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7" r:id="rId2"/>
    <p:sldId id="305" r:id="rId3"/>
    <p:sldId id="282" r:id="rId4"/>
    <p:sldId id="297" r:id="rId5"/>
    <p:sldId id="298" r:id="rId6"/>
    <p:sldId id="322" r:id="rId7"/>
    <p:sldId id="323" r:id="rId8"/>
    <p:sldId id="324" r:id="rId9"/>
    <p:sldId id="264" r:id="rId10"/>
    <p:sldId id="325" r:id="rId11"/>
    <p:sldId id="280" r:id="rId12"/>
    <p:sldId id="283" r:id="rId13"/>
    <p:sldId id="284" r:id="rId14"/>
    <p:sldId id="285" r:id="rId15"/>
    <p:sldId id="286" r:id="rId16"/>
    <p:sldId id="288" r:id="rId17"/>
    <p:sldId id="290" r:id="rId18"/>
    <p:sldId id="279" r:id="rId19"/>
    <p:sldId id="300" r:id="rId20"/>
    <p:sldId id="326" r:id="rId21"/>
    <p:sldId id="292" r:id="rId22"/>
    <p:sldId id="281" r:id="rId23"/>
    <p:sldId id="320" r:id="rId24"/>
    <p:sldId id="302" r:id="rId25"/>
    <p:sldId id="319" r:id="rId26"/>
    <p:sldId id="31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3300"/>
    <a:srgbClr val="CCFF99"/>
    <a:srgbClr val="CCCCFF"/>
    <a:srgbClr val="FFFF99"/>
    <a:srgbClr val="FFCCCC"/>
    <a:srgbClr val="CCFFFF"/>
    <a:srgbClr val="FFCC00"/>
    <a:srgbClr val="CDE9EB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81" autoAdjust="0"/>
    <p:restoredTop sz="94660"/>
  </p:normalViewPr>
  <p:slideViewPr>
    <p:cSldViewPr>
      <p:cViewPr>
        <p:scale>
          <a:sx n="80" d="100"/>
          <a:sy n="80" d="100"/>
        </p:scale>
        <p:origin x="-600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30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F7900-EB03-441D-90A2-CBF3C2E3E58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BE40F-9F6F-4B53-9C12-40AE392FA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58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BE40F-9F6F-4B53-9C12-40AE392FA9F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61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BE40F-9F6F-4B53-9C12-40AE392FA9F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84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AB6F7-6A7D-4822-A870-6DE14AFC6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2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9BAE9-317C-44FE-BD0A-3004DE06F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73865-FE14-459B-945C-6E23E7EF3A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671AC-6967-4B5B-816B-8FFCD568F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9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AA5AB-17F3-41F4-9BAB-879573F31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4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5EB80-FBFA-45D8-A079-E17D5C0E0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FB85F-FE42-4435-B858-22F99597F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7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74C74-411A-4F8B-A9AB-FDA1C2316E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2E854-13D4-44C8-9F2F-D9639D9E5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4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9E648-E3F0-4D23-97F5-FBFF57723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6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AC18B-F5E7-4423-A3DD-DF7158C38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9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1A4E92CA-10F4-417E-9265-44027DE11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gif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son y r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172200"/>
            <a:ext cx="10572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037" y="3284984"/>
            <a:ext cx="7772400" cy="1470025"/>
          </a:xfrm>
        </p:spPr>
        <p:txBody>
          <a:bodyPr/>
          <a:lstStyle/>
          <a:p>
            <a:r>
              <a:rPr lang="ro-RO" sz="6000" b="1" dirty="0" smtClean="0">
                <a:solidFill>
                  <a:srgbClr val="FF0000"/>
                </a:solidFill>
                <a:latin typeface="Edwardian Script ITC" pitchFamily="66" charset="0"/>
              </a:rPr>
              <a:t>Popular </a:t>
            </a:r>
            <a:r>
              <a:rPr lang="ro-RO" sz="6000" b="1" dirty="0" err="1" smtClean="0">
                <a:solidFill>
                  <a:srgbClr val="FF0000"/>
                </a:solidFill>
                <a:latin typeface="Edwardian Script ITC" pitchFamily="66" charset="0"/>
              </a:rPr>
              <a:t>wisdom</a:t>
            </a:r>
            <a:r>
              <a:rPr lang="ro-RO" sz="6000" b="1" dirty="0" smtClean="0">
                <a:solidFill>
                  <a:srgbClr val="FF0000"/>
                </a:solidFill>
                <a:latin typeface="Edwardian Script ITC" pitchFamily="66" charset="0"/>
              </a:rPr>
              <a:t> </a:t>
            </a:r>
            <a:br>
              <a:rPr lang="ro-RO" sz="6000" b="1" dirty="0" smtClean="0">
                <a:solidFill>
                  <a:srgbClr val="FF0000"/>
                </a:solidFill>
                <a:latin typeface="Edwardian Script ITC" pitchFamily="66" charset="0"/>
              </a:rPr>
            </a:br>
            <a:r>
              <a:rPr lang="ro-RO" sz="6000" b="1" dirty="0" err="1" smtClean="0">
                <a:solidFill>
                  <a:srgbClr val="FF0000"/>
                </a:solidFill>
                <a:latin typeface="Edwardian Script ITC" pitchFamily="66" charset="0"/>
              </a:rPr>
              <a:t>through</a:t>
            </a:r>
            <a:r>
              <a:rPr lang="ro-RO" sz="6000" b="1" dirty="0" smtClean="0">
                <a:solidFill>
                  <a:srgbClr val="FF0000"/>
                </a:solidFill>
                <a:latin typeface="Edwardian Script ITC" pitchFamily="66" charset="0"/>
              </a:rPr>
              <a:t> </a:t>
            </a:r>
            <a:r>
              <a:rPr lang="ro-RO" sz="6000" b="1" dirty="0" err="1" smtClean="0">
                <a:solidFill>
                  <a:srgbClr val="FF0000"/>
                </a:solidFill>
                <a:latin typeface="Edwardian Script ITC" pitchFamily="66" charset="0"/>
              </a:rPr>
              <a:t>proverbs</a:t>
            </a:r>
            <a:r>
              <a:rPr lang="ro-RO" sz="6000" b="1" dirty="0" smtClean="0">
                <a:solidFill>
                  <a:srgbClr val="FF0000"/>
                </a:solidFill>
                <a:latin typeface="Edwardian Script ITC" pitchFamily="66" charset="0"/>
              </a:rPr>
              <a:t> </a:t>
            </a:r>
            <a:r>
              <a:rPr lang="ro-RO" sz="6000" b="1" dirty="0" err="1" smtClean="0">
                <a:solidFill>
                  <a:srgbClr val="FF0000"/>
                </a:solidFill>
                <a:latin typeface="Edwardian Script ITC" pitchFamily="66" charset="0"/>
              </a:rPr>
              <a:t>and</a:t>
            </a:r>
            <a:r>
              <a:rPr lang="ro-RO" sz="6000" b="1" dirty="0" smtClean="0">
                <a:solidFill>
                  <a:srgbClr val="FF0000"/>
                </a:solidFill>
                <a:latin typeface="Edwardian Script ITC" pitchFamily="66" charset="0"/>
              </a:rPr>
              <a:t> </a:t>
            </a:r>
            <a:r>
              <a:rPr lang="ro-RO" sz="6000" b="1" dirty="0" err="1" smtClean="0">
                <a:solidFill>
                  <a:srgbClr val="FF0000"/>
                </a:solidFill>
                <a:latin typeface="Edwardian Script ITC" pitchFamily="66" charset="0"/>
              </a:rPr>
              <a:t>sayings</a:t>
            </a:r>
            <a:r>
              <a:rPr lang="ro-RO" sz="6000" b="1" dirty="0" smtClean="0">
                <a:solidFill>
                  <a:srgbClr val="FF0000"/>
                </a:solidFill>
                <a:latin typeface="Edwardian Script ITC" pitchFamily="66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Edwardian Script ITC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6868" y="5949280"/>
            <a:ext cx="6400800" cy="718220"/>
          </a:xfrm>
        </p:spPr>
        <p:txBody>
          <a:bodyPr/>
          <a:lstStyle/>
          <a:p>
            <a:pPr algn="r"/>
            <a:r>
              <a:rPr lang="ro-RO" sz="2000" b="1" i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Vasile Nicoară &amp; Lucreţia </a:t>
            </a:r>
            <a:r>
              <a:rPr lang="ro-RO" sz="2000" b="1" i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Şirinian</a:t>
            </a:r>
            <a:endParaRPr lang="ro-RO" sz="2000" b="1" i="1" dirty="0" smtClean="0">
              <a:solidFill>
                <a:schemeClr val="accent6">
                  <a:lumMod val="75000"/>
                </a:schemeClr>
              </a:solidFill>
              <a:latin typeface="Baskerville Old Face" pitchFamily="18" charset="0"/>
            </a:endParaRPr>
          </a:p>
          <a:p>
            <a:pPr algn="r"/>
            <a:r>
              <a:rPr lang="ro-RO" sz="2000" b="1" i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25 Alumni – Constanţa – România  </a:t>
            </a:r>
            <a:endParaRPr lang="en-US" sz="2000" b="1" i="1" dirty="0">
              <a:solidFill>
                <a:schemeClr val="accent6">
                  <a:lumMod val="75000"/>
                </a:schemeClr>
              </a:solidFill>
              <a:latin typeface="Baskerville Old Face" pitchFamily="18" charset="0"/>
            </a:endParaRPr>
          </a:p>
        </p:txBody>
      </p:sp>
      <p:pic>
        <p:nvPicPr>
          <p:cNvPr id="6" name="Picture 2" descr="http://fengshui-market.ro/files_/20090618103504_Bufnita%20Norocoasa%20pe%20Pepita%20si%20Monede%20I-Ching%20pentru%20Intelepciun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01" y="188640"/>
            <a:ext cx="1943872" cy="2598596"/>
          </a:xfrm>
          <a:prstGeom prst="rect">
            <a:avLst/>
          </a:prstGeom>
          <a:solidFill>
            <a:srgbClr val="FF0000"/>
          </a:solidFill>
          <a:effectLst>
            <a:softEdge rad="317500"/>
          </a:effectLst>
          <a:extLst/>
        </p:spPr>
      </p:pic>
    </p:spTree>
    <p:extLst>
      <p:ext uri="{BB962C8B-B14F-4D97-AF65-F5344CB8AC3E}">
        <p14:creationId xmlns:p14="http://schemas.microsoft.com/office/powerpoint/2010/main" val="2010339623"/>
      </p:ext>
    </p:extLst>
  </p:cSld>
  <p:clrMapOvr>
    <a:masterClrMapping/>
  </p:clrMapOvr>
  <p:transition spd="slow" advTm="8000">
    <p:split orient="vert"/>
    <p:sndAc>
      <p:stSnd>
        <p:snd r:embed="rId2" name="Cau Song Kwai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463" y="2610729"/>
            <a:ext cx="81724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b="1" dirty="0" smtClean="0">
                <a:latin typeface="Monotype Corsiva" pitchFamily="66" charset="0"/>
              </a:rPr>
              <a:t>* </a:t>
            </a:r>
            <a:r>
              <a:rPr lang="ro-RO" sz="2800" b="1" dirty="0" err="1" smtClean="0">
                <a:latin typeface="Monotype Corsiva" pitchFamily="66" charset="0"/>
              </a:rPr>
              <a:t>Wisdom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is</a:t>
            </a:r>
            <a:r>
              <a:rPr lang="ro-RO" sz="2800" b="1" dirty="0" smtClean="0">
                <a:latin typeface="Monotype Corsiva" pitchFamily="66" charset="0"/>
              </a:rPr>
              <a:t> a </a:t>
            </a:r>
            <a:r>
              <a:rPr lang="ro-RO" sz="2800" b="1" dirty="0" err="1" smtClean="0">
                <a:latin typeface="Monotype Corsiva" pitchFamily="66" charset="0"/>
              </a:rPr>
              <a:t>marchandise</a:t>
            </a:r>
            <a:r>
              <a:rPr lang="ro-RO" sz="2800" b="1" dirty="0" smtClean="0">
                <a:latin typeface="Monotype Corsiva" pitchFamily="66" charset="0"/>
              </a:rPr>
              <a:t>: </a:t>
            </a:r>
            <a:r>
              <a:rPr lang="ro-RO" sz="2800" b="1" dirty="0" err="1" smtClean="0">
                <a:latin typeface="Monotype Corsiva" pitchFamily="66" charset="0"/>
              </a:rPr>
              <a:t>he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who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sells</a:t>
            </a:r>
            <a:r>
              <a:rPr lang="ro-RO" sz="2800" b="1" dirty="0" smtClean="0">
                <a:latin typeface="Monotype Corsiva" pitchFamily="66" charset="0"/>
              </a:rPr>
              <a:t> it </a:t>
            </a:r>
            <a:r>
              <a:rPr lang="ro-RO" sz="2800" b="1" dirty="0" err="1" smtClean="0">
                <a:latin typeface="Monotype Corsiva" pitchFamily="66" charset="0"/>
              </a:rPr>
              <a:t>buyed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it</a:t>
            </a:r>
            <a:r>
              <a:rPr lang="ro-RO" sz="2800" b="1" dirty="0" smtClean="0">
                <a:latin typeface="Monotype Corsiva" pitchFamily="66" charset="0"/>
              </a:rPr>
              <a:t>. </a:t>
            </a:r>
          </a:p>
          <a:p>
            <a:r>
              <a:rPr lang="ro-RO" sz="2800" b="1" dirty="0" smtClean="0">
                <a:latin typeface="Monotype Corsiva" pitchFamily="66" charset="0"/>
              </a:rPr>
              <a:t>* La </a:t>
            </a:r>
            <a:r>
              <a:rPr lang="ro-RO" sz="2800" b="1" dirty="0" err="1" smtClean="0">
                <a:latin typeface="Monotype Corsiva" pitchFamily="66" charset="0"/>
              </a:rPr>
              <a:t>sagesse</a:t>
            </a:r>
            <a:r>
              <a:rPr lang="ro-RO" sz="2800" b="1" dirty="0" smtClean="0">
                <a:latin typeface="Monotype Corsiva" pitchFamily="66" charset="0"/>
              </a:rPr>
              <a:t> est </a:t>
            </a:r>
            <a:r>
              <a:rPr lang="ro-RO" sz="2800" b="1" dirty="0" err="1" smtClean="0">
                <a:latin typeface="Monotype Corsiva" pitchFamily="66" charset="0"/>
              </a:rPr>
              <a:t>une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marchandise</a:t>
            </a:r>
            <a:r>
              <a:rPr lang="ro-RO" sz="2800" b="1" dirty="0" smtClean="0">
                <a:latin typeface="Monotype Corsiva" pitchFamily="66" charset="0"/>
              </a:rPr>
              <a:t>: </a:t>
            </a:r>
            <a:r>
              <a:rPr lang="ro-RO" sz="2800" b="1" dirty="0" err="1" smtClean="0">
                <a:latin typeface="Monotype Corsiva" pitchFamily="66" charset="0"/>
              </a:rPr>
              <a:t>qui</a:t>
            </a:r>
            <a:r>
              <a:rPr lang="ro-RO" sz="2800" b="1" dirty="0" smtClean="0">
                <a:latin typeface="Monotype Corsiva" pitchFamily="66" charset="0"/>
              </a:rPr>
              <a:t> la </a:t>
            </a:r>
            <a:r>
              <a:rPr lang="ro-RO" sz="2800" b="1" dirty="0" err="1" smtClean="0">
                <a:latin typeface="Monotype Corsiva" pitchFamily="66" charset="0"/>
              </a:rPr>
              <a:t>vend</a:t>
            </a:r>
            <a:r>
              <a:rPr lang="ro-RO" sz="2800" b="1" dirty="0" smtClean="0">
                <a:latin typeface="Monotype Corsiva" pitchFamily="66" charset="0"/>
              </a:rPr>
              <a:t> l’a </a:t>
            </a:r>
            <a:r>
              <a:rPr lang="ro-RO" sz="2800" b="1" dirty="0" err="1" smtClean="0">
                <a:latin typeface="Monotype Corsiva" pitchFamily="66" charset="0"/>
              </a:rPr>
              <a:t>achet</a:t>
            </a:r>
            <a:r>
              <a:rPr lang="fr-FR" sz="2800" b="1" dirty="0" smtClean="0">
                <a:latin typeface="Monotype Corsiva" pitchFamily="66" charset="0"/>
              </a:rPr>
              <a:t>é</a:t>
            </a:r>
            <a:r>
              <a:rPr lang="ro-RO" sz="2800" b="1" dirty="0" smtClean="0">
                <a:latin typeface="Monotype Corsiva" pitchFamily="66" charset="0"/>
              </a:rPr>
              <a:t>e. </a:t>
            </a:r>
          </a:p>
          <a:p>
            <a:r>
              <a:rPr lang="it-IT" sz="2800" b="1" dirty="0" smtClean="0">
                <a:latin typeface="Monotype Corsiva" pitchFamily="66" charset="0"/>
              </a:rPr>
              <a:t>*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it-IT" sz="2800" b="1" dirty="0" smtClean="0">
                <a:latin typeface="Monotype Corsiva" pitchFamily="66" charset="0"/>
              </a:rPr>
              <a:t>La </a:t>
            </a:r>
            <a:r>
              <a:rPr lang="it-IT" sz="2800" b="1" dirty="0">
                <a:latin typeface="Monotype Corsiva" pitchFamily="66" charset="0"/>
              </a:rPr>
              <a:t>saggezza è una merce: chi vende </a:t>
            </a:r>
            <a:r>
              <a:rPr lang="it-IT" sz="2800" b="1" dirty="0" smtClean="0">
                <a:latin typeface="Monotype Corsiva" pitchFamily="66" charset="0"/>
              </a:rPr>
              <a:t>l’ha acquistato</a:t>
            </a:r>
            <a:r>
              <a:rPr lang="ro-RO" sz="2800" b="1" dirty="0" smtClean="0">
                <a:latin typeface="Monotype Corsiva" pitchFamily="66" charset="0"/>
              </a:rPr>
              <a:t>.</a:t>
            </a:r>
          </a:p>
          <a:p>
            <a:r>
              <a:rPr lang="ro-RO" sz="2800" b="1" dirty="0" smtClean="0">
                <a:latin typeface="Monotype Corsiva" pitchFamily="66" charset="0"/>
              </a:rPr>
              <a:t>* Die </a:t>
            </a:r>
            <a:r>
              <a:rPr lang="ro-RO" sz="2800" b="1" dirty="0" err="1" smtClean="0">
                <a:latin typeface="Monotype Corsiva" pitchFamily="66" charset="0"/>
              </a:rPr>
              <a:t>Weisheit</a:t>
            </a:r>
            <a:r>
              <a:rPr lang="ro-RO" sz="2800" b="1" dirty="0" smtClean="0">
                <a:latin typeface="Monotype Corsiva" pitchFamily="66" charset="0"/>
              </a:rPr>
              <a:t> ist </a:t>
            </a:r>
            <a:r>
              <a:rPr lang="ro-RO" sz="2800" b="1" dirty="0" err="1" smtClean="0">
                <a:latin typeface="Monotype Corsiva" pitchFamily="66" charset="0"/>
              </a:rPr>
              <a:t>eine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Waare</a:t>
            </a:r>
            <a:r>
              <a:rPr lang="ro-RO" sz="2800" b="1" dirty="0" smtClean="0">
                <a:latin typeface="Monotype Corsiva" pitchFamily="66" charset="0"/>
              </a:rPr>
              <a:t>: </a:t>
            </a:r>
            <a:r>
              <a:rPr lang="ro-RO" sz="2800" b="1" dirty="0" err="1" smtClean="0">
                <a:latin typeface="Monotype Corsiva" pitchFamily="66" charset="0"/>
              </a:rPr>
              <a:t>wer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es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verkauft</a:t>
            </a:r>
            <a:r>
              <a:rPr lang="ro-RO" sz="2800" b="1" dirty="0" smtClean="0">
                <a:latin typeface="Monotype Corsiva" pitchFamily="66" charset="0"/>
              </a:rPr>
              <a:t> hat </a:t>
            </a:r>
            <a:r>
              <a:rPr lang="ro-RO" sz="2800" b="1" dirty="0" err="1" smtClean="0">
                <a:latin typeface="Monotype Corsiva" pitchFamily="66" charset="0"/>
              </a:rPr>
              <a:t>es</a:t>
            </a:r>
            <a:r>
              <a:rPr lang="ro-RO" sz="2800" b="1" dirty="0" smtClean="0">
                <a:latin typeface="Monotype Corsiva" pitchFamily="66" charset="0"/>
              </a:rPr>
              <a:t> </a:t>
            </a:r>
            <a:r>
              <a:rPr lang="ro-RO" sz="2800" b="1" dirty="0" err="1" smtClean="0">
                <a:latin typeface="Monotype Corsiva" pitchFamily="66" charset="0"/>
              </a:rPr>
              <a:t>gekauft</a:t>
            </a:r>
            <a:r>
              <a:rPr lang="ro-RO" sz="2800" b="1" dirty="0" smtClean="0">
                <a:latin typeface="Monotype Corsiva" pitchFamily="66" charset="0"/>
              </a:rPr>
              <a:t>.</a:t>
            </a:r>
            <a:endParaRPr lang="ro-RO" sz="2800" b="1" dirty="0" smtClean="0">
              <a:latin typeface="Monotype Corsiva" pitchFamily="66" charset="0"/>
            </a:endParaRPr>
          </a:p>
          <a:p>
            <a:r>
              <a:rPr lang="ro-RO" sz="2800" b="1" dirty="0" smtClean="0">
                <a:latin typeface="Monotype Corsiva" pitchFamily="66" charset="0"/>
              </a:rPr>
              <a:t>* A </a:t>
            </a:r>
            <a:r>
              <a:rPr lang="ro-RO" sz="2800" b="1" dirty="0" err="1">
                <a:latin typeface="Monotype Corsiva" pitchFamily="66" charset="0"/>
              </a:rPr>
              <a:t>bölcsesség</a:t>
            </a:r>
            <a:r>
              <a:rPr lang="ro-RO" sz="2800" b="1" dirty="0">
                <a:latin typeface="Monotype Corsiva" pitchFamily="66" charset="0"/>
              </a:rPr>
              <a:t> </a:t>
            </a:r>
            <a:r>
              <a:rPr lang="ro-RO" sz="2800" b="1" dirty="0" err="1">
                <a:latin typeface="Monotype Corsiva" pitchFamily="66" charset="0"/>
              </a:rPr>
              <a:t>egy</a:t>
            </a:r>
            <a:r>
              <a:rPr lang="ro-RO" sz="2800" b="1" dirty="0">
                <a:latin typeface="Monotype Corsiva" pitchFamily="66" charset="0"/>
              </a:rPr>
              <a:t> </a:t>
            </a:r>
            <a:r>
              <a:rPr lang="ro-RO" sz="2800" b="1" dirty="0" err="1">
                <a:latin typeface="Monotype Corsiva" pitchFamily="66" charset="0"/>
              </a:rPr>
              <a:t>olyan</a:t>
            </a:r>
            <a:r>
              <a:rPr lang="ro-RO" sz="2800" b="1" dirty="0">
                <a:latin typeface="Monotype Corsiva" pitchFamily="66" charset="0"/>
              </a:rPr>
              <a:t> </a:t>
            </a:r>
            <a:r>
              <a:rPr lang="ro-RO" sz="2800" b="1" dirty="0" err="1">
                <a:latin typeface="Monotype Corsiva" pitchFamily="66" charset="0"/>
              </a:rPr>
              <a:t>árucikk</a:t>
            </a:r>
            <a:r>
              <a:rPr lang="ro-RO" sz="2800" b="1" dirty="0">
                <a:latin typeface="Monotype Corsiva" pitchFamily="66" charset="0"/>
              </a:rPr>
              <a:t>, </a:t>
            </a:r>
            <a:r>
              <a:rPr lang="ro-RO" sz="2800" b="1" dirty="0" err="1">
                <a:latin typeface="Monotype Corsiva" pitchFamily="66" charset="0"/>
              </a:rPr>
              <a:t>hogy</a:t>
            </a:r>
            <a:r>
              <a:rPr lang="ro-RO" sz="2800" b="1" dirty="0">
                <a:latin typeface="Monotype Corsiva" pitchFamily="66" charset="0"/>
              </a:rPr>
              <a:t> </a:t>
            </a:r>
            <a:r>
              <a:rPr lang="ro-RO" sz="2800" b="1" dirty="0" err="1">
                <a:latin typeface="Monotype Corsiva" pitchFamily="66" charset="0"/>
              </a:rPr>
              <a:t>eladja</a:t>
            </a:r>
            <a:r>
              <a:rPr lang="ro-RO" sz="2800" b="1" dirty="0">
                <a:latin typeface="Monotype Corsiva" pitchFamily="66" charset="0"/>
              </a:rPr>
              <a:t> l </a:t>
            </a:r>
            <a:r>
              <a:rPr lang="ro-RO" sz="2800" b="1" dirty="0" err="1">
                <a:latin typeface="Monotype Corsiva" pitchFamily="66" charset="0"/>
              </a:rPr>
              <a:t>vásárolt</a:t>
            </a:r>
            <a:r>
              <a:rPr lang="ro-RO" sz="2800" b="1" dirty="0" smtClean="0">
                <a:latin typeface="Monotype Corsiva" pitchFamily="66" charset="0"/>
              </a:rPr>
              <a:t>.</a:t>
            </a:r>
          </a:p>
          <a:p>
            <a:r>
              <a:rPr lang="ro-RO" sz="2800" b="1" dirty="0" smtClean="0">
                <a:latin typeface="Monotype Corsiva" pitchFamily="66" charset="0"/>
              </a:rPr>
              <a:t>* </a:t>
            </a:r>
            <a:r>
              <a:rPr lang="nl-NL" sz="2800" b="1" dirty="0" smtClean="0">
                <a:latin typeface="Monotype Corsiva" pitchFamily="66" charset="0"/>
              </a:rPr>
              <a:t>De </a:t>
            </a:r>
            <a:r>
              <a:rPr lang="nl-NL" sz="2800" b="1" dirty="0">
                <a:latin typeface="Monotype Corsiva" pitchFamily="66" charset="0"/>
              </a:rPr>
              <a:t>wijsheid is een basisproduct dat verkoopt l heeft </a:t>
            </a:r>
            <a:r>
              <a:rPr lang="nl-NL" sz="2800" b="1" dirty="0" smtClean="0">
                <a:latin typeface="Monotype Corsiva" pitchFamily="66" charset="0"/>
              </a:rPr>
              <a:t>gekocht</a:t>
            </a:r>
            <a:r>
              <a:rPr lang="ro-RO" sz="2800" b="1" dirty="0" smtClean="0">
                <a:latin typeface="Monotype Corsiva" pitchFamily="66" charset="0"/>
              </a:rPr>
              <a:t>.</a:t>
            </a:r>
          </a:p>
          <a:p>
            <a:r>
              <a:rPr lang="ro-RO" sz="2800" b="1" dirty="0" smtClean="0">
                <a:latin typeface="Monotype Corsiva" pitchFamily="66" charset="0"/>
              </a:rPr>
              <a:t>* </a:t>
            </a:r>
            <a:r>
              <a:rPr lang="ru-RU" sz="2800" b="1" dirty="0" smtClean="0">
                <a:latin typeface="Monotype Corsiva" pitchFamily="66" charset="0"/>
              </a:rPr>
              <a:t>Мъдростта </a:t>
            </a:r>
            <a:r>
              <a:rPr lang="ru-RU" sz="2800" b="1" dirty="0">
                <a:latin typeface="Monotype Corsiva" pitchFamily="66" charset="0"/>
              </a:rPr>
              <a:t>е стока, че продава l е </a:t>
            </a:r>
            <a:r>
              <a:rPr lang="ru-RU" sz="2800" b="1" dirty="0" smtClean="0">
                <a:latin typeface="Monotype Corsiva" pitchFamily="66" charset="0"/>
              </a:rPr>
              <a:t>закупен</a:t>
            </a:r>
            <a:r>
              <a:rPr lang="ro-RO" sz="2800" b="1" dirty="0" smtClean="0">
                <a:latin typeface="Monotype Corsiva" pitchFamily="66" charset="0"/>
              </a:rPr>
              <a:t>.</a:t>
            </a:r>
          </a:p>
          <a:p>
            <a:r>
              <a:rPr lang="ro-RO" sz="2800" b="1" dirty="0" smtClean="0">
                <a:latin typeface="Monotype Corsiva" pitchFamily="66" charset="0"/>
              </a:rPr>
              <a:t>* Înţelepciunea este o marfă: cine o vinde a cumpărat-o. </a:t>
            </a:r>
          </a:p>
          <a:p>
            <a:pPr algn="r"/>
            <a:r>
              <a:rPr lang="ro-RO" sz="4800" b="1" dirty="0" smtClean="0">
                <a:solidFill>
                  <a:srgbClr val="C00000"/>
                </a:solidFill>
                <a:latin typeface="Palace Script MT" pitchFamily="66" charset="0"/>
              </a:rPr>
              <a:t>Nicolae Iorga – Romanian </a:t>
            </a:r>
            <a:r>
              <a:rPr lang="ro-RO" sz="4800" b="1" dirty="0" err="1" smtClean="0">
                <a:solidFill>
                  <a:srgbClr val="C00000"/>
                </a:solidFill>
                <a:latin typeface="Palace Script MT" pitchFamily="66" charset="0"/>
              </a:rPr>
              <a:t>philosopher</a:t>
            </a:r>
            <a:r>
              <a:rPr lang="ro-RO" sz="4800" b="1" dirty="0" smtClean="0">
                <a:solidFill>
                  <a:srgbClr val="C00000"/>
                </a:solidFill>
                <a:latin typeface="Palace Script MT" pitchFamily="66" charset="0"/>
              </a:rPr>
              <a:t> </a:t>
            </a:r>
            <a:endParaRPr lang="en-US" sz="4800" b="1" dirty="0">
              <a:solidFill>
                <a:srgbClr val="C00000"/>
              </a:solidFill>
              <a:latin typeface="Palace Script MT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150" y="109124"/>
            <a:ext cx="972467" cy="65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827" y="109124"/>
            <a:ext cx="941467" cy="62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76148" y="1491972"/>
            <a:ext cx="767467" cy="51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080" y="109124"/>
            <a:ext cx="825166" cy="64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717" y="1973733"/>
            <a:ext cx="813525" cy="601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21136" y="835885"/>
            <a:ext cx="740849" cy="49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513" y="828708"/>
            <a:ext cx="163830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50" y="835885"/>
            <a:ext cx="767467" cy="574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http://www.gifmania.com.de/Animierte-Gifs-Tiere/Bilder-Vogel/Gif-Animationen-Eulen/Eulen-67269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819" y="122261"/>
            <a:ext cx="194421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414" y="1973733"/>
            <a:ext cx="843396" cy="60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Austrian Flag (Flag of Austria)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135" y="1387638"/>
            <a:ext cx="740849" cy="543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75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75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75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052736"/>
            <a:ext cx="88602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o-RO" dirty="0"/>
          </a:p>
          <a:p>
            <a:pPr algn="ctr"/>
            <a:r>
              <a:rPr lang="ro-RO" sz="3600" b="1" dirty="0" err="1" smtClean="0">
                <a:latin typeface="Monotype Corsiva" pitchFamily="66" charset="0"/>
              </a:rPr>
              <a:t>Our</a:t>
            </a:r>
            <a:r>
              <a:rPr lang="ro-RO" sz="3600" b="1" dirty="0" smtClean="0">
                <a:latin typeface="Monotype Corsiva" pitchFamily="66" charset="0"/>
              </a:rPr>
              <a:t> </a:t>
            </a:r>
            <a:r>
              <a:rPr lang="ro-RO" sz="3600" b="1" dirty="0" err="1" smtClean="0">
                <a:latin typeface="Monotype Corsiva" pitchFamily="66" charset="0"/>
              </a:rPr>
              <a:t>common</a:t>
            </a:r>
            <a:r>
              <a:rPr lang="ro-RO" sz="3600" b="1" dirty="0" smtClean="0">
                <a:latin typeface="Monotype Corsiva" pitchFamily="66" charset="0"/>
              </a:rPr>
              <a:t> </a:t>
            </a:r>
            <a:r>
              <a:rPr lang="ro-RO" sz="3600" b="1" dirty="0" err="1" smtClean="0">
                <a:latin typeface="Monotype Corsiva" pitchFamily="66" charset="0"/>
              </a:rPr>
              <a:t>latinity</a:t>
            </a:r>
            <a:endParaRPr lang="ro-RO" sz="3600" b="1" dirty="0" smtClean="0">
              <a:latin typeface="Monotype Corsiva" pitchFamily="66" charset="0"/>
            </a:endParaRPr>
          </a:p>
          <a:p>
            <a:endParaRPr lang="ro-RO" dirty="0" smtClean="0"/>
          </a:p>
          <a:p>
            <a:pPr algn="just">
              <a:lnSpc>
                <a:spcPct val="150000"/>
              </a:lnSpc>
            </a:pPr>
            <a:r>
              <a:rPr lang="ro-RO" sz="2400" b="1" dirty="0" smtClean="0">
                <a:latin typeface="Baskerville Old Face" panose="02020602080505020303" pitchFamily="18" charset="0"/>
              </a:rPr>
              <a:t>* Ad augusta per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angusta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</a:t>
            </a:r>
            <a:r>
              <a:rPr lang="ro-RO" sz="2400" b="1" dirty="0" smtClean="0">
                <a:latin typeface="Baskerville Old Face" panose="02020602080505020303" pitchFamily="18" charset="0"/>
              </a:rPr>
              <a:t>Ad litteram.  * Alea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jacta</a:t>
            </a:r>
            <a:r>
              <a:rPr lang="ro-RO" sz="2400" b="1" dirty="0" smtClean="0">
                <a:latin typeface="Baskerville Old Face" panose="02020602080505020303" pitchFamily="18" charset="0"/>
              </a:rPr>
              <a:t> est. 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  Alter </a:t>
            </a:r>
            <a:r>
              <a:rPr lang="ro-RO" sz="2400" b="1" dirty="0" smtClean="0">
                <a:latin typeface="Baskerville Old Face" panose="02020602080505020303" pitchFamily="18" charset="0"/>
              </a:rPr>
              <a:t>ego. </a:t>
            </a:r>
            <a:r>
              <a:rPr lang="ro-RO" sz="2400" b="1" dirty="0" smtClean="0">
                <a:latin typeface="Baskerville Old Face" panose="02020602080505020303" pitchFamily="18" charset="0"/>
              </a:rPr>
              <a:t>   *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Audaces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fortuna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juvat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  * Aurea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mediocritas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  * Aut Caesar, aut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nihil</a:t>
            </a:r>
            <a:r>
              <a:rPr lang="ro-RO" sz="2400" b="1" dirty="0" smtClean="0">
                <a:latin typeface="Baskerville Old Face" panose="02020602080505020303" pitchFamily="18" charset="0"/>
              </a:rPr>
              <a:t>!  </a:t>
            </a:r>
            <a:r>
              <a:rPr lang="ro-RO" sz="2400" b="1" dirty="0" smtClean="0">
                <a:latin typeface="Baskerville Old Face" panose="02020602080505020303" pitchFamily="18" charset="0"/>
              </a:rPr>
              <a:t>   * </a:t>
            </a:r>
            <a:r>
              <a:rPr lang="ro-RO" sz="2400" b="1" dirty="0" smtClean="0">
                <a:latin typeface="Baskerville Old Face" panose="02020602080505020303" pitchFamily="18" charset="0"/>
              </a:rPr>
              <a:t>Ave Caesar,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morituri</a:t>
            </a:r>
            <a:r>
              <a:rPr lang="ro-RO" sz="2400" b="1" dirty="0" smtClean="0">
                <a:latin typeface="Baskerville Old Face" panose="02020602080505020303" pitchFamily="18" charset="0"/>
              </a:rPr>
              <a:t>  te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salutant</a:t>
            </a:r>
            <a:r>
              <a:rPr lang="ro-RO" sz="2400" b="1" dirty="0" smtClean="0">
                <a:latin typeface="Baskerville Old Face" panose="02020602080505020303" pitchFamily="18" charset="0"/>
              </a:rPr>
              <a:t>!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</a:t>
            </a:r>
            <a:r>
              <a:rPr lang="ro-RO" sz="2400" b="1" dirty="0" smtClean="0">
                <a:latin typeface="Baskerville Old Face" panose="02020602080505020303" pitchFamily="18" charset="0"/>
              </a:rPr>
              <a:t>Bis dat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qui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cito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dat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Carpe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diem</a:t>
            </a:r>
            <a:r>
              <a:rPr lang="ro-RO" sz="2400" b="1" dirty="0" smtClean="0">
                <a:latin typeface="Baskerville Old Face" panose="02020602080505020303" pitchFamily="18" charset="0"/>
              </a:rPr>
              <a:t>! 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Castigat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ridendo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mores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De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gustibus</a:t>
            </a:r>
            <a:r>
              <a:rPr lang="ro-RO" sz="2400" b="1" dirty="0" smtClean="0">
                <a:latin typeface="Baskerville Old Face" panose="02020602080505020303" pitchFamily="18" charset="0"/>
              </a:rPr>
              <a:t> et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coloribus</a:t>
            </a:r>
            <a:r>
              <a:rPr lang="ro-RO" sz="2400" b="1" dirty="0" smtClean="0">
                <a:latin typeface="Baskerville Old Face" panose="02020602080505020303" pitchFamily="18" charset="0"/>
              </a:rPr>
              <a:t> non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disputandum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Deus ex machina.  * Divide et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impera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  * Dura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lex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sed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lex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* </a:t>
            </a:r>
            <a:r>
              <a:rPr lang="ro-RO" sz="2400" b="1" dirty="0">
                <a:latin typeface="Baskerville Old Face" panose="02020602080505020303" pitchFamily="18" charset="0"/>
              </a:rPr>
              <a:t>Eureka! </a:t>
            </a:r>
            <a:r>
              <a:rPr lang="ro-RO" sz="2400" b="1" dirty="0" smtClean="0">
                <a:latin typeface="Baskerville Old Face" panose="02020602080505020303" pitchFamily="18" charset="0"/>
              </a:rPr>
              <a:t>         </a:t>
            </a:r>
            <a:r>
              <a:rPr lang="ro-RO" sz="2400" b="1" dirty="0" smtClean="0">
                <a:solidFill>
                  <a:srgbClr val="000000"/>
                </a:solidFill>
                <a:latin typeface="Baskerville Old Face" panose="02020602080505020303" pitchFamily="18" charset="0"/>
              </a:rPr>
              <a:t>*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Ejusdem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farinae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 *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Eppur</a:t>
            </a:r>
            <a:r>
              <a:rPr lang="ro-RO" sz="2400" b="1" dirty="0" smtClean="0">
                <a:latin typeface="Baskerville Old Face" panose="02020602080505020303" pitchFamily="18" charset="0"/>
              </a:rPr>
              <a:t> si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muove</a:t>
            </a:r>
            <a:r>
              <a:rPr lang="ro-RO" sz="2400" b="1" dirty="0" smtClean="0">
                <a:latin typeface="Baskerville Old Face" panose="02020602080505020303" pitchFamily="18" charset="0"/>
              </a:rPr>
              <a:t>!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</a:t>
            </a:r>
            <a:r>
              <a:rPr lang="ro-RO" sz="2400" b="1" dirty="0" smtClean="0">
                <a:latin typeface="Baskerville Old Face" panose="02020602080505020303" pitchFamily="18" charset="0"/>
              </a:rPr>
              <a:t>Est modus in rebus.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</a:t>
            </a:r>
            <a:r>
              <a:rPr lang="ro-RO" sz="2400" b="1" dirty="0" smtClean="0">
                <a:latin typeface="Baskerville Old Face" panose="02020602080505020303" pitchFamily="18" charset="0"/>
              </a:rPr>
              <a:t>Fiat lux!       * Ex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nihilo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nihil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Festina</a:t>
            </a:r>
            <a:r>
              <a:rPr lang="ro-RO" sz="2400" b="1" dirty="0" smtClean="0">
                <a:latin typeface="Baskerville Old Face" panose="02020602080505020303" pitchFamily="18" charset="0"/>
              </a:rPr>
              <a:t> lente! </a:t>
            </a:r>
            <a:r>
              <a:rPr lang="ro-RO" sz="2400" b="1" dirty="0" smtClean="0">
                <a:latin typeface="Baskerville Old Face" panose="02020602080505020303" pitchFamily="18" charset="0"/>
              </a:rPr>
              <a:t> * </a:t>
            </a:r>
            <a:r>
              <a:rPr lang="ro-RO" sz="2400" b="1" dirty="0" smtClean="0">
                <a:latin typeface="Baskerville Old Face" panose="02020602080505020303" pitchFamily="18" charset="0"/>
              </a:rPr>
              <a:t>Fluctuat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nec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mergitur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 </a:t>
            </a:r>
            <a:r>
              <a:rPr lang="ro-RO" sz="2400" b="1" dirty="0" smtClean="0">
                <a:latin typeface="Baskerville Old Face" panose="02020602080505020303" pitchFamily="18" charset="0"/>
              </a:rPr>
              <a:t>* </a:t>
            </a:r>
            <a:r>
              <a:rPr lang="ro-RO" sz="2400" b="1" dirty="0">
                <a:latin typeface="Baskerville Old Face" panose="02020602080505020303" pitchFamily="18" charset="0"/>
              </a:rPr>
              <a:t>Ipso facto. </a:t>
            </a:r>
            <a:r>
              <a:rPr lang="ro-RO" sz="2400" b="1" dirty="0" smtClean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smtClean="0">
                <a:solidFill>
                  <a:srgbClr val="000000"/>
                </a:solidFill>
                <a:latin typeface="Baskerville Old Face" panose="02020602080505020303" pitchFamily="18" charset="0"/>
              </a:rPr>
              <a:t>  * </a:t>
            </a:r>
            <a:r>
              <a:rPr lang="ro-RO" sz="2400" b="1" dirty="0" smtClean="0">
                <a:latin typeface="Baskerville Old Face" panose="02020602080505020303" pitchFamily="18" charset="0"/>
              </a:rPr>
              <a:t>In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dubio</a:t>
            </a:r>
            <a:r>
              <a:rPr lang="ro-RO" sz="2400" b="1" dirty="0" smtClean="0">
                <a:latin typeface="Baskerville Old Face" panose="02020602080505020303" pitchFamily="18" charset="0"/>
              </a:rPr>
              <a:t> pro rem.   * In vino 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veritas</a:t>
            </a:r>
            <a:r>
              <a:rPr lang="ro-RO" sz="2400" b="1" dirty="0" smtClean="0">
                <a:latin typeface="Baskerville Old Face" panose="02020602080505020303" pitchFamily="18" charset="0"/>
              </a:rPr>
              <a:t>. </a:t>
            </a:r>
            <a:r>
              <a:rPr lang="ro-RO" sz="2400" b="1" dirty="0" smtClean="0">
                <a:latin typeface="Book Antiqua" pitchFamily="18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174" y="-99392"/>
            <a:ext cx="1161603" cy="167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4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548680"/>
            <a:ext cx="856895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600" b="1" dirty="0" err="1" smtClean="0">
                <a:latin typeface="Monotype Corsiva" pitchFamily="66" charset="0"/>
              </a:rPr>
              <a:t>Identical</a:t>
            </a:r>
            <a:r>
              <a:rPr lang="ro-RO" sz="3600" b="1" dirty="0">
                <a:latin typeface="Monotype Corsiva" pitchFamily="66" charset="0"/>
              </a:rPr>
              <a:t> </a:t>
            </a:r>
            <a:r>
              <a:rPr lang="ro-RO" sz="3600" b="1" dirty="0" smtClean="0">
                <a:latin typeface="Monotype Corsiva" pitchFamily="66" charset="0"/>
              </a:rPr>
              <a:t> </a:t>
            </a:r>
            <a:r>
              <a:rPr lang="ro-RO" sz="3600" b="1" dirty="0" err="1" smtClean="0">
                <a:latin typeface="Monotype Corsiva" pitchFamily="66" charset="0"/>
              </a:rPr>
              <a:t>sayings</a:t>
            </a:r>
            <a:r>
              <a:rPr lang="ro-RO" sz="3600" b="1" dirty="0" smtClean="0">
                <a:latin typeface="Monotype Corsiva" pitchFamily="66" charset="0"/>
              </a:rPr>
              <a:t> </a:t>
            </a:r>
          </a:p>
          <a:p>
            <a:pPr algn="ctr"/>
            <a:endParaRPr lang="ro-RO" sz="3200" b="1" dirty="0" smtClean="0">
              <a:latin typeface="Monotype Corsiva" pitchFamily="66" charset="0"/>
            </a:endParaRPr>
          </a:p>
          <a:p>
            <a:r>
              <a:rPr lang="ro-RO" dirty="0" smtClean="0"/>
              <a:t> </a:t>
            </a:r>
          </a:p>
          <a:p>
            <a:pPr lvl="1">
              <a:lnSpc>
                <a:spcPct val="150000"/>
              </a:lnSpc>
            </a:pPr>
            <a:r>
              <a:rPr lang="ro-RO" sz="22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be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quiet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as a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mouse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  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throw pearls to pigs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add fuel to the flames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be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back to the wall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You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can't make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omelette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without breaking eggs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You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can't see the wood for the trees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*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see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red.</a:t>
            </a:r>
          </a:p>
          <a:p>
            <a:pPr lvl="1">
              <a:lnSpc>
                <a:spcPct val="150000"/>
              </a:lnSpc>
            </a:pP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I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n one ear and out the other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move heaven and earth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have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a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foot in the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g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rave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*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ne hand washes the other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act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in the twinkling of an eye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open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old wounds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M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oney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doesn't grow on trees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There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is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no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smoke without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fire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25071"/>
            <a:ext cx="1450133" cy="236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65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16632"/>
            <a:ext cx="1352667" cy="2029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260648"/>
            <a:ext cx="871296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o-RO" sz="3200" b="1" dirty="0" smtClean="0">
              <a:latin typeface="Monotype Corsiva" pitchFamily="66" charset="0"/>
            </a:endParaRPr>
          </a:p>
          <a:p>
            <a:pPr algn="ctr"/>
            <a:r>
              <a:rPr lang="ro-RO" sz="3600" b="1" dirty="0" err="1" smtClean="0">
                <a:latin typeface="Monotype Corsiva" pitchFamily="66" charset="0"/>
              </a:rPr>
              <a:t>Identical</a:t>
            </a:r>
            <a:r>
              <a:rPr lang="ro-RO" sz="3600" b="1" dirty="0">
                <a:latin typeface="Monotype Corsiva" pitchFamily="66" charset="0"/>
              </a:rPr>
              <a:t> </a:t>
            </a:r>
            <a:r>
              <a:rPr lang="ro-RO" sz="3600" b="1" dirty="0" smtClean="0">
                <a:latin typeface="Monotype Corsiva" pitchFamily="66" charset="0"/>
              </a:rPr>
              <a:t> </a:t>
            </a:r>
            <a:r>
              <a:rPr lang="ro-RO" sz="3600" b="1" dirty="0" err="1" smtClean="0">
                <a:latin typeface="Monotype Corsiva" pitchFamily="66" charset="0"/>
              </a:rPr>
              <a:t>sayings</a:t>
            </a:r>
            <a:r>
              <a:rPr lang="ro-RO" sz="3600" b="1" dirty="0" smtClean="0">
                <a:latin typeface="Monotype Corsiva" pitchFamily="66" charset="0"/>
              </a:rPr>
              <a:t> </a:t>
            </a:r>
          </a:p>
          <a:p>
            <a:pPr algn="ctr"/>
            <a:endParaRPr lang="ro-RO" sz="3200" b="1" dirty="0" smtClean="0">
              <a:latin typeface="Monotype Corsiva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 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take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the bull by the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horns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   *  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take your courage in both hands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 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throw dust in someone's eyes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*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refuse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the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sour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grapes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Neither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fish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nor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fowl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 It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is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a storm in a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teacup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 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get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on your high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horse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A  hot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potato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* The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scales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fall from your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eyes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get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on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one's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nerves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sleep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like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a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log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bite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your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tongue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  *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game </a:t>
            </a:r>
            <a:r>
              <a:rPr lang="ro-RO" sz="2400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is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not worth the candle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walk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on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eggshells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* A 9/3-days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wonder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be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rolling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/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bathing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in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money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swallow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his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own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words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  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have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two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left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feet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/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hands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   *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be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the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fifth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wheel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of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the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coach</a:t>
            </a:r>
            <a:r>
              <a:rPr lang="ro-RO" sz="24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601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 rot="21337990">
            <a:off x="377183" y="328786"/>
            <a:ext cx="6408712" cy="1653676"/>
          </a:xfrm>
          <a:prstGeom prst="cloud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loud 5"/>
          <p:cNvSpPr/>
          <p:nvPr/>
        </p:nvSpPr>
        <p:spPr>
          <a:xfrm rot="21299799">
            <a:off x="1338225" y="1749749"/>
            <a:ext cx="6824572" cy="142930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/>
          <p:cNvSpPr/>
          <p:nvPr/>
        </p:nvSpPr>
        <p:spPr>
          <a:xfrm rot="768696">
            <a:off x="3454461" y="4218487"/>
            <a:ext cx="5469487" cy="1797573"/>
          </a:xfrm>
          <a:prstGeom prst="cloud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 rot="867732">
            <a:off x="422092" y="4891861"/>
            <a:ext cx="4173848" cy="1556717"/>
          </a:xfrm>
          <a:prstGeom prst="cloud">
            <a:avLst/>
          </a:prstGeom>
          <a:solidFill>
            <a:schemeClr val="accent3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21256469">
            <a:off x="694371" y="517903"/>
            <a:ext cx="577433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200" b="1" dirty="0" smtClean="0">
                <a:latin typeface="Baskerville Old Face" pitchFamily="18" charset="0"/>
              </a:rPr>
              <a:t>A păstra bani albi pentru zile negre. </a:t>
            </a:r>
          </a:p>
          <a:p>
            <a:pPr algn="ctr"/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Garder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de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l’argent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blanc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pour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les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journées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n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oires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.</a:t>
            </a:r>
            <a:r>
              <a:rPr lang="ro-RO" sz="2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</a:p>
          <a:p>
            <a:pPr algn="ctr"/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To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keep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white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money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 for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black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days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. </a:t>
            </a:r>
            <a:endParaRPr lang="en-US" sz="2600" b="1" dirty="0">
              <a:solidFill>
                <a:srgbClr val="0033CC"/>
              </a:solidFill>
              <a:latin typeface="Informal Roman" panose="030604020304060B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1135445">
            <a:off x="1951742" y="1840322"/>
            <a:ext cx="53479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3200" b="1" dirty="0" err="1" smtClean="0">
                <a:solidFill>
                  <a:srgbClr val="FF0000"/>
                </a:solidFill>
                <a:latin typeface="French Script MT" pitchFamily="66" charset="0"/>
              </a:rPr>
              <a:t>Garder</a:t>
            </a:r>
            <a:r>
              <a:rPr lang="ro-RO" sz="3200" b="1" dirty="0" smtClean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200" b="1" dirty="0" err="1" smtClean="0">
                <a:solidFill>
                  <a:srgbClr val="FF0000"/>
                </a:solidFill>
                <a:latin typeface="French Script MT" pitchFamily="66" charset="0"/>
              </a:rPr>
              <a:t>une</a:t>
            </a:r>
            <a:r>
              <a:rPr lang="ro-RO" sz="3200" b="1" dirty="0" smtClean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200" b="1" dirty="0" err="1" smtClean="0">
                <a:solidFill>
                  <a:srgbClr val="FF0000"/>
                </a:solidFill>
                <a:latin typeface="French Script MT" pitchFamily="66" charset="0"/>
              </a:rPr>
              <a:t>poire</a:t>
            </a:r>
            <a:r>
              <a:rPr lang="ro-RO" sz="3200" b="1" dirty="0" smtClean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200" b="1" dirty="0" err="1" smtClean="0">
                <a:solidFill>
                  <a:srgbClr val="FF0000"/>
                </a:solidFill>
                <a:latin typeface="French Script MT" pitchFamily="66" charset="0"/>
              </a:rPr>
              <a:t>pour</a:t>
            </a:r>
            <a:r>
              <a:rPr lang="ro-RO" sz="3200" b="1" dirty="0" smtClean="0">
                <a:solidFill>
                  <a:srgbClr val="FF0000"/>
                </a:solidFill>
                <a:latin typeface="French Script MT" pitchFamily="66" charset="0"/>
              </a:rPr>
              <a:t> la </a:t>
            </a:r>
            <a:r>
              <a:rPr lang="ro-RO" sz="3200" b="1" dirty="0" err="1" smtClean="0">
                <a:solidFill>
                  <a:srgbClr val="FF0000"/>
                </a:solidFill>
                <a:latin typeface="French Script MT" pitchFamily="66" charset="0"/>
              </a:rPr>
              <a:t>soif</a:t>
            </a:r>
            <a:r>
              <a:rPr lang="ro-RO" sz="3200" b="1" dirty="0" smtClean="0">
                <a:solidFill>
                  <a:srgbClr val="FF0000"/>
                </a:solidFill>
                <a:latin typeface="French Script MT" pitchFamily="66" charset="0"/>
              </a:rPr>
              <a:t>.</a:t>
            </a:r>
          </a:p>
          <a:p>
            <a:pPr algn="ctr"/>
            <a:r>
              <a:rPr lang="ro-RO" sz="2800" b="1" dirty="0" err="1" smtClean="0">
                <a:solidFill>
                  <a:srgbClr val="0033CC"/>
                </a:solidFill>
                <a:latin typeface="Informal Roman" pitchFamily="66" charset="0"/>
              </a:rPr>
              <a:t>To</a:t>
            </a:r>
            <a:r>
              <a:rPr lang="ro-RO" sz="28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800" b="1" dirty="0" err="1" smtClean="0">
                <a:solidFill>
                  <a:srgbClr val="0033CC"/>
                </a:solidFill>
                <a:latin typeface="Informal Roman" pitchFamily="66" charset="0"/>
              </a:rPr>
              <a:t>keep</a:t>
            </a:r>
            <a:r>
              <a:rPr lang="ro-RO" sz="28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800" b="1" dirty="0" err="1" smtClean="0">
                <a:solidFill>
                  <a:srgbClr val="0033CC"/>
                </a:solidFill>
                <a:latin typeface="Informal Roman" pitchFamily="66" charset="0"/>
              </a:rPr>
              <a:t>something</a:t>
            </a:r>
            <a:r>
              <a:rPr lang="ro-RO" sz="2800" b="1" dirty="0" smtClean="0">
                <a:solidFill>
                  <a:srgbClr val="0033CC"/>
                </a:solidFill>
                <a:latin typeface="Informal Roman" pitchFamily="66" charset="0"/>
              </a:rPr>
              <a:t> for </a:t>
            </a:r>
            <a:r>
              <a:rPr lang="ro-RO" sz="2800" b="1" dirty="0" err="1" smtClean="0">
                <a:solidFill>
                  <a:srgbClr val="0033CC"/>
                </a:solidFill>
                <a:latin typeface="Informal Roman" pitchFamily="66" charset="0"/>
              </a:rPr>
              <a:t>the</a:t>
            </a:r>
            <a:r>
              <a:rPr lang="ro-RO" sz="28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800" b="1" dirty="0" err="1" smtClean="0">
                <a:solidFill>
                  <a:srgbClr val="0033CC"/>
                </a:solidFill>
                <a:latin typeface="Informal Roman" pitchFamily="66" charset="0"/>
              </a:rPr>
              <a:t>raining</a:t>
            </a:r>
            <a:r>
              <a:rPr lang="ro-RO" sz="28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800" b="1" dirty="0" err="1" smtClean="0">
                <a:solidFill>
                  <a:srgbClr val="0033CC"/>
                </a:solidFill>
                <a:latin typeface="Informal Roman" pitchFamily="66" charset="0"/>
              </a:rPr>
              <a:t>day</a:t>
            </a:r>
            <a:r>
              <a:rPr lang="ro-RO" sz="2800" b="1" dirty="0" smtClean="0">
                <a:solidFill>
                  <a:srgbClr val="0033CC"/>
                </a:solidFill>
                <a:latin typeface="Informal Roman" pitchFamily="66" charset="0"/>
              </a:rPr>
              <a:t>. </a:t>
            </a:r>
            <a:endParaRPr lang="en-US" sz="2800" b="1" dirty="0">
              <a:solidFill>
                <a:srgbClr val="0033CC"/>
              </a:solidFill>
              <a:latin typeface="Informal Roman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619575">
            <a:off x="3940323" y="4368158"/>
            <a:ext cx="423224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200" b="1" dirty="0" smtClean="0">
                <a:latin typeface="Baskerville Old Face" pitchFamily="18" charset="0"/>
              </a:rPr>
              <a:t>A cădea din lac în puţ. </a:t>
            </a:r>
          </a:p>
          <a:p>
            <a:pPr algn="ctr"/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Tomber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du lac dans le 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puits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. </a:t>
            </a:r>
          </a:p>
          <a:p>
            <a:pPr algn="ctr"/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To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fall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from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the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lake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into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a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hole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. </a:t>
            </a:r>
            <a:endParaRPr lang="en-US" sz="2600" b="1" dirty="0">
              <a:solidFill>
                <a:srgbClr val="0033CC"/>
              </a:solidFill>
              <a:latin typeface="Informal Roman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705541">
            <a:off x="917715" y="5104514"/>
            <a:ext cx="3239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Aller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de mal en pis. </a:t>
            </a:r>
          </a:p>
          <a:p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To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go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from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bad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to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worse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. </a:t>
            </a:r>
            <a:endParaRPr lang="en-US" sz="2600" b="1" dirty="0">
              <a:solidFill>
                <a:srgbClr val="0033CC"/>
              </a:solidFill>
              <a:latin typeface="Informal Roman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9817" y="3502290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err="1" smtClean="0">
                <a:latin typeface="Baskerville Old Face" pitchFamily="18" charset="0"/>
              </a:rPr>
              <a:t>Very</a:t>
            </a:r>
            <a:r>
              <a:rPr lang="ro-RO" sz="3200" b="1" dirty="0" smtClean="0">
                <a:latin typeface="Baskerville Old Face" pitchFamily="18" charset="0"/>
              </a:rPr>
              <a:t> similar </a:t>
            </a:r>
            <a:r>
              <a:rPr lang="ro-RO" sz="3200" b="1" dirty="0" err="1" smtClean="0">
                <a:latin typeface="Baskerville Old Face" pitchFamily="18" charset="0"/>
              </a:rPr>
              <a:t>sayings</a:t>
            </a:r>
            <a:r>
              <a:rPr lang="ro-RO" sz="3200" b="1" dirty="0" smtClean="0">
                <a:latin typeface="Baskerville Old Face" pitchFamily="18" charset="0"/>
              </a:rPr>
              <a:t> </a:t>
            </a:r>
            <a:endParaRPr lang="en-US" sz="3200" b="1" dirty="0">
              <a:latin typeface="Baskerville Old Face" pitchFamily="18" charset="0"/>
            </a:endParaRPr>
          </a:p>
        </p:txBody>
      </p:sp>
      <p:pic>
        <p:nvPicPr>
          <p:cNvPr id="13" name="Picture 4" descr="http://www.adinkra.org/images/mmeredane_l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71600" cy="15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301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53576" y="2988242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err="1" smtClean="0">
                <a:latin typeface="Baskerville Old Face" pitchFamily="18" charset="0"/>
              </a:rPr>
              <a:t>Very</a:t>
            </a:r>
            <a:r>
              <a:rPr lang="ro-RO" sz="3200" b="1" dirty="0" smtClean="0">
                <a:latin typeface="Baskerville Old Face" pitchFamily="18" charset="0"/>
              </a:rPr>
              <a:t> similar </a:t>
            </a:r>
            <a:r>
              <a:rPr lang="ro-RO" sz="3200" b="1" dirty="0" err="1" smtClean="0">
                <a:latin typeface="Baskerville Old Face" pitchFamily="18" charset="0"/>
              </a:rPr>
              <a:t>sayings</a:t>
            </a:r>
            <a:r>
              <a:rPr lang="ro-RO" sz="3200" b="1" dirty="0" smtClean="0">
                <a:latin typeface="Baskerville Old Face" pitchFamily="18" charset="0"/>
              </a:rPr>
              <a:t> </a:t>
            </a:r>
            <a:endParaRPr lang="en-US" sz="3200" b="1" dirty="0">
              <a:latin typeface="Baskerville Old Face" pitchFamily="18" charset="0"/>
            </a:endParaRPr>
          </a:p>
        </p:txBody>
      </p:sp>
      <p:sp>
        <p:nvSpPr>
          <p:cNvPr id="3" name="Cloud 2"/>
          <p:cNvSpPr/>
          <p:nvPr/>
        </p:nvSpPr>
        <p:spPr>
          <a:xfrm rot="20612357">
            <a:off x="206531" y="347228"/>
            <a:ext cx="4372658" cy="1463723"/>
          </a:xfrm>
          <a:prstGeom prst="cloud">
            <a:avLst/>
          </a:prstGeom>
          <a:noFill/>
          <a:ln w="571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20454031">
            <a:off x="955796" y="439327"/>
            <a:ext cx="309091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latin typeface="Book Antiqua" pitchFamily="18" charset="0"/>
              </a:rPr>
              <a:t>Cui </a:t>
            </a:r>
            <a:r>
              <a:rPr lang="en-US" sz="2200" b="1" dirty="0" err="1">
                <a:latin typeface="Book Antiqua" pitchFamily="18" charset="0"/>
              </a:rPr>
              <a:t>pe</a:t>
            </a:r>
            <a:r>
              <a:rPr lang="en-US" sz="2200" b="1" dirty="0">
                <a:latin typeface="Book Antiqua" pitchFamily="18" charset="0"/>
              </a:rPr>
              <a:t> cui </a:t>
            </a:r>
            <a:r>
              <a:rPr lang="en-US" sz="2200" b="1" dirty="0" err="1">
                <a:latin typeface="Book Antiqua" pitchFamily="18" charset="0"/>
              </a:rPr>
              <a:t>scoate</a:t>
            </a:r>
            <a:r>
              <a:rPr lang="en-US" sz="2200" b="1" dirty="0">
                <a:latin typeface="Book Antiqua" pitchFamily="18" charset="0"/>
              </a:rPr>
              <a:t>. </a:t>
            </a:r>
            <a:endParaRPr lang="ro-RO" sz="2200" b="1" dirty="0">
              <a:latin typeface="Book Antiqu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Un clou 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pousse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l’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autre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A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nail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pushes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other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Cloud 5"/>
          <p:cNvSpPr/>
          <p:nvPr/>
        </p:nvSpPr>
        <p:spPr>
          <a:xfrm rot="20775079">
            <a:off x="1499953" y="1385403"/>
            <a:ext cx="5629872" cy="1540678"/>
          </a:xfrm>
          <a:prstGeom prst="cloud">
            <a:avLst/>
          </a:prstGeom>
          <a:solidFill>
            <a:schemeClr val="accent3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0508016">
            <a:off x="2290358" y="1480753"/>
            <a:ext cx="430117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b="1" dirty="0">
                <a:solidFill>
                  <a:srgbClr val="FF0000"/>
                </a:solidFill>
                <a:latin typeface="French Script MT" pitchFamily="66" charset="0"/>
              </a:rPr>
              <a:t>A </a:t>
            </a:r>
            <a:r>
              <a:rPr lang="en-US" sz="3400" b="1" dirty="0" err="1">
                <a:solidFill>
                  <a:srgbClr val="FF0000"/>
                </a:solidFill>
                <a:latin typeface="French Script MT" pitchFamily="66" charset="0"/>
              </a:rPr>
              <a:t>menteur</a:t>
            </a:r>
            <a:r>
              <a:rPr lang="en-US" sz="3400" b="1" dirty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French Script MT" pitchFamily="66" charset="0"/>
              </a:rPr>
              <a:t>menteur</a:t>
            </a:r>
            <a:r>
              <a:rPr lang="en-US" sz="3400" b="1" dirty="0">
                <a:solidFill>
                  <a:srgbClr val="FF0000"/>
                </a:solidFill>
                <a:latin typeface="French Script MT" pitchFamily="66" charset="0"/>
              </a:rPr>
              <a:t> et demi</a:t>
            </a:r>
            <a:r>
              <a:rPr lang="en-US" sz="3400" b="1" dirty="0" smtClean="0">
                <a:solidFill>
                  <a:srgbClr val="FF0000"/>
                </a:solidFill>
                <a:latin typeface="French Script MT" pitchFamily="66" charset="0"/>
              </a:rPr>
              <a:t>.</a:t>
            </a:r>
            <a:r>
              <a:rPr lang="en-US" sz="3400" b="1" dirty="0">
                <a:solidFill>
                  <a:srgbClr val="FF0000"/>
                </a:solidFill>
                <a:latin typeface="French Script MT" pitchFamily="66" charset="0"/>
              </a:rPr>
              <a:t> </a:t>
            </a:r>
            <a:endParaRPr lang="ro-RO" sz="3400" b="1" dirty="0" smtClean="0">
              <a:solidFill>
                <a:srgbClr val="FF0000"/>
              </a:solidFill>
              <a:latin typeface="French Script MT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0033CC"/>
                </a:solidFill>
                <a:latin typeface="Informal Roman" pitchFamily="66" charset="0"/>
              </a:rPr>
              <a:t>It </a:t>
            </a:r>
            <a:r>
              <a:rPr lang="en-US" sz="2800" b="1" dirty="0">
                <a:solidFill>
                  <a:srgbClr val="0033CC"/>
                </a:solidFill>
                <a:latin typeface="Informal Roman" pitchFamily="66" charset="0"/>
              </a:rPr>
              <a:t>takes a thief to catch a thief</a:t>
            </a:r>
            <a:r>
              <a:rPr lang="en-US" sz="2800" b="1" dirty="0" smtClean="0">
                <a:solidFill>
                  <a:srgbClr val="0033CC"/>
                </a:solidFill>
                <a:latin typeface="Informal Roman" pitchFamily="66" charset="0"/>
              </a:rPr>
              <a:t>.</a:t>
            </a:r>
            <a:endParaRPr lang="en-US" sz="2800" b="1" dirty="0">
              <a:solidFill>
                <a:srgbClr val="0033CC"/>
              </a:solidFill>
              <a:latin typeface="Informal Roman" pitchFamily="66" charset="0"/>
            </a:endParaRPr>
          </a:p>
        </p:txBody>
      </p:sp>
      <p:sp>
        <p:nvSpPr>
          <p:cNvPr id="10" name="Cloud 9"/>
          <p:cNvSpPr/>
          <p:nvPr/>
        </p:nvSpPr>
        <p:spPr>
          <a:xfrm rot="20340063">
            <a:off x="-156236" y="4131480"/>
            <a:ext cx="4781525" cy="2222343"/>
          </a:xfrm>
          <a:prstGeom prst="cloud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 rot="20890271">
            <a:off x="3389425" y="4257903"/>
            <a:ext cx="4813755" cy="2309282"/>
          </a:xfrm>
          <a:prstGeom prst="cloud">
            <a:avLst/>
          </a:prstGeom>
          <a:solidFill>
            <a:schemeClr val="accent3">
              <a:lumMod val="85000"/>
            </a:schemeClr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8"/>
          <p:cNvSpPr txBox="1"/>
          <p:nvPr/>
        </p:nvSpPr>
        <p:spPr>
          <a:xfrm rot="20254236">
            <a:off x="251916" y="4645818"/>
            <a:ext cx="37397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200" b="1" dirty="0" smtClean="0">
                <a:latin typeface="Baskerville Old Face" panose="02020602080505020303" pitchFamily="18" charset="0"/>
              </a:rPr>
              <a:t>Sacul și peticul. </a:t>
            </a:r>
          </a:p>
          <a:p>
            <a:pPr algn="ctr"/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est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sac et son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lambeau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bag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patch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CasetăText 6"/>
          <p:cNvSpPr txBox="1"/>
          <p:nvPr/>
        </p:nvSpPr>
        <p:spPr>
          <a:xfrm rot="20549558">
            <a:off x="4355462" y="4734821"/>
            <a:ext cx="3286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400" b="1" dirty="0" smtClean="0">
                <a:solidFill>
                  <a:srgbClr val="FF0000"/>
                </a:solidFill>
                <a:latin typeface="French Script MT" panose="03020402040607040605" pitchFamily="66" charset="0"/>
              </a:rPr>
              <a:t>A 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anose="03020402040607040605" pitchFamily="66" charset="0"/>
              </a:rPr>
              <a:t>chacun</a:t>
            </a:r>
            <a:r>
              <a:rPr lang="ro-RO" sz="3400" b="1" dirty="0" smtClean="0">
                <a:solidFill>
                  <a:srgbClr val="FF0000"/>
                </a:solidFill>
                <a:latin typeface="French Script MT" panose="03020402040607040605" pitchFamily="66" charset="0"/>
              </a:rPr>
              <a:t> sa 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anose="03020402040607040605" pitchFamily="66" charset="0"/>
              </a:rPr>
              <a:t>chacune</a:t>
            </a:r>
            <a:r>
              <a:rPr lang="ro-RO" sz="3400" b="1" dirty="0" smtClean="0">
                <a:solidFill>
                  <a:srgbClr val="FF0000"/>
                </a:solidFill>
                <a:latin typeface="French Script MT" panose="03020402040607040605" pitchFamily="66" charset="0"/>
              </a:rPr>
              <a:t>. </a:t>
            </a:r>
          </a:p>
          <a:p>
            <a:pPr algn="ctr"/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Every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 Jack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has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his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anose="030604020304060B0204" pitchFamily="66" charset="0"/>
              </a:rPr>
              <a:t>Jill</a:t>
            </a:r>
            <a:r>
              <a:rPr lang="ro-RO" sz="2600" b="1" dirty="0" smtClean="0">
                <a:solidFill>
                  <a:srgbClr val="0033CC"/>
                </a:solidFill>
                <a:latin typeface="Informal Roman" panose="030604020304060B0204" pitchFamily="66" charset="0"/>
              </a:rPr>
              <a:t>. </a:t>
            </a:r>
            <a:endParaRPr lang="en-US" sz="2600" b="1" dirty="0">
              <a:solidFill>
                <a:srgbClr val="0033CC"/>
              </a:solidFill>
              <a:latin typeface="Informal Roman" panose="030604020304060B0204" pitchFamily="66" charset="0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121" y="188640"/>
            <a:ext cx="936104" cy="243331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07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/>
          <p:cNvSpPr/>
          <p:nvPr/>
        </p:nvSpPr>
        <p:spPr>
          <a:xfrm rot="20604623">
            <a:off x="3596175" y="5099332"/>
            <a:ext cx="5284420" cy="1352056"/>
          </a:xfrm>
          <a:prstGeom prst="cloud">
            <a:avLst/>
          </a:prstGeom>
          <a:solidFill>
            <a:schemeClr val="accent3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/>
          <p:cNvSpPr/>
          <p:nvPr/>
        </p:nvSpPr>
        <p:spPr>
          <a:xfrm rot="988470">
            <a:off x="-257494" y="1820852"/>
            <a:ext cx="9958347" cy="1889960"/>
          </a:xfrm>
          <a:prstGeom prst="cloud">
            <a:avLst/>
          </a:prstGeom>
          <a:solidFill>
            <a:schemeClr val="accent3">
              <a:lumMod val="85000"/>
            </a:schemeClr>
          </a:solidFill>
          <a:ln w="28575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1520" y="3204291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err="1" smtClean="0">
                <a:latin typeface="Baskerville Old Face" pitchFamily="18" charset="0"/>
              </a:rPr>
              <a:t>Very</a:t>
            </a:r>
            <a:r>
              <a:rPr lang="ro-RO" sz="3200" b="1" dirty="0" smtClean="0">
                <a:latin typeface="Baskerville Old Face" pitchFamily="18" charset="0"/>
              </a:rPr>
              <a:t> similar </a:t>
            </a:r>
            <a:r>
              <a:rPr lang="ro-RO" sz="3200" b="1" dirty="0" err="1" smtClean="0">
                <a:latin typeface="Baskerville Old Face" pitchFamily="18" charset="0"/>
              </a:rPr>
              <a:t>sayings</a:t>
            </a:r>
            <a:r>
              <a:rPr lang="ro-RO" sz="3200" b="1" dirty="0" smtClean="0">
                <a:latin typeface="Baskerville Old Face" pitchFamily="18" charset="0"/>
              </a:rPr>
              <a:t> </a:t>
            </a:r>
            <a:endParaRPr lang="en-US" sz="3200" b="1" dirty="0">
              <a:latin typeface="Baskerville Old Face" pitchFamily="18" charset="0"/>
            </a:endParaRPr>
          </a:p>
        </p:txBody>
      </p:sp>
      <p:sp>
        <p:nvSpPr>
          <p:cNvPr id="4" name="Cloud 3"/>
          <p:cNvSpPr/>
          <p:nvPr/>
        </p:nvSpPr>
        <p:spPr>
          <a:xfrm rot="1314571">
            <a:off x="2337830" y="565779"/>
            <a:ext cx="6506811" cy="1950977"/>
          </a:xfrm>
          <a:prstGeom prst="cloud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041765">
            <a:off x="3100852" y="818294"/>
            <a:ext cx="5872120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b="1" dirty="0">
                <a:latin typeface="Book Antiqua" pitchFamily="18" charset="0"/>
              </a:rPr>
              <a:t>Dumnezeu îţi dă, dar nu-ţi bagă în traistă</a:t>
            </a:r>
            <a:r>
              <a:rPr lang="ro-RO" b="1" dirty="0" smtClean="0">
                <a:latin typeface="Book Antiqua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o-RO" b="1" dirty="0" err="1" smtClean="0">
                <a:solidFill>
                  <a:srgbClr val="FF0000"/>
                </a:solidFill>
                <a:latin typeface="Book Antiqua" pitchFamily="18" charset="0"/>
              </a:rPr>
              <a:t>Dieu</a:t>
            </a:r>
            <a:r>
              <a:rPr lang="ro-RO" b="1" dirty="0" smtClean="0">
                <a:solidFill>
                  <a:srgbClr val="FF0000"/>
                </a:solidFill>
                <a:latin typeface="Book Antiqua" pitchFamily="18" charset="0"/>
              </a:rPr>
              <a:t> te </a:t>
            </a:r>
            <a:r>
              <a:rPr lang="ro-RO" b="1" dirty="0" err="1" smtClean="0">
                <a:solidFill>
                  <a:srgbClr val="FF0000"/>
                </a:solidFill>
                <a:latin typeface="Book Antiqua" pitchFamily="18" charset="0"/>
              </a:rPr>
              <a:t>donne</a:t>
            </a:r>
            <a:r>
              <a:rPr lang="ro-RO" b="1" dirty="0" smtClean="0">
                <a:solidFill>
                  <a:srgbClr val="FF0000"/>
                </a:solidFill>
                <a:latin typeface="Book Antiqua" pitchFamily="18" charset="0"/>
              </a:rPr>
              <a:t>, </a:t>
            </a:r>
            <a:r>
              <a:rPr lang="ro-RO" b="1" dirty="0" err="1" smtClean="0">
                <a:solidFill>
                  <a:srgbClr val="FF0000"/>
                </a:solidFill>
                <a:latin typeface="Book Antiqua" pitchFamily="18" charset="0"/>
              </a:rPr>
              <a:t>mais</a:t>
            </a:r>
            <a:r>
              <a:rPr lang="ro-RO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o-RO" b="1" dirty="0" err="1" smtClean="0">
                <a:solidFill>
                  <a:srgbClr val="FF0000"/>
                </a:solidFill>
                <a:latin typeface="Book Antiqua" pitchFamily="18" charset="0"/>
              </a:rPr>
              <a:t>il</a:t>
            </a:r>
            <a:r>
              <a:rPr lang="ro-RO" b="1" dirty="0" smtClean="0">
                <a:solidFill>
                  <a:srgbClr val="FF0000"/>
                </a:solidFill>
                <a:latin typeface="Book Antiqua" pitchFamily="18" charset="0"/>
              </a:rPr>
              <a:t> ne te </a:t>
            </a:r>
            <a:r>
              <a:rPr lang="ro-RO" b="1" dirty="0" err="1" smtClean="0">
                <a:solidFill>
                  <a:srgbClr val="FF0000"/>
                </a:solidFill>
                <a:latin typeface="Book Antiqua" pitchFamily="18" charset="0"/>
              </a:rPr>
              <a:t>met</a:t>
            </a:r>
            <a:r>
              <a:rPr lang="ro-RO" b="1" dirty="0" smtClean="0">
                <a:solidFill>
                  <a:srgbClr val="FF0000"/>
                </a:solidFill>
                <a:latin typeface="Book Antiqua" pitchFamily="18" charset="0"/>
              </a:rPr>
              <a:t> pas dans la </a:t>
            </a:r>
            <a:r>
              <a:rPr lang="ro-RO" b="1" dirty="0" err="1" smtClean="0">
                <a:solidFill>
                  <a:srgbClr val="FF0000"/>
                </a:solidFill>
                <a:latin typeface="Book Antiqua" pitchFamily="18" charset="0"/>
              </a:rPr>
              <a:t>besace</a:t>
            </a:r>
            <a:r>
              <a:rPr lang="ro-RO" b="1" dirty="0" smtClean="0">
                <a:solidFill>
                  <a:srgbClr val="FF0000"/>
                </a:solidFill>
                <a:latin typeface="Book Antiqua" pitchFamily="18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ro-RO" b="1" dirty="0" err="1" smtClean="0">
                <a:solidFill>
                  <a:srgbClr val="0033CC"/>
                </a:solidFill>
                <a:latin typeface="Book Antiqua" pitchFamily="18" charset="0"/>
              </a:rPr>
              <a:t>God</a:t>
            </a:r>
            <a:r>
              <a:rPr lang="ro-RO" b="1" dirty="0" smtClean="0">
                <a:solidFill>
                  <a:srgbClr val="0033CC"/>
                </a:solidFill>
                <a:latin typeface="Book Antiqua" pitchFamily="18" charset="0"/>
              </a:rPr>
              <a:t> </a:t>
            </a:r>
            <a:r>
              <a:rPr lang="ro-RO" b="1" dirty="0" err="1" smtClean="0">
                <a:solidFill>
                  <a:srgbClr val="0033CC"/>
                </a:solidFill>
                <a:latin typeface="Book Antiqua" pitchFamily="18" charset="0"/>
              </a:rPr>
              <a:t>gives</a:t>
            </a:r>
            <a:r>
              <a:rPr lang="ro-RO" b="1" dirty="0" smtClean="0">
                <a:solidFill>
                  <a:srgbClr val="0033CC"/>
                </a:solidFill>
                <a:latin typeface="Book Antiqua" pitchFamily="18" charset="0"/>
              </a:rPr>
              <a:t> </a:t>
            </a:r>
            <a:r>
              <a:rPr lang="ro-RO" b="1" dirty="0" err="1" smtClean="0">
                <a:solidFill>
                  <a:srgbClr val="0033CC"/>
                </a:solidFill>
                <a:latin typeface="Book Antiqua" pitchFamily="18" charset="0"/>
              </a:rPr>
              <a:t>you</a:t>
            </a:r>
            <a:r>
              <a:rPr lang="ro-RO" b="1" dirty="0" smtClean="0">
                <a:solidFill>
                  <a:srgbClr val="0033CC"/>
                </a:solidFill>
                <a:latin typeface="Book Antiqua" pitchFamily="18" charset="0"/>
              </a:rPr>
              <a:t>, but </a:t>
            </a:r>
            <a:r>
              <a:rPr lang="ro-RO" b="1" dirty="0" err="1" smtClean="0">
                <a:solidFill>
                  <a:srgbClr val="0033CC"/>
                </a:solidFill>
                <a:latin typeface="Book Antiqua" pitchFamily="18" charset="0"/>
              </a:rPr>
              <a:t>he</a:t>
            </a:r>
            <a:r>
              <a:rPr lang="ro-RO" b="1" dirty="0" smtClean="0">
                <a:solidFill>
                  <a:srgbClr val="0033CC"/>
                </a:solidFill>
                <a:latin typeface="Book Antiqua" pitchFamily="18" charset="0"/>
              </a:rPr>
              <a:t> </a:t>
            </a:r>
            <a:r>
              <a:rPr lang="ro-RO" b="1" dirty="0" err="1" smtClean="0">
                <a:solidFill>
                  <a:srgbClr val="0033CC"/>
                </a:solidFill>
                <a:latin typeface="Book Antiqua" pitchFamily="18" charset="0"/>
              </a:rPr>
              <a:t>does</a:t>
            </a:r>
            <a:r>
              <a:rPr lang="ro-RO" b="1" dirty="0" smtClean="0">
                <a:solidFill>
                  <a:srgbClr val="0033CC"/>
                </a:solidFill>
                <a:latin typeface="Book Antiqua" pitchFamily="18" charset="0"/>
              </a:rPr>
              <a:t> </a:t>
            </a:r>
            <a:r>
              <a:rPr lang="ro-RO" b="1" dirty="0" err="1" smtClean="0">
                <a:solidFill>
                  <a:srgbClr val="0033CC"/>
                </a:solidFill>
                <a:latin typeface="Book Antiqua" pitchFamily="18" charset="0"/>
              </a:rPr>
              <a:t>not</a:t>
            </a:r>
            <a:r>
              <a:rPr lang="ro-RO" b="1" dirty="0" smtClean="0">
                <a:solidFill>
                  <a:srgbClr val="0033CC"/>
                </a:solidFill>
                <a:latin typeface="Book Antiqua" pitchFamily="18" charset="0"/>
              </a:rPr>
              <a:t> put it </a:t>
            </a:r>
            <a:r>
              <a:rPr lang="ro-RO" b="1" dirty="0" err="1" smtClean="0">
                <a:solidFill>
                  <a:srgbClr val="0033CC"/>
                </a:solidFill>
                <a:latin typeface="Book Antiqua" pitchFamily="18" charset="0"/>
              </a:rPr>
              <a:t>into</a:t>
            </a:r>
            <a:r>
              <a:rPr lang="ro-RO" b="1" dirty="0" smtClean="0">
                <a:solidFill>
                  <a:srgbClr val="0033CC"/>
                </a:solidFill>
                <a:latin typeface="Book Antiqua" pitchFamily="18" charset="0"/>
              </a:rPr>
              <a:t> </a:t>
            </a:r>
            <a:r>
              <a:rPr lang="ro-RO" b="1" dirty="0" err="1" smtClean="0">
                <a:solidFill>
                  <a:srgbClr val="0033CC"/>
                </a:solidFill>
                <a:latin typeface="Book Antiqua" pitchFamily="18" charset="0"/>
              </a:rPr>
              <a:t>your</a:t>
            </a:r>
            <a:r>
              <a:rPr lang="ro-RO" b="1" dirty="0" smtClean="0">
                <a:solidFill>
                  <a:srgbClr val="0033CC"/>
                </a:solidFill>
                <a:latin typeface="Book Antiqua" pitchFamily="18" charset="0"/>
              </a:rPr>
              <a:t> bag. </a:t>
            </a:r>
            <a:endParaRPr lang="ro-RO" b="1" dirty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000556">
            <a:off x="317735" y="1887899"/>
            <a:ext cx="8675974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On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peut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mener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 un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cheval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fr-FR" sz="3400" b="1" dirty="0" smtClean="0">
                <a:solidFill>
                  <a:srgbClr val="FF0000"/>
                </a:solidFill>
                <a:latin typeface="French Script MT" pitchFamily="66" charset="0"/>
              </a:rPr>
              <a:t>à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l’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abreuvoir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,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mais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 non le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forcer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fr-FR" sz="3400" b="1" dirty="0" smtClean="0">
                <a:solidFill>
                  <a:srgbClr val="FF0000"/>
                </a:solidFill>
                <a:latin typeface="French Script MT" pitchFamily="66" charset="0"/>
              </a:rPr>
              <a:t>à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boire.</a:t>
            </a:r>
          </a:p>
          <a:p>
            <a:pPr algn="ctr"/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You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can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lead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a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horse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to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the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water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, but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you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cant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make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him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drink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. </a:t>
            </a:r>
          </a:p>
        </p:txBody>
      </p:sp>
      <p:sp>
        <p:nvSpPr>
          <p:cNvPr id="8" name="Cloud 7"/>
          <p:cNvSpPr/>
          <p:nvPr/>
        </p:nvSpPr>
        <p:spPr>
          <a:xfrm rot="20824558">
            <a:off x="267778" y="4095700"/>
            <a:ext cx="5730122" cy="2066501"/>
          </a:xfrm>
          <a:prstGeom prst="cloud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20515411">
            <a:off x="534210" y="4568042"/>
            <a:ext cx="51972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200" b="1" dirty="0" smtClean="0">
                <a:latin typeface="Baskerville Old Face" pitchFamily="18" charset="0"/>
              </a:rPr>
              <a:t>Corb la corb nu scoate ochii.</a:t>
            </a:r>
            <a:r>
              <a:rPr lang="ro-RO" sz="2200" b="1" dirty="0">
                <a:latin typeface="Baskerville Old Face" pitchFamily="18" charset="0"/>
              </a:rPr>
              <a:t> </a:t>
            </a:r>
            <a:endParaRPr lang="ro-RO" sz="2200" b="1" dirty="0" smtClean="0">
              <a:latin typeface="Baskerville Old Face" pitchFamily="18" charset="0"/>
            </a:endParaRPr>
          </a:p>
          <a:p>
            <a:pPr algn="ctr"/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Un 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corbeau</a:t>
            </a:r>
            <a:r>
              <a:rPr lang="ro-RO" sz="2200" b="1" dirty="0">
                <a:solidFill>
                  <a:srgbClr val="FF0000"/>
                </a:solidFill>
                <a:latin typeface="Baskerville Old Face" pitchFamily="18" charset="0"/>
              </a:rPr>
              <a:t> n’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arrache</a:t>
            </a:r>
            <a:r>
              <a:rPr lang="ro-RO" sz="2200" b="1" dirty="0">
                <a:solidFill>
                  <a:srgbClr val="FF0000"/>
                </a:solidFill>
                <a:latin typeface="Baskerville Old Face" pitchFamily="18" charset="0"/>
              </a:rPr>
              <a:t> pas 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les</a:t>
            </a:r>
            <a:r>
              <a:rPr lang="ro-RO" sz="2200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yeux</a:t>
            </a:r>
            <a:r>
              <a:rPr lang="ro-RO" sz="2200" b="1" dirty="0">
                <a:solidFill>
                  <a:srgbClr val="FF0000"/>
                </a:solidFill>
                <a:latin typeface="Baskerville Old Face" pitchFamily="18" charset="0"/>
              </a:rPr>
              <a:t> de 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l’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autre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.</a:t>
            </a:r>
          </a:p>
          <a:p>
            <a:pPr algn="ctr"/>
            <a:r>
              <a:rPr lang="ro-RO" sz="2200" b="1" dirty="0" smtClean="0">
                <a:latin typeface="Baskerville Old Face" pitchFamily="18" charset="0"/>
              </a:rPr>
              <a:t> </a:t>
            </a:r>
            <a:r>
              <a:rPr lang="en-US" sz="2200" b="1" dirty="0" smtClean="0">
                <a:solidFill>
                  <a:srgbClr val="0033CC"/>
                </a:solidFill>
                <a:latin typeface="Baskerville Old Face" pitchFamily="18" charset="0"/>
              </a:rPr>
              <a:t>Crow do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es</a:t>
            </a:r>
            <a:r>
              <a:rPr lang="en-US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en-US" sz="2200" b="1" dirty="0">
                <a:solidFill>
                  <a:srgbClr val="0033CC"/>
                </a:solidFill>
                <a:latin typeface="Baskerville Old Face" pitchFamily="18" charset="0"/>
              </a:rPr>
              <a:t>not pick crows </a:t>
            </a:r>
            <a:r>
              <a:rPr lang="en-US" sz="2200" b="1" dirty="0" smtClean="0">
                <a:solidFill>
                  <a:srgbClr val="0033CC"/>
                </a:solidFill>
                <a:latin typeface="Baskerville Old Face" pitchFamily="18" charset="0"/>
              </a:rPr>
              <a:t>eyes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.</a:t>
            </a:r>
            <a:endParaRPr lang="en-US" sz="2200" b="1" dirty="0">
              <a:solidFill>
                <a:srgbClr val="0033CC"/>
              </a:solidFill>
              <a:latin typeface="Baskerville Old Fac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0510635">
            <a:off x="4223734" y="5192088"/>
            <a:ext cx="4141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Le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chien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 ne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mange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 pas le 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chien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.</a:t>
            </a:r>
            <a:endParaRPr lang="ro-RO" sz="3400" dirty="0"/>
          </a:p>
          <a:p>
            <a:pPr algn="ctr"/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Dog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does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not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eat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dog. 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440" y="188639"/>
            <a:ext cx="757218" cy="15235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42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loud 13"/>
          <p:cNvSpPr/>
          <p:nvPr/>
        </p:nvSpPr>
        <p:spPr>
          <a:xfrm rot="21350112">
            <a:off x="2541849" y="4999782"/>
            <a:ext cx="5645765" cy="1804745"/>
          </a:xfrm>
          <a:prstGeom prst="cloud">
            <a:avLst/>
          </a:prstGeom>
          <a:solidFill>
            <a:schemeClr val="accent3">
              <a:lumMod val="85000"/>
            </a:schemeClr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0884922">
            <a:off x="438016" y="660237"/>
            <a:ext cx="693972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200" b="1" dirty="0">
                <a:latin typeface="Baskerville Old Face" pitchFamily="18" charset="0"/>
              </a:rPr>
              <a:t>Copilul cu multe moaşe, rămâne cu buricul netăiat. </a:t>
            </a:r>
          </a:p>
          <a:p>
            <a:pPr algn="ctr"/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L’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enfant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avec</a:t>
            </a:r>
            <a:r>
              <a:rPr lang="ro-RO" sz="2200" b="1" dirty="0">
                <a:solidFill>
                  <a:srgbClr val="FF0000"/>
                </a:solidFill>
                <a:latin typeface="Baskerville Old Face" pitchFamily="18" charset="0"/>
              </a:rPr>
              <a:t> trop de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sage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-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femmes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 </a:t>
            </a:r>
            <a:r>
              <a:rPr lang="ro-RO" sz="2200" b="1" dirty="0">
                <a:solidFill>
                  <a:srgbClr val="FF0000"/>
                </a:solidFill>
                <a:latin typeface="Baskerville Old Face" pitchFamily="18" charset="0"/>
              </a:rPr>
              <a:t>a le 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nombril</a:t>
            </a:r>
            <a:r>
              <a:rPr lang="ro-RO" sz="2200" b="1" dirty="0">
                <a:solidFill>
                  <a:srgbClr val="FF0000"/>
                </a:solidFill>
                <a:latin typeface="Baskerville Old Face" pitchFamily="18" charset="0"/>
              </a:rPr>
              <a:t> non </a:t>
            </a:r>
            <a:r>
              <a:rPr lang="ro-RO" sz="2200" b="1" dirty="0" err="1">
                <a:solidFill>
                  <a:srgbClr val="FF0000"/>
                </a:solidFill>
                <a:latin typeface="Baskerville Old Face" pitchFamily="18" charset="0"/>
              </a:rPr>
              <a:t>coupé</a:t>
            </a:r>
            <a:r>
              <a:rPr lang="ro-RO" sz="2200" b="1" dirty="0" smtClean="0">
                <a:latin typeface="Baskerville Old Face" pitchFamily="18" charset="0"/>
              </a:rPr>
              <a:t>. </a:t>
            </a:r>
          </a:p>
          <a:p>
            <a:pPr algn="ctr"/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The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child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with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to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many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wise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women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has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the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navel</a:t>
            </a:r>
            <a:r>
              <a:rPr lang="ro-RO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>
                <a:solidFill>
                  <a:srgbClr val="0033CC"/>
                </a:solidFill>
                <a:latin typeface="Baskerville Old Face" pitchFamily="18" charset="0"/>
              </a:rPr>
              <a:t>uncut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.</a:t>
            </a:r>
            <a:endParaRPr lang="ro-RO" sz="2200" b="1" dirty="0">
              <a:solidFill>
                <a:srgbClr val="0033CC"/>
              </a:solidFill>
              <a:latin typeface="Baskerville Old Face" pitchFamily="18" charset="0"/>
            </a:endParaRPr>
          </a:p>
        </p:txBody>
      </p:sp>
      <p:sp>
        <p:nvSpPr>
          <p:cNvPr id="6" name="Cloud 5"/>
          <p:cNvSpPr/>
          <p:nvPr/>
        </p:nvSpPr>
        <p:spPr>
          <a:xfrm rot="21013554">
            <a:off x="171211" y="371218"/>
            <a:ext cx="7327693" cy="1801419"/>
          </a:xfrm>
          <a:prstGeom prst="cloud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 rot="21034192">
            <a:off x="2574340" y="1461250"/>
            <a:ext cx="5112568" cy="1527260"/>
          </a:xfrm>
          <a:prstGeom prst="cloud">
            <a:avLst/>
          </a:prstGeom>
          <a:solidFill>
            <a:schemeClr val="accent3">
              <a:lumMod val="85000"/>
            </a:schemeClr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20860493">
            <a:off x="2965089" y="1622203"/>
            <a:ext cx="4543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Trop de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cuisiniers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g</a:t>
            </a:r>
            <a:r>
              <a:rPr lang="fr-FR" sz="3400" b="1" dirty="0" smtClean="0">
                <a:solidFill>
                  <a:srgbClr val="FF0000"/>
                </a:solidFill>
                <a:latin typeface="French Script MT" pitchFamily="66" charset="0"/>
              </a:rPr>
              <a:t>â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tent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la </a:t>
            </a:r>
            <a:r>
              <a:rPr lang="ro-RO" sz="3400" b="1" dirty="0" err="1">
                <a:solidFill>
                  <a:srgbClr val="FF0000"/>
                </a:solidFill>
                <a:latin typeface="French Script MT" pitchFamily="66" charset="0"/>
              </a:rPr>
              <a:t>sauce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.</a:t>
            </a:r>
          </a:p>
          <a:p>
            <a:pPr algn="ctr"/>
            <a:r>
              <a:rPr lang="en-US" sz="2600" b="1" dirty="0" smtClean="0">
                <a:solidFill>
                  <a:srgbClr val="0033CC"/>
                </a:solidFill>
                <a:latin typeface="Informal Roman" pitchFamily="66" charset="0"/>
              </a:rPr>
              <a:t>Too </a:t>
            </a:r>
            <a:r>
              <a:rPr lang="en-US" sz="2600" b="1" dirty="0">
                <a:solidFill>
                  <a:srgbClr val="0033CC"/>
                </a:solidFill>
                <a:latin typeface="Informal Roman" pitchFamily="66" charset="0"/>
              </a:rPr>
              <a:t>many cooks spoil the 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b</a:t>
            </a:r>
            <a:r>
              <a:rPr lang="en-US" sz="2600" b="1" dirty="0" err="1">
                <a:solidFill>
                  <a:srgbClr val="0033CC"/>
                </a:solidFill>
                <a:latin typeface="Informal Roman" pitchFamily="66" charset="0"/>
              </a:rPr>
              <a:t>roth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.</a:t>
            </a:r>
            <a:endParaRPr lang="ro-RO" sz="2600" b="1" dirty="0">
              <a:solidFill>
                <a:srgbClr val="0033CC"/>
              </a:solidFill>
              <a:latin typeface="Informal Roman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1091233">
            <a:off x="3107771" y="5299060"/>
            <a:ext cx="49295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Chat 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echaud</a:t>
            </a:r>
            <a:r>
              <a:rPr lang="fr-FR" sz="3400" b="1" dirty="0" smtClean="0">
                <a:solidFill>
                  <a:srgbClr val="FF0000"/>
                </a:solidFill>
                <a:latin typeface="French Script MT" pitchFamily="66" charset="0"/>
              </a:rPr>
              <a:t>é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craint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l’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eau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froide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. </a:t>
            </a:r>
            <a:r>
              <a:rPr lang="vi-VN" sz="3400" b="1" dirty="0" smtClean="0">
                <a:solidFill>
                  <a:srgbClr val="FF0000"/>
                </a:solidFill>
              </a:rPr>
              <a:t> </a:t>
            </a:r>
            <a:endParaRPr lang="vi-VN" sz="3400" b="1" dirty="0">
              <a:solidFill>
                <a:srgbClr val="FF0000"/>
              </a:solidFill>
            </a:endParaRPr>
          </a:p>
          <a:p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The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burned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cat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fears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even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cold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water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. </a:t>
            </a:r>
            <a:r>
              <a:rPr lang="vi-VN" sz="2600" b="1" dirty="0" smtClean="0">
                <a:solidFill>
                  <a:srgbClr val="0033CC"/>
                </a:solidFill>
              </a:rPr>
              <a:t> </a:t>
            </a:r>
            <a:endParaRPr lang="vi-VN" sz="2600" b="1" dirty="0">
              <a:solidFill>
                <a:srgbClr val="0033CC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177862" y="3716000"/>
            <a:ext cx="7262822" cy="1808364"/>
          </a:xfrm>
          <a:prstGeom prst="cloud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 rot="21433440">
            <a:off x="333376" y="3879790"/>
            <a:ext cx="67906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200" b="1" dirty="0" smtClean="0">
                <a:latin typeface="Baskerville Old Face" pitchFamily="18" charset="0"/>
              </a:rPr>
              <a:t>Cine s-a fript cu supă suflă şi în iaurt. </a:t>
            </a:r>
          </a:p>
          <a:p>
            <a:pPr algn="ctr"/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Qui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s’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est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brul</a:t>
            </a:r>
            <a:r>
              <a:rPr lang="fr-FR" sz="2200" b="1" dirty="0" smtClean="0">
                <a:solidFill>
                  <a:srgbClr val="FF0000"/>
                </a:solidFill>
                <a:latin typeface="Baskerville Old Face" pitchFamily="18" charset="0"/>
              </a:rPr>
              <a:t>é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avec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la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soupe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souffle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m</a:t>
            </a:r>
            <a:r>
              <a:rPr lang="fr-FR" sz="2200" b="1" dirty="0" smtClean="0">
                <a:solidFill>
                  <a:srgbClr val="FF0000"/>
                </a:solidFill>
                <a:latin typeface="Baskerville Old Face" pitchFamily="18" charset="0"/>
              </a:rPr>
              <a:t>ê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me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dans le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yaourt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. </a:t>
            </a:r>
            <a:r>
              <a:rPr lang="vi-VN" sz="2200" b="1" dirty="0" smtClean="0">
                <a:solidFill>
                  <a:srgbClr val="FF0000"/>
                </a:solidFill>
              </a:rPr>
              <a:t> </a:t>
            </a:r>
            <a:endParaRPr lang="vi-VN" sz="2200" b="1" dirty="0">
              <a:solidFill>
                <a:srgbClr val="FF0000"/>
              </a:solidFill>
            </a:endParaRPr>
          </a:p>
          <a:p>
            <a:pPr algn="ctr"/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He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who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was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burned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with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soup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puffs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even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in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yoghourt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. </a:t>
            </a:r>
            <a:r>
              <a:rPr lang="vi-VN" sz="2200" b="1" dirty="0" smtClean="0">
                <a:solidFill>
                  <a:srgbClr val="0033CC"/>
                </a:solidFill>
              </a:rPr>
              <a:t> </a:t>
            </a:r>
            <a:endParaRPr lang="vi-VN" sz="2200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2040" y="3149260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err="1" smtClean="0">
                <a:latin typeface="Baskerville Old Face" pitchFamily="18" charset="0"/>
              </a:rPr>
              <a:t>Very</a:t>
            </a:r>
            <a:r>
              <a:rPr lang="ro-RO" sz="3200" b="1" dirty="0" smtClean="0">
                <a:latin typeface="Baskerville Old Face" pitchFamily="18" charset="0"/>
              </a:rPr>
              <a:t> similar </a:t>
            </a:r>
            <a:r>
              <a:rPr lang="ro-RO" sz="3200" b="1" dirty="0" err="1" smtClean="0">
                <a:latin typeface="Baskerville Old Face" pitchFamily="18" charset="0"/>
              </a:rPr>
              <a:t>sayings</a:t>
            </a:r>
            <a:r>
              <a:rPr lang="ro-RO" sz="3200" b="1" dirty="0" smtClean="0">
                <a:latin typeface="Baskerville Old Face" pitchFamily="18" charset="0"/>
              </a:rPr>
              <a:t> </a:t>
            </a:r>
            <a:endParaRPr lang="en-US" sz="3200" b="1" dirty="0">
              <a:latin typeface="Baskerville Old Face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175" y="116632"/>
            <a:ext cx="1069765" cy="15121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/>
          <p:cNvSpPr/>
          <p:nvPr/>
        </p:nvSpPr>
        <p:spPr>
          <a:xfrm rot="21144001">
            <a:off x="4594068" y="4896635"/>
            <a:ext cx="4221129" cy="1736040"/>
          </a:xfrm>
          <a:prstGeom prst="cloud">
            <a:avLst/>
          </a:prstGeom>
          <a:solidFill>
            <a:schemeClr val="accent3">
              <a:lumMod val="85000"/>
            </a:schemeClr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/>
          <p:cNvSpPr/>
          <p:nvPr/>
        </p:nvSpPr>
        <p:spPr>
          <a:xfrm rot="975669">
            <a:off x="-71970" y="1785844"/>
            <a:ext cx="7525132" cy="1621619"/>
          </a:xfrm>
          <a:prstGeom prst="cloud">
            <a:avLst/>
          </a:prstGeom>
          <a:solidFill>
            <a:schemeClr val="accent3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915443">
            <a:off x="484193" y="2103422"/>
            <a:ext cx="66383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400" b="1" dirty="0" smtClean="0">
                <a:solidFill>
                  <a:srgbClr val="FF0000"/>
                </a:solidFill>
                <a:latin typeface="French Script MT" pitchFamily="66" charset="0"/>
              </a:rPr>
              <a:t>Un </a:t>
            </a:r>
            <a:r>
              <a:rPr lang="fr-FR" sz="3400" b="1" dirty="0">
                <a:solidFill>
                  <a:srgbClr val="FF0000"/>
                </a:solidFill>
                <a:latin typeface="French Script MT" pitchFamily="66" charset="0"/>
              </a:rPr>
              <a:t>oiseau dans la main vaut deux dans la </a:t>
            </a:r>
            <a:r>
              <a:rPr lang="fr-FR" sz="3400" b="1" dirty="0" smtClean="0">
                <a:solidFill>
                  <a:srgbClr val="FF0000"/>
                </a:solidFill>
                <a:latin typeface="French Script MT" pitchFamily="66" charset="0"/>
              </a:rPr>
              <a:t>brousse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.</a:t>
            </a:r>
            <a:r>
              <a:rPr lang="en-US" sz="3400" b="1" dirty="0">
                <a:solidFill>
                  <a:srgbClr val="FF0000"/>
                </a:solidFill>
                <a:latin typeface="French Script MT" pitchFamily="66" charset="0"/>
              </a:rPr>
              <a:t> </a:t>
            </a:r>
            <a:endParaRPr lang="ro-RO" sz="3400" b="1" dirty="0" smtClean="0">
              <a:solidFill>
                <a:srgbClr val="FF0000"/>
              </a:solidFill>
              <a:latin typeface="French Script MT" pitchFamily="66" charset="0"/>
            </a:endParaRPr>
          </a:p>
          <a:p>
            <a:pPr algn="ctr"/>
            <a:r>
              <a:rPr lang="en-US" sz="2600" b="1" dirty="0" smtClean="0">
                <a:solidFill>
                  <a:srgbClr val="0033CC"/>
                </a:solidFill>
                <a:latin typeface="Informal Roman" pitchFamily="66" charset="0"/>
              </a:rPr>
              <a:t>A </a:t>
            </a:r>
            <a:r>
              <a:rPr lang="en-US" sz="2600" b="1" dirty="0">
                <a:solidFill>
                  <a:srgbClr val="0033CC"/>
                </a:solidFill>
                <a:latin typeface="Informal Roman" pitchFamily="66" charset="0"/>
              </a:rPr>
              <a:t>bird in the hand is worth two in the bush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.</a:t>
            </a:r>
            <a:endParaRPr lang="ro-RO" sz="2600" b="1" dirty="0">
              <a:solidFill>
                <a:srgbClr val="0033CC"/>
              </a:solidFill>
              <a:latin typeface="Informal Roman" pitchFamily="66" charset="0"/>
            </a:endParaRPr>
          </a:p>
        </p:txBody>
      </p:sp>
      <p:sp>
        <p:nvSpPr>
          <p:cNvPr id="5" name="Cloud 4"/>
          <p:cNvSpPr/>
          <p:nvPr/>
        </p:nvSpPr>
        <p:spPr>
          <a:xfrm rot="736730">
            <a:off x="2384741" y="544315"/>
            <a:ext cx="6244183" cy="1771932"/>
          </a:xfrm>
          <a:prstGeom prst="cloud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828573">
            <a:off x="2745499" y="845555"/>
            <a:ext cx="552266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200" b="1" dirty="0" smtClean="0">
                <a:latin typeface="Baskerville Old Face" pitchFamily="18" charset="0"/>
              </a:rPr>
              <a:t>Ce e în mână nu-i minciună. </a:t>
            </a:r>
          </a:p>
          <a:p>
            <a:pPr algn="ctr"/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Ce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que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l’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on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a dans la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main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n’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est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pas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mensonge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.</a:t>
            </a:r>
            <a:r>
              <a:rPr lang="ro-RO" sz="2200" b="1" dirty="0" smtClean="0">
                <a:latin typeface="Baskerville Old Face" pitchFamily="18" charset="0"/>
              </a:rPr>
              <a:t> </a:t>
            </a:r>
          </a:p>
          <a:p>
            <a:pPr algn="ctr"/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What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you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have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in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your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hand 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is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not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a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lie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. </a:t>
            </a:r>
            <a:endParaRPr lang="en-US" sz="2200" b="1" dirty="0">
              <a:solidFill>
                <a:srgbClr val="0033CC"/>
              </a:solidFill>
              <a:latin typeface="Baskerville Old Fac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1016997">
            <a:off x="4952930" y="5137166"/>
            <a:ext cx="346143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Pris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la </a:t>
            </a:r>
            <a:r>
              <a:rPr lang="ro-RO" sz="3400" b="1" dirty="0" err="1" smtClean="0">
                <a:solidFill>
                  <a:srgbClr val="FF0000"/>
                </a:solidFill>
                <a:latin typeface="French Script MT" pitchFamily="66" charset="0"/>
              </a:rPr>
              <a:t>main</a:t>
            </a:r>
            <a:r>
              <a:rPr lang="ro-RO" sz="3400" b="1" dirty="0" smtClean="0">
                <a:solidFill>
                  <a:srgbClr val="FF0000"/>
                </a:solidFill>
                <a:latin typeface="French Script MT" pitchFamily="66" charset="0"/>
              </a:rPr>
              <a:t> dans le sac</a:t>
            </a:r>
            <a:r>
              <a:rPr lang="ro-RO" sz="3400" b="1" dirty="0">
                <a:solidFill>
                  <a:srgbClr val="FF0000"/>
                </a:solidFill>
                <a:latin typeface="French Script MT" pitchFamily="66" charset="0"/>
              </a:rPr>
              <a:t>. </a:t>
            </a:r>
            <a:endParaRPr lang="ro-RO" sz="3400" b="1" dirty="0" smtClean="0">
              <a:solidFill>
                <a:srgbClr val="FF0000"/>
              </a:solidFill>
              <a:latin typeface="French Script MT" pitchFamily="66" charset="0"/>
            </a:endParaRPr>
          </a:p>
          <a:p>
            <a:pPr algn="ctr"/>
            <a:r>
              <a:rPr lang="ro-RO" sz="2600" b="1" dirty="0" err="1" smtClean="0">
                <a:solidFill>
                  <a:srgbClr val="0033CC"/>
                </a:solidFill>
                <a:latin typeface="Informal Roman" pitchFamily="66" charset="0"/>
              </a:rPr>
              <a:t>Caught</a:t>
            </a:r>
            <a:r>
              <a:rPr lang="ro-RO" sz="2600" b="1" dirty="0" smtClean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with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the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 </a:t>
            </a:r>
            <a:r>
              <a:rPr lang="ro-RO" sz="2600" b="1" dirty="0" err="1">
                <a:solidFill>
                  <a:srgbClr val="0033CC"/>
                </a:solidFill>
                <a:latin typeface="Informal Roman" pitchFamily="66" charset="0"/>
              </a:rPr>
              <a:t>fang</a:t>
            </a:r>
            <a:r>
              <a:rPr lang="ro-RO" sz="2600" b="1" dirty="0">
                <a:solidFill>
                  <a:srgbClr val="0033CC"/>
                </a:solidFill>
                <a:latin typeface="Informal Roman" pitchFamily="66" charset="0"/>
              </a:rPr>
              <a:t>.</a:t>
            </a:r>
          </a:p>
          <a:p>
            <a:endParaRPr lang="en-US" dirty="0"/>
          </a:p>
        </p:txBody>
      </p:sp>
      <p:sp>
        <p:nvSpPr>
          <p:cNvPr id="9" name="Cloud 8"/>
          <p:cNvSpPr/>
          <p:nvPr/>
        </p:nvSpPr>
        <p:spPr>
          <a:xfrm rot="21113017">
            <a:off x="709742" y="4027148"/>
            <a:ext cx="5769960" cy="1800200"/>
          </a:xfrm>
          <a:prstGeom prst="cloud">
            <a:avLst/>
          </a:prstGeom>
          <a:noFill/>
          <a:ln w="571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20968451">
            <a:off x="1510534" y="4330383"/>
            <a:ext cx="43601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200" b="1" dirty="0" smtClean="0">
                <a:latin typeface="Baskerville Old Face" pitchFamily="18" charset="0"/>
              </a:rPr>
              <a:t>A fost prins cu mâţa în sac. </a:t>
            </a:r>
          </a:p>
          <a:p>
            <a:pPr algn="ctr"/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Il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a </a:t>
            </a:r>
            <a:r>
              <a:rPr lang="fr-FR" sz="2200" b="1" dirty="0">
                <a:solidFill>
                  <a:srgbClr val="FF0000"/>
                </a:solidFill>
                <a:latin typeface="Baskerville Old Face" pitchFamily="18" charset="0"/>
              </a:rPr>
              <a:t>é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fr-FR" sz="2200" b="1" dirty="0" smtClean="0">
                <a:solidFill>
                  <a:srgbClr val="FF0000"/>
                </a:solidFill>
                <a:latin typeface="Baskerville Old Face" pitchFamily="18" charset="0"/>
              </a:rPr>
              <a:t>é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FF0000"/>
                </a:solidFill>
                <a:latin typeface="Baskerville Old Face" pitchFamily="18" charset="0"/>
              </a:rPr>
              <a:t>pris</a:t>
            </a:r>
            <a:r>
              <a:rPr lang="ro-RO" sz="2200" b="1" dirty="0" smtClean="0">
                <a:solidFill>
                  <a:srgbClr val="FF0000"/>
                </a:solidFill>
                <a:latin typeface="Baskerville Old Face" pitchFamily="18" charset="0"/>
              </a:rPr>
              <a:t> le chat dans le sac.</a:t>
            </a:r>
          </a:p>
          <a:p>
            <a:pPr algn="ctr"/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He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was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caught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the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cat in </a:t>
            </a:r>
            <a:r>
              <a:rPr lang="ro-RO" sz="2200" b="1" dirty="0" err="1" smtClean="0">
                <a:solidFill>
                  <a:srgbClr val="0033CC"/>
                </a:solidFill>
                <a:latin typeface="Baskerville Old Face" pitchFamily="18" charset="0"/>
              </a:rPr>
              <a:t>the</a:t>
            </a:r>
            <a:r>
              <a:rPr lang="ro-RO" sz="2200" b="1" dirty="0" smtClean="0">
                <a:solidFill>
                  <a:srgbClr val="0033CC"/>
                </a:solidFill>
                <a:latin typeface="Baskerville Old Face" pitchFamily="18" charset="0"/>
              </a:rPr>
              <a:t> bag. </a:t>
            </a:r>
            <a:endParaRPr lang="en-US" sz="2200" b="1" dirty="0">
              <a:solidFill>
                <a:srgbClr val="0033CC"/>
              </a:solidFill>
              <a:latin typeface="Baskerville Old Fac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885" y="3225997"/>
            <a:ext cx="3478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err="1" smtClean="0">
                <a:latin typeface="Baskerville Old Face" pitchFamily="18" charset="0"/>
              </a:rPr>
              <a:t>Very</a:t>
            </a:r>
            <a:r>
              <a:rPr lang="ro-RO" sz="3200" b="1" dirty="0" smtClean="0">
                <a:latin typeface="Baskerville Old Face" pitchFamily="18" charset="0"/>
              </a:rPr>
              <a:t> similar </a:t>
            </a:r>
            <a:r>
              <a:rPr lang="ro-RO" sz="3200" b="1" dirty="0" err="1" smtClean="0">
                <a:latin typeface="Baskerville Old Face" pitchFamily="18" charset="0"/>
              </a:rPr>
              <a:t>sayings</a:t>
            </a:r>
            <a:r>
              <a:rPr lang="ro-RO" sz="3200" b="1" dirty="0" smtClean="0">
                <a:latin typeface="Baskerville Old Face" pitchFamily="18" charset="0"/>
              </a:rPr>
              <a:t> </a:t>
            </a:r>
            <a:endParaRPr lang="en-US" sz="3200" b="1" dirty="0">
              <a:latin typeface="Baskerville Old Face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6632"/>
            <a:ext cx="875248" cy="15841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3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7"/>
            <a:ext cx="1168474" cy="17791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3000482"/>
            <a:ext cx="3141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latin typeface="Baskerville Old Face" panose="02020602080505020303" pitchFamily="18" charset="0"/>
              </a:rPr>
              <a:t>Romanian </a:t>
            </a:r>
            <a:r>
              <a:rPr lang="ro-RO" sz="3200" b="1" dirty="0" err="1" smtClean="0">
                <a:latin typeface="Baskerville Old Face" panose="02020602080505020303" pitchFamily="18" charset="0"/>
              </a:rPr>
              <a:t>sayings</a:t>
            </a:r>
            <a:r>
              <a:rPr lang="ro-RO" sz="3200" b="1" dirty="0" smtClean="0">
                <a:latin typeface="Baskerville Old Face" panose="02020602080505020303" pitchFamily="18" charset="0"/>
              </a:rPr>
              <a:t> </a:t>
            </a:r>
            <a:endParaRPr lang="en-US" sz="32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Cloud 2"/>
          <p:cNvSpPr/>
          <p:nvPr/>
        </p:nvSpPr>
        <p:spPr>
          <a:xfrm rot="21186276">
            <a:off x="81154" y="576688"/>
            <a:ext cx="5185364" cy="2135571"/>
          </a:xfrm>
          <a:prstGeom prst="cloud">
            <a:avLst/>
          </a:prstGeom>
          <a:solidFill>
            <a:srgbClr val="CDE9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1026114">
            <a:off x="275582" y="1044309"/>
            <a:ext cx="47965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Etre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preoccupé</a:t>
            </a:r>
            <a:r>
              <a:rPr lang="ro-RO" sz="2400" b="1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preoccupied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n’a pas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tous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boeufs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à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maison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not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all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oxes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home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Cloud 5"/>
          <p:cNvSpPr/>
          <p:nvPr/>
        </p:nvSpPr>
        <p:spPr>
          <a:xfrm rot="552428">
            <a:off x="4277101" y="4450022"/>
            <a:ext cx="4827821" cy="2062412"/>
          </a:xfrm>
          <a:prstGeom prst="cloud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405387">
            <a:off x="4450419" y="4867135"/>
            <a:ext cx="48333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Parler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trop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Speeking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much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Babiller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moulin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rior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talk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broken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m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ill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Cloud 7"/>
          <p:cNvSpPr/>
          <p:nvPr/>
        </p:nvSpPr>
        <p:spPr>
          <a:xfrm rot="20924275">
            <a:off x="-68405" y="4002860"/>
            <a:ext cx="4790020" cy="2357937"/>
          </a:xfrm>
          <a:prstGeom prst="cloud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20760880">
            <a:off x="59495" y="4630878"/>
            <a:ext cx="46025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Gaspiller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du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temps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Waisting</a:t>
            </a:r>
            <a:r>
              <a:rPr lang="ro-RO" sz="2400" b="1" i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time</a:t>
            </a:r>
            <a:endParaRPr lang="ro-RO" sz="2400" b="1" i="1" dirty="0" smtClean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Couper des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feuille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chiens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cut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leaves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for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dogs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0" name="Cloud 9"/>
          <p:cNvSpPr/>
          <p:nvPr/>
        </p:nvSpPr>
        <p:spPr>
          <a:xfrm rot="1281675">
            <a:off x="4344024" y="1873066"/>
            <a:ext cx="4523483" cy="2198362"/>
          </a:xfrm>
          <a:prstGeom prst="cloud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973036">
            <a:off x="4751730" y="2327415"/>
            <a:ext cx="37080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Mentir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 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Lying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Mentir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à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geler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eaux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lye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freeze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waters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9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 rot="20881835">
            <a:off x="157964" y="361212"/>
            <a:ext cx="6508394" cy="1835729"/>
          </a:xfrm>
          <a:prstGeom prst="cloud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20717927">
            <a:off x="188790" y="842483"/>
            <a:ext cx="65309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</a:t>
            </a:r>
            <a:r>
              <a:rPr lang="fr-FR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paration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sans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regrets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 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Separation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without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regrets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Salut et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poireau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vert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!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Bye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green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leek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!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Cloud 4"/>
          <p:cNvSpPr/>
          <p:nvPr/>
        </p:nvSpPr>
        <p:spPr>
          <a:xfrm rot="20908549">
            <a:off x="2906791" y="1445935"/>
            <a:ext cx="5357507" cy="1892009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20594853">
            <a:off x="3465056" y="1673712"/>
            <a:ext cx="44855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sentir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coupable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feel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guilty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mouche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sur son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chapeau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feels</a:t>
            </a:r>
            <a:r>
              <a:rPr lang="ro-RO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fly</a:t>
            </a:r>
            <a:r>
              <a:rPr lang="ro-RO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on </a:t>
            </a:r>
            <a:r>
              <a:rPr lang="ro-RO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his</a:t>
            </a:r>
            <a:r>
              <a:rPr lang="ro-RO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hat. </a:t>
            </a:r>
            <a:endParaRPr lang="en-US" sz="2400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Cloud 6"/>
          <p:cNvSpPr/>
          <p:nvPr/>
        </p:nvSpPr>
        <p:spPr>
          <a:xfrm rot="1098707">
            <a:off x="-65607" y="4387520"/>
            <a:ext cx="6025230" cy="2133674"/>
          </a:xfrm>
          <a:prstGeom prst="cloud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835731">
            <a:off x="96400" y="4854192"/>
            <a:ext cx="57166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Avoir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tout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pouvoir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have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all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power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pain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et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couteau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knife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bread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9" name="Cloud 8"/>
          <p:cNvSpPr/>
          <p:nvPr/>
        </p:nvSpPr>
        <p:spPr>
          <a:xfrm rot="1214716">
            <a:off x="3742189" y="3829769"/>
            <a:ext cx="5591822" cy="2028862"/>
          </a:xfrm>
          <a:prstGeom prst="cloud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130215">
            <a:off x="4052897" y="4149648"/>
            <a:ext cx="51090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Amour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vrai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True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love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aime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dans le plat.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loves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him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salt in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dishes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43385" y="3433300"/>
            <a:ext cx="3141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latin typeface="Baskerville Old Face" panose="02020602080505020303" pitchFamily="18" charset="0"/>
              </a:rPr>
              <a:t>Romanian </a:t>
            </a:r>
            <a:r>
              <a:rPr lang="ro-RO" sz="3200" b="1" dirty="0" err="1" smtClean="0">
                <a:latin typeface="Baskerville Old Face" panose="02020602080505020303" pitchFamily="18" charset="0"/>
              </a:rPr>
              <a:t>sayings</a:t>
            </a:r>
            <a:r>
              <a:rPr lang="ro-RO" sz="3200" b="1" dirty="0" smtClean="0">
                <a:latin typeface="Baskerville Old Face" panose="02020602080505020303" pitchFamily="18" charset="0"/>
              </a:rPr>
              <a:t> </a:t>
            </a:r>
            <a:endParaRPr lang="en-US" sz="3200" b="1" dirty="0">
              <a:latin typeface="Baskerville Old Face" panose="02020602080505020303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86364"/>
            <a:ext cx="1045843" cy="164477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09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 rot="20480932">
            <a:off x="-147993" y="3861068"/>
            <a:ext cx="5710817" cy="2010204"/>
          </a:xfrm>
          <a:prstGeom prst="cloud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loud 1"/>
          <p:cNvSpPr/>
          <p:nvPr/>
        </p:nvSpPr>
        <p:spPr>
          <a:xfrm rot="1344530">
            <a:off x="-146396" y="547215"/>
            <a:ext cx="4785180" cy="2046986"/>
          </a:xfrm>
          <a:prstGeom prst="cloud">
            <a:avLst/>
          </a:prstGeom>
          <a:solidFill>
            <a:srgbClr val="CDE9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147237">
            <a:off x="221361" y="941257"/>
            <a:ext cx="42210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Etre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confus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confuse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Marcher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dinde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ivre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walk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drunk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turkey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Cloud 4"/>
          <p:cNvSpPr/>
          <p:nvPr/>
        </p:nvSpPr>
        <p:spPr>
          <a:xfrm rot="1461769">
            <a:off x="4274174" y="1661282"/>
            <a:ext cx="4909734" cy="1710608"/>
          </a:xfrm>
          <a:prstGeom prst="cloud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20332023">
            <a:off x="56903" y="4021192"/>
            <a:ext cx="555793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Etre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chanceux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lucky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À 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cygogne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borgne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D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ieu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nid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For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one-eyed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s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tork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God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builts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nest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 </a:t>
            </a:r>
          </a:p>
          <a:p>
            <a:endParaRPr lang="en-US" dirty="0"/>
          </a:p>
        </p:txBody>
      </p:sp>
      <p:sp>
        <p:nvSpPr>
          <p:cNvPr id="8" name="Cloud 7"/>
          <p:cNvSpPr/>
          <p:nvPr/>
        </p:nvSpPr>
        <p:spPr>
          <a:xfrm rot="1097457">
            <a:off x="3832102" y="4934280"/>
            <a:ext cx="5265072" cy="1642581"/>
          </a:xfrm>
          <a:prstGeom prst="cloud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407302">
            <a:off x="4730936" y="1854267"/>
            <a:ext cx="39148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Etre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pauvre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poor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tire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chat par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pulling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cat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tail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3203849" y="188641"/>
            <a:ext cx="3141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latin typeface="Baskerville Old Face" panose="02020602080505020303" pitchFamily="18" charset="0"/>
              </a:rPr>
              <a:t>Romanian </a:t>
            </a:r>
            <a:r>
              <a:rPr lang="ro-RO" sz="3200" b="1" dirty="0" err="1" smtClean="0">
                <a:latin typeface="Baskerville Old Face" panose="02020602080505020303" pitchFamily="18" charset="0"/>
              </a:rPr>
              <a:t>sayings</a:t>
            </a:r>
            <a:r>
              <a:rPr lang="ro-RO" sz="3200" b="1" dirty="0" smtClean="0">
                <a:latin typeface="Baskerville Old Face" panose="02020602080505020303" pitchFamily="18" charset="0"/>
              </a:rPr>
              <a:t> </a:t>
            </a:r>
            <a:endParaRPr lang="en-US" sz="3200" b="1" dirty="0">
              <a:latin typeface="Baskerville Old Face" panose="02020602080505020303" pitchFamily="18" charset="0"/>
            </a:endParaRPr>
          </a:p>
        </p:txBody>
      </p:sp>
      <p:sp>
        <p:nvSpPr>
          <p:cNvPr id="12" name="CasetăText 11"/>
          <p:cNvSpPr txBox="1"/>
          <p:nvPr/>
        </p:nvSpPr>
        <p:spPr>
          <a:xfrm rot="966237">
            <a:off x="4516549" y="5159029"/>
            <a:ext cx="4296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Etre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impulsionné</a:t>
            </a:r>
            <a:r>
              <a:rPr lang="ro-RO" sz="2400" b="1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pushed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Etre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fourr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dans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prise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sticked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in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plugg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338" y="188640"/>
            <a:ext cx="1127976" cy="16561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49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76338" y="620688"/>
            <a:ext cx="4680521" cy="1512168"/>
          </a:xfrm>
          <a:prstGeom prst="cloud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58233" y="772218"/>
            <a:ext cx="3377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Profiteur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 / </a:t>
            </a:r>
            <a:r>
              <a:rPr lang="ro-RO" sz="2400" b="1" i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P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rofiteer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t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ê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deux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brebis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sucking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two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sheeps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Cloud 3"/>
          <p:cNvSpPr/>
          <p:nvPr/>
        </p:nvSpPr>
        <p:spPr>
          <a:xfrm>
            <a:off x="1087240" y="1770202"/>
            <a:ext cx="7661224" cy="1925633"/>
          </a:xfrm>
          <a:prstGeom prst="cloud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29304" y="2060848"/>
            <a:ext cx="60179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des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allusions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make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references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Frapper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selle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la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jument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comprenne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hit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sadle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for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mare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understands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Cloud 6"/>
          <p:cNvSpPr/>
          <p:nvPr/>
        </p:nvSpPr>
        <p:spPr>
          <a:xfrm rot="20919796">
            <a:off x="250648" y="3991890"/>
            <a:ext cx="5906403" cy="1807595"/>
          </a:xfrm>
          <a:prstGeom prst="cloud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20797857">
            <a:off x="553955" y="4197133"/>
            <a:ext cx="51716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E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ennuyant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boring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th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orie de l’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allumette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expose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theory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of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matchstick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9" name="Cloud 8"/>
          <p:cNvSpPr/>
          <p:nvPr/>
        </p:nvSpPr>
        <p:spPr>
          <a:xfrm rot="21024159">
            <a:off x="3897349" y="4833231"/>
            <a:ext cx="4906657" cy="1844309"/>
          </a:xfrm>
          <a:prstGeom prst="cloud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20826038">
            <a:off x="4252987" y="5079804"/>
            <a:ext cx="41953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Manque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 pitie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Lake of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mercy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n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 ni m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 ni p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no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mother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nor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father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499992" y="180141"/>
            <a:ext cx="3141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latin typeface="Baskerville Old Face" panose="02020602080505020303" pitchFamily="18" charset="0"/>
              </a:rPr>
              <a:t>Romanian </a:t>
            </a:r>
            <a:r>
              <a:rPr lang="ro-RO" sz="3200" b="1" dirty="0" err="1" smtClean="0">
                <a:latin typeface="Baskerville Old Face" panose="02020602080505020303" pitchFamily="18" charset="0"/>
              </a:rPr>
              <a:t>sayings</a:t>
            </a:r>
            <a:r>
              <a:rPr lang="ro-RO" sz="3200" b="1" dirty="0" smtClean="0">
                <a:latin typeface="Baskerville Old Face" panose="02020602080505020303" pitchFamily="18" charset="0"/>
              </a:rPr>
              <a:t> </a:t>
            </a:r>
            <a:endParaRPr lang="en-US" sz="3200" b="1" dirty="0">
              <a:latin typeface="Baskerville Old Face" panose="02020602080505020303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65" y="130458"/>
            <a:ext cx="1234454" cy="164593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32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179512" y="773416"/>
            <a:ext cx="4469104" cy="1800200"/>
          </a:xfrm>
          <a:prstGeom prst="cloud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2698" y="980728"/>
            <a:ext cx="3422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Etre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b</a:t>
            </a:r>
            <a:r>
              <a:rPr lang="fr-FR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ê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stupid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cervelle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poule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chickens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mind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Cloud 4"/>
          <p:cNvSpPr/>
          <p:nvPr/>
        </p:nvSpPr>
        <p:spPr>
          <a:xfrm rot="522861">
            <a:off x="2915816" y="2100138"/>
            <a:ext cx="6159421" cy="1728192"/>
          </a:xfrm>
          <a:prstGeom prst="cloud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452130">
            <a:off x="3490915" y="2246933"/>
            <a:ext cx="53046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Parler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sans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logique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talk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without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logic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parle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vertes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et de s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ches.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talking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about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green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dry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leaves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Cloud 6"/>
          <p:cNvSpPr/>
          <p:nvPr/>
        </p:nvSpPr>
        <p:spPr>
          <a:xfrm rot="165259">
            <a:off x="-38837" y="3524166"/>
            <a:ext cx="6891964" cy="1800200"/>
          </a:xfrm>
          <a:prstGeom prst="cloud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68590">
            <a:off x="112831" y="3725063"/>
            <a:ext cx="6027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Etre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ignorant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ignorant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reste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veau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devant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portail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neuf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staying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veal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in front of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new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portal.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9" name="Cloud 8"/>
          <p:cNvSpPr/>
          <p:nvPr/>
        </p:nvSpPr>
        <p:spPr>
          <a:xfrm rot="21189515">
            <a:off x="2987824" y="5046515"/>
            <a:ext cx="6303019" cy="1785590"/>
          </a:xfrm>
          <a:prstGeom prst="cloud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21036832">
            <a:off x="3410146" y="5242095"/>
            <a:ext cx="5317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Compromis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smtClean="0">
                <a:solidFill>
                  <a:srgbClr val="7030A0"/>
                </a:solidFill>
                <a:latin typeface="Baskerville Old Face" panose="02020602080505020303" pitchFamily="18" charset="0"/>
              </a:rPr>
              <a:t>Comp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romise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concili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avec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chou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conciliated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goat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with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cabbage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568714" y="395953"/>
            <a:ext cx="3141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latin typeface="Baskerville Old Face" panose="02020602080505020303" pitchFamily="18" charset="0"/>
              </a:rPr>
              <a:t>Romanian </a:t>
            </a:r>
            <a:r>
              <a:rPr lang="ro-RO" sz="3200" b="1" dirty="0" err="1" smtClean="0">
                <a:latin typeface="Baskerville Old Face" panose="02020602080505020303" pitchFamily="18" charset="0"/>
              </a:rPr>
              <a:t>sayings</a:t>
            </a:r>
            <a:r>
              <a:rPr lang="ro-RO" sz="3200" b="1" dirty="0" smtClean="0">
                <a:latin typeface="Baskerville Old Face" panose="02020602080505020303" pitchFamily="18" charset="0"/>
              </a:rPr>
              <a:t> </a:t>
            </a:r>
            <a:endParaRPr lang="en-US" sz="3200" b="1" dirty="0">
              <a:latin typeface="Baskerville Old Face" panose="02020602080505020303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60648"/>
            <a:ext cx="1153766" cy="174153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28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88640"/>
            <a:ext cx="1074586" cy="158417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sp>
        <p:nvSpPr>
          <p:cNvPr id="2" name="Cloud 1"/>
          <p:cNvSpPr/>
          <p:nvPr/>
        </p:nvSpPr>
        <p:spPr>
          <a:xfrm rot="1043292">
            <a:off x="-20855" y="1615765"/>
            <a:ext cx="6314523" cy="17932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840921">
            <a:off x="-164595" y="1753144"/>
            <a:ext cx="6391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Fier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sans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raison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Proud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without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reason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 balader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poule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paille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au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cul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walk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chicken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with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straw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in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ass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5" name="Cloud 4"/>
          <p:cNvSpPr/>
          <p:nvPr/>
        </p:nvSpPr>
        <p:spPr>
          <a:xfrm rot="1254148">
            <a:off x="2394231" y="721807"/>
            <a:ext cx="6495385" cy="1503532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156656">
            <a:off x="2965241" y="821853"/>
            <a:ext cx="53046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Agir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inutilement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act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useless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cherche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chevaux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verts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sur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murs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seeking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green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horses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on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walls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Cloud 6"/>
          <p:cNvSpPr/>
          <p:nvPr/>
        </p:nvSpPr>
        <p:spPr>
          <a:xfrm rot="21353142">
            <a:off x="59472" y="3798257"/>
            <a:ext cx="5904656" cy="1725403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20859148" flipH="1">
            <a:off x="223858" y="3950141"/>
            <a:ext cx="5580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i="1" dirty="0" smtClean="0"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F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aute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fatale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Fatal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mistake</a:t>
            </a:r>
            <a:endParaRPr lang="ro-RO" sz="2400" b="1" i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coup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branche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sous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pieds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cut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branch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under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feets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9" name="Cloud 8"/>
          <p:cNvSpPr/>
          <p:nvPr/>
        </p:nvSpPr>
        <p:spPr>
          <a:xfrm rot="21037264">
            <a:off x="2802823" y="4734248"/>
            <a:ext cx="6448532" cy="1836863"/>
          </a:xfrm>
          <a:prstGeom prst="cloud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20853557">
            <a:off x="3225446" y="5133092"/>
            <a:ext cx="59731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Mauvaise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prononciation</a:t>
            </a:r>
            <a:r>
              <a:rPr lang="ro-RO" sz="2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 </a:t>
            </a:r>
            <a:r>
              <a:rPr lang="ro-RO" sz="2400" b="1" i="1" dirty="0" smtClean="0">
                <a:latin typeface="Baskerville Old Face" panose="02020602080505020303" pitchFamily="18" charset="0"/>
              </a:rPr>
              <a:t>/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Bad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i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pronounciation</a:t>
            </a:r>
            <a:r>
              <a:rPr lang="ro-RO" sz="2400" b="1" i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 des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prunes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dans sa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bouche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ctr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plums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in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mouth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925806" y="3501008"/>
            <a:ext cx="3141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latin typeface="Baskerville Old Face" panose="02020602080505020303" pitchFamily="18" charset="0"/>
              </a:rPr>
              <a:t>Romanian </a:t>
            </a:r>
            <a:r>
              <a:rPr lang="ro-RO" sz="3200" b="1" dirty="0" err="1" smtClean="0">
                <a:latin typeface="Baskerville Old Face" panose="02020602080505020303" pitchFamily="18" charset="0"/>
              </a:rPr>
              <a:t>sayings</a:t>
            </a:r>
            <a:r>
              <a:rPr lang="ro-RO" sz="3200" b="1" dirty="0" smtClean="0">
                <a:latin typeface="Baskerville Old Face" panose="02020602080505020303" pitchFamily="18" charset="0"/>
              </a:rPr>
              <a:t> </a:t>
            </a:r>
            <a:endParaRPr lang="en-US" sz="32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63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88640"/>
            <a:ext cx="655230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smtClean="0">
                <a:latin typeface="Monotype Corsiva" pitchFamily="66" charset="0"/>
              </a:rPr>
              <a:t>Original  </a:t>
            </a:r>
            <a:r>
              <a:rPr lang="ro-RO" sz="3200" b="1" dirty="0" err="1" smtClean="0">
                <a:solidFill>
                  <a:srgbClr val="FF0000"/>
                </a:solidFill>
                <a:latin typeface="Monotype Corsiva" pitchFamily="66" charset="0"/>
              </a:rPr>
              <a:t>French</a:t>
            </a:r>
            <a:r>
              <a:rPr lang="ro-RO" sz="32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o-RO" sz="3200" b="1" dirty="0" err="1" smtClean="0">
                <a:latin typeface="Monotype Corsiva" pitchFamily="66" charset="0"/>
              </a:rPr>
              <a:t>sayings</a:t>
            </a:r>
            <a:r>
              <a:rPr lang="ro-RO" sz="3200" b="1" dirty="0" smtClean="0">
                <a:latin typeface="Monotype Corsiva" pitchFamily="66" charset="0"/>
              </a:rPr>
              <a:t> </a:t>
            </a:r>
          </a:p>
          <a:p>
            <a:pPr algn="ctr"/>
            <a:endParaRPr lang="ro-RO" sz="3200" b="1" dirty="0" smtClean="0">
              <a:latin typeface="Monotype Corsiva" pitchFamily="66" charset="0"/>
            </a:endParaRPr>
          </a:p>
          <a:p>
            <a:endParaRPr lang="ro-RO" sz="20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Cela lui va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faux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col 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à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vache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fits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him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false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collar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cow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 un nom 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à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coucher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dehors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name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sleep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outside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coupe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genou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cuts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knee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Mentir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soutien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gorge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brassiere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400" b="1" dirty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Aller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gu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ê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à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lapin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gaiters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rabbit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77889"/>
            <a:ext cx="1368152" cy="242396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</p:spTree>
    <p:extLst>
      <p:ext uri="{BB962C8B-B14F-4D97-AF65-F5344CB8AC3E}">
        <p14:creationId xmlns:p14="http://schemas.microsoft.com/office/powerpoint/2010/main" val="265126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9780"/>
            <a:ext cx="827584" cy="170189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404664"/>
            <a:ext cx="787297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International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proverbs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… </a:t>
            </a:r>
          </a:p>
          <a:p>
            <a:pPr lvl="0" algn="ctr"/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in a </a:t>
            </a:r>
            <a:r>
              <a:rPr lang="ro-RO" sz="3200" b="1" dirty="0" err="1" smtClean="0">
                <a:solidFill>
                  <a:srgbClr val="FF0000"/>
                </a:solidFill>
                <a:latin typeface="Monotype Corsiva" pitchFamily="66" charset="0"/>
              </a:rPr>
              <a:t>French</a:t>
            </a:r>
            <a:r>
              <a:rPr lang="ro-RO" sz="32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humoristical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o-RO" sz="3200" b="1" dirty="0" err="1" smtClean="0">
                <a:solidFill>
                  <a:srgbClr val="000000"/>
                </a:solidFill>
                <a:latin typeface="Monotype Corsiva" pitchFamily="66" charset="0"/>
              </a:rPr>
              <a:t>interpretation</a:t>
            </a:r>
            <a:endParaRPr lang="ro-RO" sz="3200" b="1" dirty="0" smtClean="0">
              <a:solidFill>
                <a:srgbClr val="000000"/>
              </a:solidFill>
              <a:latin typeface="Monotype Corsiva" pitchFamily="66" charset="0"/>
            </a:endParaRPr>
          </a:p>
          <a:p>
            <a:pPr lvl="0" algn="ctr"/>
            <a:endParaRPr lang="ro-RO" sz="3200" b="1" dirty="0" smtClean="0">
              <a:solidFill>
                <a:srgbClr val="000000"/>
              </a:solidFill>
              <a:latin typeface="Monotype Corsiva" pitchFamily="66" charset="0"/>
            </a:endParaRPr>
          </a:p>
          <a:p>
            <a:pPr lvl="0" algn="ctr"/>
            <a:r>
              <a:rPr lang="ro-RO" sz="3200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endParaRPr lang="ro-RO" sz="3200" dirty="0">
              <a:solidFill>
                <a:srgbClr val="000000"/>
              </a:solidFill>
              <a:latin typeface="Monotype Corsiva" pitchFamily="66" charset="0"/>
            </a:endParaRPr>
          </a:p>
          <a:p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Tout 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ce qui brille 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n’est 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pas 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… 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Dior.</a:t>
            </a:r>
            <a:endParaRPr lang="ro-RO" sz="2400" b="1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All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glitters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not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Dior.</a:t>
            </a:r>
          </a:p>
          <a:p>
            <a:endParaRPr lang="fr-FR" sz="2400" b="1" dirty="0">
              <a:latin typeface="Baskerville Old Face" panose="02020602080505020303" pitchFamily="18" charset="0"/>
            </a:endParaRPr>
          </a:p>
          <a:p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Bière qui coule 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… 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ramasse 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la mousse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  <a:endParaRPr lang="ro-RO" sz="2400" b="1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Beer (piere)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flows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pics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up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foam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fr-FR" sz="2400" b="1" dirty="0">
              <a:latin typeface="Baskerville Old Face" panose="02020602080505020303" pitchFamily="18" charset="0"/>
            </a:endParaRPr>
          </a:p>
          <a:p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Qui 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vole un </a:t>
            </a:r>
            <a:r>
              <a:rPr lang="fr-FR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boeuf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est vachement musclé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  <a:endParaRPr lang="ro-RO" sz="2400" b="1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who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steels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ox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….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h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strong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muscles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fr-FR" sz="2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Qui met la charrue avant les </a:t>
            </a:r>
            <a:r>
              <a:rPr lang="fr-FR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boeufs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….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fait rire le tracteur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  <a:endParaRPr lang="ro-RO" sz="2400" b="1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who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puts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cart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before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horses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….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makes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laugh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tractor.</a:t>
            </a:r>
            <a:endParaRPr lang="ro-RO" dirty="0"/>
          </a:p>
          <a:p>
            <a:r>
              <a:rPr lang="vi-VN" dirty="0" smtClean="0"/>
              <a:t> 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46950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332656"/>
            <a:ext cx="882047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International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proverbs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… </a:t>
            </a:r>
          </a:p>
          <a:p>
            <a:pPr lvl="0" algn="ctr"/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in </a:t>
            </a:r>
            <a:r>
              <a:rPr lang="ro-RO" sz="3200" b="1" dirty="0" smtClean="0">
                <a:solidFill>
                  <a:srgbClr val="000000"/>
                </a:solidFill>
                <a:latin typeface="Monotype Corsiva" pitchFamily="66" charset="0"/>
              </a:rPr>
              <a:t>an </a:t>
            </a:r>
            <a:r>
              <a:rPr lang="ro-RO" sz="3200" b="1" dirty="0" smtClean="0">
                <a:solidFill>
                  <a:srgbClr val="0033CC"/>
                </a:solidFill>
                <a:latin typeface="Monotype Corsiva" pitchFamily="66" charset="0"/>
              </a:rPr>
              <a:t>English </a:t>
            </a:r>
            <a:r>
              <a:rPr lang="ro-RO" sz="3200" b="1" dirty="0" err="1" smtClean="0">
                <a:solidFill>
                  <a:srgbClr val="000000"/>
                </a:solidFill>
                <a:latin typeface="Monotype Corsiva" pitchFamily="66" charset="0"/>
              </a:rPr>
              <a:t>humoristical</a:t>
            </a:r>
            <a:r>
              <a:rPr lang="ro-RO" sz="3200" b="1" dirty="0" smtClean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interpretation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</a:t>
            </a:r>
          </a:p>
          <a:p>
            <a:endParaRPr lang="ro-RO" dirty="0" smtClean="0"/>
          </a:p>
          <a:p>
            <a:endParaRPr lang="ro-RO" dirty="0"/>
          </a:p>
          <a:p>
            <a:endParaRPr lang="ro-RO" dirty="0" smtClean="0"/>
          </a:p>
          <a:p>
            <a:endParaRPr lang="ro-RO" dirty="0"/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bird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in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hand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safer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than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one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overhead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oiseau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dans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est plus s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û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oiseau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sur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You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can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lead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fool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wisdom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, bur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you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cant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him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think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On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peut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mener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fou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à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sagesse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,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on ne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peut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pas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penser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If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true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are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here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help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others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,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than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,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what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exactly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are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others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here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for?</a:t>
            </a: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Si c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est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vrai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nous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sommes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ici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aider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autres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,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pourquoi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exactement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y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sont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autres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? </a:t>
            </a:r>
          </a:p>
          <a:p>
            <a:endParaRPr lang="en-US" sz="2400" b="1" dirty="0">
              <a:latin typeface="Baskerville Old Face" panose="02020602080505020303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16631"/>
            <a:ext cx="1529265" cy="230533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3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/>
          <p:cNvSpPr txBox="1"/>
          <p:nvPr/>
        </p:nvSpPr>
        <p:spPr>
          <a:xfrm>
            <a:off x="107504" y="405306"/>
            <a:ext cx="893959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International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proverbs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… </a:t>
            </a:r>
          </a:p>
          <a:p>
            <a:pPr lvl="0" algn="ctr"/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in an </a:t>
            </a:r>
            <a:r>
              <a:rPr lang="ro-RO" sz="3200" b="1" dirty="0">
                <a:solidFill>
                  <a:srgbClr val="0033CC"/>
                </a:solidFill>
                <a:latin typeface="Monotype Corsiva" pitchFamily="66" charset="0"/>
              </a:rPr>
              <a:t>English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humoristical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interpretation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</a:t>
            </a:r>
            <a:endParaRPr lang="ro-RO" sz="3200" b="1" dirty="0" smtClean="0">
              <a:solidFill>
                <a:srgbClr val="000000"/>
              </a:solidFill>
              <a:latin typeface="Monotype Corsiva" pitchFamily="66" charset="0"/>
            </a:endParaRPr>
          </a:p>
          <a:p>
            <a:pPr lvl="0" algn="ctr"/>
            <a:endParaRPr lang="ro-RO" sz="3200" b="1" dirty="0">
              <a:solidFill>
                <a:srgbClr val="000000"/>
              </a:solidFill>
              <a:latin typeface="Monotype Corsiva" pitchFamily="66" charset="0"/>
            </a:endParaRPr>
          </a:p>
          <a:p>
            <a:pPr lvl="0" algn="ctr"/>
            <a:endParaRPr lang="ro-RO" sz="3200" b="1" dirty="0">
              <a:solidFill>
                <a:srgbClr val="000000"/>
              </a:solidFill>
              <a:latin typeface="Monotype Corsiva" pitchFamily="66" charset="0"/>
            </a:endParaRP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conscience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does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not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prevent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sin. It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only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prevents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you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from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enjoing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it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conscience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n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empèche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pas un p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Elle 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vous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emp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seulement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jouir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endParaRPr lang="ro-RO" sz="2400" b="1" dirty="0">
              <a:latin typeface="Baskerville Old Face" panose="02020602080505020303" pitchFamily="18" charset="0"/>
            </a:endParaRPr>
          </a:p>
          <a:p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A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ship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in a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harbor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safe 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… but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that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not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what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ships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are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built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for. </a:t>
            </a:r>
            <a:endParaRPr lang="ro-RO" sz="2400" b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 b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teau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au port est en suret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ce n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'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est pas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cela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bateaux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sont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construits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Where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a fire,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there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comes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fireman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insurance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company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O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ù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y a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feu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,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y 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aussi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compagnie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assurance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pompiers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endParaRPr lang="en-US" sz="2400" dirty="0">
              <a:solidFill>
                <a:srgbClr val="FF0000"/>
              </a:solidFill>
            </a:endParaRPr>
          </a:p>
          <a:p>
            <a:endParaRPr lang="ro-RO" sz="2400" b="1" dirty="0">
              <a:latin typeface="Baskerville Old Face" panose="02020602080505020303" pitchFamily="18" charset="0"/>
            </a:endParaRPr>
          </a:p>
          <a:p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War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does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not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determine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who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right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; it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only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determins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who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left. </a:t>
            </a:r>
            <a:endParaRPr lang="ro-RO" sz="2400" b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36104" cy="189500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46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1" y="0"/>
            <a:ext cx="864096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o-RO" sz="2800" dirty="0">
              <a:latin typeface="Monotype Corsiva" pitchFamily="66" charset="0"/>
            </a:endParaRPr>
          </a:p>
          <a:p>
            <a:pPr algn="ctr"/>
            <a:r>
              <a:rPr lang="ro-RO" sz="3200" b="1" dirty="0" smtClean="0">
                <a:latin typeface="Monotype Corsiva" pitchFamily="66" charset="0"/>
              </a:rPr>
              <a:t>International </a:t>
            </a:r>
            <a:r>
              <a:rPr lang="ro-RO" sz="3200" b="1" dirty="0" err="1" smtClean="0">
                <a:latin typeface="Monotype Corsiva" pitchFamily="66" charset="0"/>
              </a:rPr>
              <a:t>proverbs</a:t>
            </a:r>
            <a:r>
              <a:rPr lang="ro-RO" sz="3200" b="1" dirty="0" smtClean="0">
                <a:latin typeface="Monotype Corsiva" pitchFamily="66" charset="0"/>
              </a:rPr>
              <a:t> … </a:t>
            </a:r>
          </a:p>
          <a:p>
            <a:pPr algn="ctr"/>
            <a:r>
              <a:rPr lang="ro-RO" sz="3200" b="1" dirty="0" smtClean="0">
                <a:latin typeface="Monotype Corsiva" pitchFamily="66" charset="0"/>
              </a:rPr>
              <a:t>in a Romanian </a:t>
            </a:r>
            <a:r>
              <a:rPr lang="ro-RO" sz="3200" b="1" dirty="0" err="1" smtClean="0">
                <a:latin typeface="Monotype Corsiva" pitchFamily="66" charset="0"/>
              </a:rPr>
              <a:t>humoristical</a:t>
            </a:r>
            <a:r>
              <a:rPr lang="ro-RO" sz="3200" b="1" dirty="0" smtClean="0">
                <a:latin typeface="Monotype Corsiva" pitchFamily="66" charset="0"/>
              </a:rPr>
              <a:t> </a:t>
            </a:r>
            <a:r>
              <a:rPr lang="ro-RO" sz="3200" b="1" dirty="0" err="1" smtClean="0">
                <a:latin typeface="Monotype Corsiva" pitchFamily="66" charset="0"/>
              </a:rPr>
              <a:t>interpretation</a:t>
            </a:r>
            <a:r>
              <a:rPr lang="ro-RO" sz="3200" b="1" dirty="0" smtClean="0">
                <a:latin typeface="Monotype Corsiva" pitchFamily="66" charset="0"/>
              </a:rPr>
              <a:t> </a:t>
            </a:r>
          </a:p>
          <a:p>
            <a:pPr algn="ctr"/>
            <a:endParaRPr lang="ro-RO" sz="3200" b="1" dirty="0" smtClean="0">
              <a:latin typeface="Monotype Corsiva" pitchFamily="66" charset="0"/>
            </a:endParaRPr>
          </a:p>
          <a:p>
            <a:endParaRPr lang="ro-RO" dirty="0" smtClean="0"/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Qui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vole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aujourd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hui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oeuf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….. est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boeuf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!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steals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today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egg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ox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Fish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rots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from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head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but 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cleaned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from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tail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poisson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pourrit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par la t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ê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 …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est 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caill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par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 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Silence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golden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….but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nobody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buys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from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you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silence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est or …. 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m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personne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ne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vous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ach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te. </a:t>
            </a:r>
            <a:endParaRPr lang="vi-VN" sz="2400" b="1" dirty="0">
              <a:solidFill>
                <a:srgbClr val="FF0000"/>
              </a:solidFill>
            </a:endParaRPr>
          </a:p>
          <a:p>
            <a:endParaRPr lang="vi-VN" sz="2400" b="1" dirty="0">
              <a:solidFill>
                <a:srgbClr val="0033CC"/>
              </a:solidFill>
            </a:endParaRP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who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laugh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last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…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not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understood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joke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vi-VN" sz="2400" b="1" dirty="0">
              <a:solidFill>
                <a:srgbClr val="0033CC"/>
              </a:solidFill>
            </a:endParaRPr>
          </a:p>
          <a:p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Q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ui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rira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dernier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vi-VN" sz="2400" b="1" dirty="0" smtClean="0">
                <a:solidFill>
                  <a:srgbClr val="FF0000"/>
                </a:solidFill>
              </a:rPr>
              <a:t> 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… n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aura pas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compris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fin mot. </a:t>
            </a:r>
            <a:endParaRPr lang="vi-VN" sz="2400" b="1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212" y="177006"/>
            <a:ext cx="1241533" cy="17398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2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620688"/>
            <a:ext cx="862150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International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proverbs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… </a:t>
            </a:r>
          </a:p>
          <a:p>
            <a:pPr lvl="0" algn="ctr"/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in a Romanian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humoristical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o-RO" sz="3200" b="1" dirty="0" err="1">
                <a:solidFill>
                  <a:srgbClr val="000000"/>
                </a:solidFill>
                <a:latin typeface="Monotype Corsiva" pitchFamily="66" charset="0"/>
              </a:rPr>
              <a:t>interpretation</a:t>
            </a:r>
            <a:r>
              <a:rPr lang="ro-RO" sz="3200" b="1" dirty="0">
                <a:solidFill>
                  <a:srgbClr val="000000"/>
                </a:solidFill>
                <a:latin typeface="Monotype Corsiva" pitchFamily="66" charset="0"/>
              </a:rPr>
              <a:t> </a:t>
            </a:r>
            <a:endParaRPr lang="ro-RO" sz="3200" b="1" dirty="0" smtClean="0">
              <a:solidFill>
                <a:srgbClr val="000000"/>
              </a:solidFill>
              <a:latin typeface="Monotype Corsiva" pitchFamily="66" charset="0"/>
            </a:endParaRPr>
          </a:p>
          <a:p>
            <a:pPr lvl="0" algn="ctr"/>
            <a:endParaRPr lang="ro-RO" sz="3200" b="1" dirty="0">
              <a:solidFill>
                <a:srgbClr val="000000"/>
              </a:solidFill>
              <a:latin typeface="Monotype Corsiva" pitchFamily="66" charset="0"/>
            </a:endParaRPr>
          </a:p>
          <a:p>
            <a:pPr algn="just"/>
            <a:endParaRPr lang="ro-RO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 </a:t>
            </a:r>
            <a:r>
              <a:rPr lang="en-US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early bird …. can go back to </a:t>
            </a:r>
            <a:r>
              <a:rPr lang="en-US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sleep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/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impedes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others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sleep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  <a:endParaRPr lang="en-US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pPr algn="just"/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Qui se </a:t>
            </a:r>
            <a:r>
              <a:rPr lang="en-US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lève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tot …. </a:t>
            </a:r>
            <a:r>
              <a:rPr lang="en-US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peut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se </a:t>
            </a:r>
            <a:r>
              <a:rPr lang="en-US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recoucher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/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emp</a:t>
            </a:r>
            <a:r>
              <a:rPr lang="fr-FR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ê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autres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dormir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endParaRPr lang="en-US" sz="2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algn="just"/>
            <a:endParaRPr lang="ro-RO" sz="2400" b="1" dirty="0" smtClean="0">
              <a:latin typeface="Baskerville Old Face" panose="02020602080505020303" pitchFamily="18" charset="0"/>
            </a:endParaRPr>
          </a:p>
          <a:p>
            <a:pPr algn="just"/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Neighbors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goat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must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die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but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let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neighbor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die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let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take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goat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just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meure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aussi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du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voisin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voisin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meure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je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prenne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just"/>
            <a:endParaRPr lang="ro-RO" sz="2400" b="1" dirty="0">
              <a:latin typeface="Baskerville Old Face" panose="02020602080505020303" pitchFamily="18" charset="0"/>
            </a:endParaRPr>
          </a:p>
          <a:p>
            <a:pPr algn="just"/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As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you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make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your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bed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…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comes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another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sleeps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in it.</a:t>
            </a:r>
          </a:p>
          <a:p>
            <a:pPr algn="just"/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on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son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lit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  sit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ô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 un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autre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vient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s‘y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coucher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endParaRPr lang="ro-RO" sz="2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algn="just"/>
            <a:r>
              <a:rPr lang="ro-RO" b="1" dirty="0" smtClean="0">
                <a:latin typeface="Book Antiqua" pitchFamily="18" charset="0"/>
              </a:rPr>
              <a:t> </a:t>
            </a:r>
            <a:endParaRPr lang="en-US" b="1" dirty="0">
              <a:latin typeface="Book Antiqua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887" y="188640"/>
            <a:ext cx="1160841" cy="158417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50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56895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smtClean="0">
                <a:latin typeface="Monotype Corsiva" pitchFamily="66" charset="0"/>
              </a:rPr>
              <a:t>Original  Romanian </a:t>
            </a:r>
            <a:r>
              <a:rPr lang="ro-RO" sz="3200" b="1" dirty="0" err="1" smtClean="0">
                <a:latin typeface="Monotype Corsiva" pitchFamily="66" charset="0"/>
              </a:rPr>
              <a:t>sayings</a:t>
            </a:r>
            <a:r>
              <a:rPr lang="ro-RO" sz="3200" b="1" dirty="0" smtClean="0">
                <a:latin typeface="Monotype Corsiva" pitchFamily="66" charset="0"/>
              </a:rPr>
              <a:t> </a:t>
            </a:r>
          </a:p>
          <a:p>
            <a:pPr algn="ctr"/>
            <a:endParaRPr lang="ro-RO" sz="3200" b="1" dirty="0" smtClean="0">
              <a:latin typeface="Monotype Corsiva" pitchFamily="66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parle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pas de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corde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dans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maison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du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pendu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Do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not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speak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about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cord in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house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of </a:t>
            </a:r>
            <a:r>
              <a:rPr lang="ro-RO" sz="2400" b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hanged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ro-RO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Elle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jupes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sur la t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ê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te. (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femmes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tziganes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querellant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puts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hers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skirts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on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head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(Roma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women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arguing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)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Ni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mang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, ni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haleine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puante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</a:t>
            </a:r>
            <a:r>
              <a:rPr lang="en-US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either garlic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eat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en </a:t>
            </a:r>
            <a:r>
              <a:rPr lang="en-US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nor </a:t>
            </a:r>
            <a:r>
              <a:rPr lang="en-US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stinking </a:t>
            </a:r>
            <a:r>
              <a:rPr lang="en-US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breath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</a:p>
          <a:p>
            <a:endParaRPr lang="ro-RO" sz="2400" b="1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aime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aux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yeux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loves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like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salt in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eyes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400" b="1" dirty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Turcs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se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battaient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dans sa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bouche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(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gourmandise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Turcs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were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fighting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mouth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(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gluttony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39482"/>
            <a:ext cx="1475656" cy="1930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9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7817"/>
            <a:ext cx="1143092" cy="168929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196752"/>
            <a:ext cx="891995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smtClean="0">
                <a:latin typeface="Monotype Corsiva" pitchFamily="66" charset="0"/>
              </a:rPr>
              <a:t>International </a:t>
            </a:r>
            <a:r>
              <a:rPr lang="ro-RO" sz="3200" b="1" dirty="0" err="1" smtClean="0">
                <a:latin typeface="Monotype Corsiva" pitchFamily="66" charset="0"/>
              </a:rPr>
              <a:t>proverbs</a:t>
            </a:r>
            <a:endParaRPr lang="ro-RO" sz="3200" b="1" dirty="0" smtClean="0">
              <a:latin typeface="Monotype Corsiva" pitchFamily="66" charset="0"/>
            </a:endParaRPr>
          </a:p>
          <a:p>
            <a:pPr algn="ctr"/>
            <a:r>
              <a:rPr lang="ro-RO" sz="3200" b="1" dirty="0" smtClean="0">
                <a:latin typeface="Monotype Corsiva" pitchFamily="66" charset="0"/>
              </a:rPr>
              <a:t> in an </a:t>
            </a:r>
            <a:r>
              <a:rPr lang="ro-RO" sz="3200" b="1" dirty="0" err="1" smtClean="0">
                <a:latin typeface="Monotype Corsiva" pitchFamily="66" charset="0"/>
              </a:rPr>
              <a:t>international</a:t>
            </a:r>
            <a:r>
              <a:rPr lang="ro-RO" sz="3200" b="1" dirty="0" smtClean="0">
                <a:latin typeface="Monotype Corsiva" pitchFamily="66" charset="0"/>
              </a:rPr>
              <a:t> </a:t>
            </a:r>
            <a:r>
              <a:rPr lang="ro-RO" sz="3200" b="1" dirty="0" err="1" smtClean="0">
                <a:latin typeface="Monotype Corsiva" pitchFamily="66" charset="0"/>
              </a:rPr>
              <a:t>humoristical</a:t>
            </a:r>
            <a:r>
              <a:rPr lang="ro-RO" sz="3200" b="1" dirty="0" smtClean="0">
                <a:latin typeface="Monotype Corsiva" pitchFamily="66" charset="0"/>
              </a:rPr>
              <a:t> </a:t>
            </a:r>
            <a:r>
              <a:rPr lang="ro-RO" sz="3200" b="1" dirty="0" err="1" smtClean="0">
                <a:latin typeface="Monotype Corsiva" pitchFamily="66" charset="0"/>
              </a:rPr>
              <a:t>interpretation</a:t>
            </a:r>
            <a:endParaRPr lang="ro-RO" sz="3200" b="1" dirty="0" smtClean="0">
              <a:latin typeface="Monotype Corsiva" pitchFamily="66" charset="0"/>
            </a:endParaRPr>
          </a:p>
          <a:p>
            <a:pPr algn="ctr"/>
            <a:endParaRPr lang="ro-RO" sz="3200" b="1" dirty="0" smtClean="0">
              <a:latin typeface="Monotype Corsiva" pitchFamily="66" charset="0"/>
            </a:endParaRPr>
          </a:p>
          <a:p>
            <a:endParaRPr lang="ro-RO" dirty="0"/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travail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cr</a:t>
            </a:r>
            <a:r>
              <a:rPr lang="fr-FR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paresse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, non plus, n’a tu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personne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Work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created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but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leisure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,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neither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,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killed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anybody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amour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beaucoup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argent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tout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Love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makes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much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but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monney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makes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everything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est bon d’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esp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aussi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poss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é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der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good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hope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but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also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possess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  <a:p>
            <a:endParaRPr lang="ro-RO" sz="2000" b="1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07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24744"/>
            <a:ext cx="892899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smtClean="0">
                <a:latin typeface="Monotype Corsiva" pitchFamily="66" charset="0"/>
              </a:rPr>
              <a:t>International </a:t>
            </a:r>
            <a:r>
              <a:rPr lang="ro-RO" sz="3200" b="1" dirty="0" err="1" smtClean="0">
                <a:latin typeface="Monotype Corsiva" pitchFamily="66" charset="0"/>
              </a:rPr>
              <a:t>proverbs</a:t>
            </a:r>
            <a:endParaRPr lang="ro-RO" sz="3200" b="1" dirty="0" smtClean="0">
              <a:latin typeface="Monotype Corsiva" pitchFamily="66" charset="0"/>
            </a:endParaRPr>
          </a:p>
          <a:p>
            <a:pPr algn="ctr"/>
            <a:r>
              <a:rPr lang="ro-RO" sz="3200" b="1" dirty="0" smtClean="0">
                <a:latin typeface="Monotype Corsiva" pitchFamily="66" charset="0"/>
              </a:rPr>
              <a:t> in an </a:t>
            </a:r>
            <a:r>
              <a:rPr lang="ro-RO" sz="3200" b="1" dirty="0" err="1" smtClean="0">
                <a:latin typeface="Monotype Corsiva" pitchFamily="66" charset="0"/>
              </a:rPr>
              <a:t>international</a:t>
            </a:r>
            <a:r>
              <a:rPr lang="ro-RO" sz="3200" b="1" dirty="0" smtClean="0">
                <a:latin typeface="Monotype Corsiva" pitchFamily="66" charset="0"/>
              </a:rPr>
              <a:t> </a:t>
            </a:r>
            <a:r>
              <a:rPr lang="ro-RO" sz="3200" b="1" dirty="0" err="1" smtClean="0">
                <a:latin typeface="Monotype Corsiva" pitchFamily="66" charset="0"/>
              </a:rPr>
              <a:t>humoristical</a:t>
            </a:r>
            <a:r>
              <a:rPr lang="ro-RO" sz="3200" b="1" dirty="0" smtClean="0">
                <a:latin typeface="Monotype Corsiva" pitchFamily="66" charset="0"/>
              </a:rPr>
              <a:t> </a:t>
            </a:r>
            <a:r>
              <a:rPr lang="ro-RO" sz="3200" b="1" dirty="0" err="1" smtClean="0">
                <a:latin typeface="Monotype Corsiva" pitchFamily="66" charset="0"/>
              </a:rPr>
              <a:t>interpretation</a:t>
            </a:r>
            <a:endParaRPr lang="ro-RO" sz="3200" b="1" dirty="0" smtClean="0">
              <a:latin typeface="Monotype Corsiva" pitchFamily="66" charset="0"/>
            </a:endParaRPr>
          </a:p>
          <a:p>
            <a:pPr algn="ctr"/>
            <a:endParaRPr lang="ro-RO" sz="3200" b="1" dirty="0" smtClean="0">
              <a:latin typeface="Monotype Corsiva" pitchFamily="66" charset="0"/>
            </a:endParaRPr>
          </a:p>
          <a:p>
            <a:endParaRPr lang="ro-RO" sz="2000" b="1" dirty="0" smtClean="0">
              <a:latin typeface="Book Antiqua" pitchFamily="18" charset="0"/>
            </a:endParaRPr>
          </a:p>
          <a:p>
            <a:endParaRPr lang="ro-RO" sz="2000" b="1" dirty="0" smtClean="0">
              <a:latin typeface="Book Antiqua" pitchFamily="18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argent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ne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fait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pas le bonheur …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y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contribue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Money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does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not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make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hapiness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but it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contributes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to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</a:t>
            </a:r>
          </a:p>
          <a:p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hommes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sages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pensent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pareil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…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les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fous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diff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rarement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</a:p>
          <a:p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Wise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men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think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alike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… but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fools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seldom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0033CC"/>
                </a:solidFill>
                <a:latin typeface="Baskerville Old Face" panose="02020602080505020303" pitchFamily="18" charset="0"/>
              </a:rPr>
              <a:t>differ</a:t>
            </a:r>
            <a:r>
              <a:rPr lang="ro-RO" sz="2400" b="1" dirty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  <a:endParaRPr lang="ro-RO" sz="2400" b="1" dirty="0" smtClean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endParaRPr lang="ro-RO" sz="2400" b="1" dirty="0">
              <a:solidFill>
                <a:srgbClr val="0033CC"/>
              </a:solidFill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habit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fait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’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homme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… 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mais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ne 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jugez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pas le livre 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d’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è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 </a:t>
            </a:r>
            <a:r>
              <a:rPr lang="ro-RO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sa </a:t>
            </a:r>
            <a:r>
              <a:rPr lang="ro-RO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couverture</a:t>
            </a:r>
            <a:r>
              <a:rPr lang="ro-RO" sz="2400" b="1" dirty="0">
                <a:latin typeface="Baskerville Old Face" panose="02020602080505020303" pitchFamily="18" charset="0"/>
              </a:rPr>
              <a:t>.  </a:t>
            </a:r>
            <a:endParaRPr lang="ro-RO" sz="2400" b="1" dirty="0" smtClean="0">
              <a:latin typeface="Baskerville Old Face" panose="02020602080505020303" pitchFamily="18" charset="0"/>
            </a:endParaRPr>
          </a:p>
          <a:p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coat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makes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the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man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… but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never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judge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a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book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by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its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 </a:t>
            </a:r>
            <a:r>
              <a:rPr lang="ro-RO" sz="2400" b="1" dirty="0" err="1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cover</a:t>
            </a:r>
            <a:r>
              <a:rPr lang="ro-RO" sz="2400" b="1" dirty="0" smtClean="0">
                <a:solidFill>
                  <a:srgbClr val="0033CC"/>
                </a:solidFill>
                <a:latin typeface="Baskerville Old Face" panose="02020602080505020303" pitchFamily="18" charset="0"/>
              </a:rPr>
              <a:t>. </a:t>
            </a:r>
          </a:p>
        </p:txBody>
      </p:sp>
      <p:pic>
        <p:nvPicPr>
          <p:cNvPr id="1026" name="Picture 2" descr="http://www.demetz-patrick.com/foto/produkte/DP/Ausfuehrungen/P6001EuleBuech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56184" cy="165618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29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://imagini.truv.net/imagini/imagini-pentru-desktop-miscatoare-201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06" y="478700"/>
            <a:ext cx="3226788" cy="23270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87524" y="3587614"/>
            <a:ext cx="8568952" cy="2304256"/>
          </a:xfrm>
          <a:prstGeom prst="ellipse">
            <a:avLst/>
          </a:prstGeom>
          <a:solidFill>
            <a:srgbClr val="000000"/>
          </a:solidFill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buClr>
                <a:srgbClr val="FF3300"/>
              </a:buClr>
              <a:buSzPct val="150000"/>
              <a:buFont typeface="Wingdings" pitchFamily="2" charset="2"/>
              <a:buNone/>
              <a:defRPr/>
            </a:pPr>
            <a:r>
              <a:rPr lang="ro-RO" sz="4000" b="1" i="1" dirty="0" err="1" smtClean="0">
                <a:solidFill>
                  <a:srgbClr val="00B0F0"/>
                </a:solidFill>
                <a:latin typeface="Garamond" pitchFamily="18" charset="0"/>
              </a:rPr>
              <a:t>Thanks</a:t>
            </a:r>
            <a:r>
              <a:rPr lang="ro-RO" sz="4000" b="1" i="1" dirty="0" smtClean="0">
                <a:solidFill>
                  <a:srgbClr val="00B0F0"/>
                </a:solidFill>
                <a:latin typeface="Garamond" pitchFamily="18" charset="0"/>
              </a:rPr>
              <a:t> for </a:t>
            </a:r>
            <a:r>
              <a:rPr lang="ro-RO" sz="4000" b="1" i="1" dirty="0" err="1" smtClean="0">
                <a:solidFill>
                  <a:srgbClr val="00B0F0"/>
                </a:solidFill>
                <a:latin typeface="Garamond" pitchFamily="18" charset="0"/>
              </a:rPr>
              <a:t>your</a:t>
            </a:r>
            <a:r>
              <a:rPr lang="ro-RO" sz="4000" b="1" i="1" dirty="0" smtClean="0">
                <a:solidFill>
                  <a:srgbClr val="00B0F0"/>
                </a:solidFill>
                <a:latin typeface="Garamond" pitchFamily="18" charset="0"/>
              </a:rPr>
              <a:t> </a:t>
            </a:r>
            <a:r>
              <a:rPr lang="ro-RO" sz="4000" b="1" i="1" dirty="0" err="1" smtClean="0">
                <a:solidFill>
                  <a:srgbClr val="00B0F0"/>
                </a:solidFill>
                <a:latin typeface="Garamond" pitchFamily="18" charset="0"/>
              </a:rPr>
              <a:t>attention</a:t>
            </a:r>
            <a:r>
              <a:rPr lang="en-GB" sz="4000" b="1" i="1" dirty="0" smtClean="0">
                <a:solidFill>
                  <a:srgbClr val="00B0F0"/>
                </a:solidFill>
                <a:latin typeface="Garamond" pitchFamily="18" charset="0"/>
              </a:rPr>
              <a:t>!</a:t>
            </a:r>
            <a:endParaRPr lang="ro-RO" sz="4000" b="1" i="1" dirty="0" smtClean="0">
              <a:solidFill>
                <a:srgbClr val="00B0F0"/>
              </a:solidFill>
              <a:latin typeface="Garamond" pitchFamily="18" charset="0"/>
            </a:endParaRPr>
          </a:p>
          <a:p>
            <a:pPr algn="ctr" eaLnBrk="1" hangingPunct="1">
              <a:buClr>
                <a:srgbClr val="FF3300"/>
              </a:buClr>
              <a:buSzPct val="150000"/>
              <a:buFont typeface="Wingdings" pitchFamily="2" charset="2"/>
              <a:buNone/>
              <a:defRPr/>
            </a:pPr>
            <a:r>
              <a:rPr lang="ro-RO" sz="4000" b="1" i="1" dirty="0" err="1" smtClean="0">
                <a:solidFill>
                  <a:srgbClr val="FF3300"/>
                </a:solidFill>
                <a:latin typeface="Garamond" pitchFamily="18" charset="0"/>
              </a:rPr>
              <a:t>Remerciements</a:t>
            </a:r>
            <a:r>
              <a:rPr lang="ro-RO" sz="4000" b="1" i="1" dirty="0" smtClean="0">
                <a:solidFill>
                  <a:srgbClr val="FF3300"/>
                </a:solidFill>
                <a:latin typeface="Garamond" pitchFamily="18" charset="0"/>
              </a:rPr>
              <a:t> </a:t>
            </a:r>
            <a:r>
              <a:rPr lang="ro-RO" sz="4000" b="1" i="1" dirty="0" err="1" smtClean="0">
                <a:solidFill>
                  <a:srgbClr val="FF3300"/>
                </a:solidFill>
                <a:latin typeface="Garamond" pitchFamily="18" charset="0"/>
              </a:rPr>
              <a:t>pour</a:t>
            </a:r>
            <a:r>
              <a:rPr lang="ro-RO" sz="4000" b="1" i="1" dirty="0" smtClean="0">
                <a:solidFill>
                  <a:srgbClr val="FF3300"/>
                </a:solidFill>
                <a:latin typeface="Garamond" pitchFamily="18" charset="0"/>
              </a:rPr>
              <a:t> </a:t>
            </a:r>
            <a:r>
              <a:rPr lang="ro-RO" sz="4000" b="1" i="1" dirty="0" err="1" smtClean="0">
                <a:solidFill>
                  <a:srgbClr val="FF3300"/>
                </a:solidFill>
                <a:latin typeface="Garamond" pitchFamily="18" charset="0"/>
              </a:rPr>
              <a:t>votre</a:t>
            </a:r>
            <a:r>
              <a:rPr lang="ro-RO" sz="4000" b="1" i="1" dirty="0" smtClean="0">
                <a:solidFill>
                  <a:srgbClr val="FF3300"/>
                </a:solidFill>
                <a:latin typeface="Garamond" pitchFamily="18" charset="0"/>
              </a:rPr>
              <a:t> </a:t>
            </a:r>
            <a:r>
              <a:rPr lang="ro-RO" sz="4000" b="1" i="1" dirty="0" err="1" smtClean="0">
                <a:solidFill>
                  <a:srgbClr val="FF3300"/>
                </a:solidFill>
                <a:latin typeface="Garamond" pitchFamily="18" charset="0"/>
              </a:rPr>
              <a:t>attention</a:t>
            </a:r>
            <a:r>
              <a:rPr lang="ro-RO" sz="4000" b="1" i="1" dirty="0" smtClean="0">
                <a:solidFill>
                  <a:srgbClr val="FF3300"/>
                </a:solidFill>
                <a:latin typeface="Garamond" pitchFamily="18" charset="0"/>
              </a:rPr>
              <a:t>!</a:t>
            </a:r>
            <a:r>
              <a:rPr lang="en-GB" sz="2800" b="1" i="1" dirty="0" smtClean="0">
                <a:solidFill>
                  <a:srgbClr val="FF3300"/>
                </a:solidFill>
                <a:latin typeface="Garamond" pitchFamily="18" charset="0"/>
              </a:rPr>
              <a:t> </a:t>
            </a:r>
            <a:endParaRPr lang="en-GB" sz="2800" b="1" i="1" dirty="0">
              <a:solidFill>
                <a:srgbClr val="FF33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54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CALENDRIER SEXY 2011.C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3640</TotalTime>
  <Words>2496</Words>
  <Application>Microsoft Office PowerPoint</Application>
  <PresentationFormat>Expunere pe ecran (4:3)</PresentationFormat>
  <Paragraphs>301</Paragraphs>
  <Slides>26</Slides>
  <Notes>2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26</vt:i4>
      </vt:variant>
    </vt:vector>
  </HeadingPairs>
  <TitlesOfParts>
    <vt:vector size="27" baseType="lpstr">
      <vt:lpstr>CALENDRIER SEXY 2011.C</vt:lpstr>
      <vt:lpstr>Popular wisdom  through proverbs and sayings 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Vaio</dc:creator>
  <cp:lastModifiedBy>lucretia</cp:lastModifiedBy>
  <cp:revision>226</cp:revision>
  <dcterms:created xsi:type="dcterms:W3CDTF">2015-08-09T16:32:38Z</dcterms:created>
  <dcterms:modified xsi:type="dcterms:W3CDTF">2015-10-06T17:43:39Z</dcterms:modified>
</cp:coreProperties>
</file>