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325" r:id="rId3"/>
    <p:sldId id="322" r:id="rId4"/>
    <p:sldId id="323" r:id="rId5"/>
    <p:sldId id="257" r:id="rId6"/>
    <p:sldId id="280" r:id="rId7"/>
    <p:sldId id="266" r:id="rId8"/>
    <p:sldId id="281" r:id="rId9"/>
    <p:sldId id="258" r:id="rId10"/>
    <p:sldId id="282" r:id="rId11"/>
    <p:sldId id="319" r:id="rId12"/>
    <p:sldId id="324" r:id="rId13"/>
    <p:sldId id="326" r:id="rId14"/>
    <p:sldId id="259" r:id="rId15"/>
    <p:sldId id="285" r:id="rId16"/>
    <p:sldId id="260" r:id="rId17"/>
    <p:sldId id="286" r:id="rId18"/>
    <p:sldId id="287" r:id="rId19"/>
    <p:sldId id="261" r:id="rId20"/>
    <p:sldId id="320" r:id="rId21"/>
    <p:sldId id="288" r:id="rId22"/>
    <p:sldId id="321" r:id="rId23"/>
    <p:sldId id="289" r:id="rId24"/>
    <p:sldId id="283" r:id="rId25"/>
    <p:sldId id="284" r:id="rId26"/>
    <p:sldId id="263" r:id="rId27"/>
    <p:sldId id="291" r:id="rId28"/>
    <p:sldId id="290" r:id="rId29"/>
    <p:sldId id="292" r:id="rId30"/>
    <p:sldId id="264" r:id="rId31"/>
    <p:sldId id="293" r:id="rId32"/>
    <p:sldId id="265" r:id="rId33"/>
    <p:sldId id="294" r:id="rId34"/>
    <p:sldId id="295" r:id="rId35"/>
    <p:sldId id="318" r:id="rId36"/>
    <p:sldId id="327" r:id="rId37"/>
    <p:sldId id="267" r:id="rId38"/>
    <p:sldId id="268" r:id="rId39"/>
    <p:sldId id="296" r:id="rId40"/>
    <p:sldId id="269" r:id="rId41"/>
    <p:sldId id="297" r:id="rId42"/>
    <p:sldId id="270" r:id="rId43"/>
    <p:sldId id="298" r:id="rId44"/>
    <p:sldId id="299" r:id="rId45"/>
    <p:sldId id="300" r:id="rId46"/>
    <p:sldId id="271" r:id="rId47"/>
    <p:sldId id="301" r:id="rId48"/>
    <p:sldId id="302" r:id="rId49"/>
    <p:sldId id="272" r:id="rId50"/>
    <p:sldId id="303" r:id="rId51"/>
    <p:sldId id="304" r:id="rId52"/>
    <p:sldId id="273" r:id="rId53"/>
    <p:sldId id="305" r:id="rId54"/>
    <p:sldId id="274" r:id="rId55"/>
    <p:sldId id="277" r:id="rId56"/>
    <p:sldId id="278" r:id="rId57"/>
    <p:sldId id="314" r:id="rId58"/>
    <p:sldId id="313" r:id="rId59"/>
    <p:sldId id="279" r:id="rId60"/>
    <p:sldId id="315" r:id="rId61"/>
    <p:sldId id="316" r:id="rId62"/>
    <p:sldId id="317" r:id="rId63"/>
    <p:sldId id="328" r:id="rId64"/>
    <p:sldId id="275" r:id="rId65"/>
    <p:sldId id="306" r:id="rId66"/>
    <p:sldId id="307" r:id="rId67"/>
    <p:sldId id="331" r:id="rId68"/>
    <p:sldId id="311" r:id="rId69"/>
    <p:sldId id="276" r:id="rId70"/>
    <p:sldId id="312" r:id="rId71"/>
    <p:sldId id="310" r:id="rId72"/>
    <p:sldId id="308" r:id="rId73"/>
    <p:sldId id="309" r:id="rId74"/>
    <p:sldId id="329" r:id="rId75"/>
    <p:sldId id="330" r:id="rId7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98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defRPr/>
            </a:pPr>
            <a:endParaRPr lang="en-US"/>
          </a:p>
        </p:txBody>
      </p:sp>
      <p:sp>
        <p:nvSpPr>
          <p:cNvPr id="5122" name="Rectangle 2"/>
          <p:cNvSpPr>
            <a:spLocks noGrp="1" noChangeArrowheads="1"/>
          </p:cNvSpPr>
          <p:nvPr>
            <p:ph type="ctrTitle"/>
          </p:nvPr>
        </p:nvSpPr>
        <p:spPr>
          <a:xfrm>
            <a:off x="685800" y="990600"/>
            <a:ext cx="7772400" cy="1371600"/>
          </a:xfrm>
        </p:spPr>
        <p:txBody>
          <a:bodyPr/>
          <a:lstStyle>
            <a:lvl1pPr>
              <a:defRPr sz="4000"/>
            </a:lvl1pPr>
          </a:lstStyle>
          <a:p>
            <a:pPr lvl="0"/>
            <a:r>
              <a:rPr lang="en-US" noProof="0" smtClean="0"/>
              <a:t>Click to edit Master title style</a:t>
            </a:r>
          </a:p>
        </p:txBody>
      </p:sp>
      <p:sp>
        <p:nvSpPr>
          <p:cNvPr id="5123"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n-US" noProof="0" smtClean="0"/>
              <a:t>Click to edit Master subtitle style</a:t>
            </a:r>
          </a:p>
        </p:txBody>
      </p:sp>
      <p:sp>
        <p:nvSpPr>
          <p:cNvPr id="5" name="Rectangle 9"/>
          <p:cNvSpPr>
            <a:spLocks noGrp="1" noChangeArrowheads="1"/>
          </p:cNvSpPr>
          <p:nvPr>
            <p:ph type="dt" sz="half" idx="10"/>
          </p:nvPr>
        </p:nvSpPr>
        <p:spPr>
          <a:xfrm>
            <a:off x="685800" y="6248400"/>
            <a:ext cx="1905000" cy="457200"/>
          </a:xfrm>
        </p:spPr>
        <p:txBody>
          <a:bodyPr/>
          <a:lstStyle>
            <a:lvl1pPr>
              <a:defRPr/>
            </a:lvl1pPr>
          </a:lstStyle>
          <a:p>
            <a:pPr>
              <a:defRPr/>
            </a:pPr>
            <a:endParaRPr lang="en-US"/>
          </a:p>
        </p:txBody>
      </p:sp>
      <p:sp>
        <p:nvSpPr>
          <p:cNvPr id="6" name="Rectangle 10"/>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 name="Rectangle 11"/>
          <p:cNvSpPr>
            <a:spLocks noGrp="1" noChangeArrowheads="1"/>
          </p:cNvSpPr>
          <p:nvPr>
            <p:ph type="sldNum" sz="quarter" idx="12"/>
          </p:nvPr>
        </p:nvSpPr>
        <p:spPr>
          <a:xfrm>
            <a:off x="6553200" y="6248400"/>
            <a:ext cx="1905000" cy="457200"/>
          </a:xfrm>
        </p:spPr>
        <p:txBody>
          <a:bodyPr/>
          <a:lstStyle>
            <a:lvl1pPr>
              <a:defRPr/>
            </a:lvl1pPr>
          </a:lstStyle>
          <a:p>
            <a:pPr>
              <a:defRPr/>
            </a:pPr>
            <a:fld id="{7042F86C-913C-4EB1-BAC4-A1E0E12A9025}" type="slidenum">
              <a:rPr lang="en-US" altLang="lt-LT"/>
              <a:pPr>
                <a:defRPr/>
              </a:pPr>
              <a:t>‹#›</a:t>
            </a:fld>
            <a:endParaRPr lang="en-US" alt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27B0112E-1EDF-4469-8D95-3C5640B8403B}" type="slidenum">
              <a:rPr lang="en-US" altLang="lt-LT"/>
              <a:pPr>
                <a:defRPr/>
              </a:pPr>
              <a:t>‹#›</a:t>
            </a:fld>
            <a:endParaRPr lang="en-US" alt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85674657-190B-47F2-A285-C57E60FCE12B}" type="slidenum">
              <a:rPr lang="en-US" altLang="lt-LT"/>
              <a:pPr>
                <a:defRPr/>
              </a:pPr>
              <a:t>‹#›</a:t>
            </a:fld>
            <a:endParaRPr lang="en-US" alt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29377056-DA45-42EC-AA3B-CFC49D554A8A}" type="slidenum">
              <a:rPr lang="en-US" altLang="lt-LT"/>
              <a:pPr>
                <a:defRPr/>
              </a:pPr>
              <a:t>‹#›</a:t>
            </a:fld>
            <a:endParaRPr lang="en-US" alt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Rectangle 6"/>
          <p:cNvSpPr>
            <a:spLocks noGrp="1" noChangeArrowheads="1"/>
          </p:cNvSpPr>
          <p:nvPr>
            <p:ph type="dt" sz="half" idx="10"/>
          </p:nvPr>
        </p:nvSpPr>
        <p:spPr>
          <a:ln/>
        </p:spPr>
        <p:txBody>
          <a:bodyPr/>
          <a:lstStyle>
            <a:lvl1pPr>
              <a:defRPr/>
            </a:lvl1pPr>
          </a:lstStyle>
          <a:p>
            <a:pPr>
              <a:defRPr/>
            </a:pPr>
            <a:endParaRPr lang="en-US"/>
          </a:p>
        </p:txBody>
      </p:sp>
      <p:sp>
        <p:nvSpPr>
          <p:cNvPr id="8" name="Rectangle 7"/>
          <p:cNvSpPr>
            <a:spLocks noGrp="1" noChangeArrowheads="1"/>
          </p:cNvSpPr>
          <p:nvPr>
            <p:ph type="ftr" sz="quarter" idx="11"/>
          </p:nvPr>
        </p:nvSpPr>
        <p:spPr>
          <a:ln/>
        </p:spPr>
        <p:txBody>
          <a:bodyPr/>
          <a:lstStyle>
            <a:lvl1pPr>
              <a:defRPr/>
            </a:lvl1pPr>
          </a:lstStyle>
          <a:p>
            <a:pPr>
              <a:defRPr/>
            </a:pPr>
            <a:endParaRPr lang="en-US"/>
          </a:p>
        </p:txBody>
      </p:sp>
      <p:sp>
        <p:nvSpPr>
          <p:cNvPr id="9" name="Rectangle 8"/>
          <p:cNvSpPr>
            <a:spLocks noGrp="1" noChangeArrowheads="1"/>
          </p:cNvSpPr>
          <p:nvPr>
            <p:ph type="sldNum" sz="quarter" idx="12"/>
          </p:nvPr>
        </p:nvSpPr>
        <p:spPr>
          <a:ln/>
        </p:spPr>
        <p:txBody>
          <a:bodyPr/>
          <a:lstStyle>
            <a:lvl1pPr>
              <a:defRPr/>
            </a:lvl1pPr>
          </a:lstStyle>
          <a:p>
            <a:pPr>
              <a:defRPr/>
            </a:pPr>
            <a:fld id="{F00C12FC-609B-4E74-8875-33853655E839}" type="slidenum">
              <a:rPr lang="en-US" altLang="lt-LT"/>
              <a:pPr>
                <a:defRPr/>
              </a:pPr>
              <a:t>‹#›</a:t>
            </a:fld>
            <a:endParaRPr lang="en-US" alt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Rectangle 6"/>
          <p:cNvSpPr>
            <a:spLocks noGrp="1" noChangeArrowheads="1"/>
          </p:cNvSpPr>
          <p:nvPr>
            <p:ph type="dt" sz="half" idx="10"/>
          </p:nvPr>
        </p:nvSpPr>
        <p:spPr>
          <a:ln/>
        </p:spPr>
        <p:txBody>
          <a:bodyPr/>
          <a:lstStyle>
            <a:lvl1pPr>
              <a:defRPr/>
            </a:lvl1pPr>
          </a:lstStyle>
          <a:p>
            <a:pPr>
              <a:defRPr/>
            </a:pPr>
            <a:endParaRPr lang="en-US"/>
          </a:p>
        </p:txBody>
      </p:sp>
      <p:sp>
        <p:nvSpPr>
          <p:cNvPr id="4" name="Rectangle 7"/>
          <p:cNvSpPr>
            <a:spLocks noGrp="1" noChangeArrowheads="1"/>
          </p:cNvSpPr>
          <p:nvPr>
            <p:ph type="ftr" sz="quarter" idx="11"/>
          </p:nvPr>
        </p:nvSpPr>
        <p:spPr>
          <a:ln/>
        </p:spPr>
        <p:txBody>
          <a:bodyPr/>
          <a:lstStyle>
            <a:lvl1pPr>
              <a:defRPr/>
            </a:lvl1pPr>
          </a:lstStyle>
          <a:p>
            <a:pPr>
              <a:defRPr/>
            </a:pPr>
            <a:endParaRPr lang="en-US"/>
          </a:p>
        </p:txBody>
      </p:sp>
      <p:sp>
        <p:nvSpPr>
          <p:cNvPr id="5" name="Rectangle 8"/>
          <p:cNvSpPr>
            <a:spLocks noGrp="1" noChangeArrowheads="1"/>
          </p:cNvSpPr>
          <p:nvPr>
            <p:ph type="sldNum" sz="quarter" idx="12"/>
          </p:nvPr>
        </p:nvSpPr>
        <p:spPr>
          <a:ln/>
        </p:spPr>
        <p:txBody>
          <a:bodyPr/>
          <a:lstStyle>
            <a:lvl1pPr>
              <a:defRPr/>
            </a:lvl1pPr>
          </a:lstStyle>
          <a:p>
            <a:pPr>
              <a:defRPr/>
            </a:pPr>
            <a:fld id="{204033D0-A140-420B-93FC-D04D82E426E4}" type="slidenum">
              <a:rPr lang="en-US" altLang="lt-LT"/>
              <a:pPr>
                <a:defRPr/>
              </a:pPr>
              <a:t>‹#›</a:t>
            </a:fld>
            <a:endParaRPr lang="en-US" alt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p>
        </p:txBody>
      </p:sp>
      <p:sp>
        <p:nvSpPr>
          <p:cNvPr id="3" name="Rectangle 7"/>
          <p:cNvSpPr>
            <a:spLocks noGrp="1" noChangeArrowheads="1"/>
          </p:cNvSpPr>
          <p:nvPr>
            <p:ph type="ftr" sz="quarter" idx="11"/>
          </p:nvPr>
        </p:nvSpPr>
        <p:spPr>
          <a:ln/>
        </p:spPr>
        <p:txBody>
          <a:bodyPr/>
          <a:lstStyle>
            <a:lvl1pPr>
              <a:defRPr/>
            </a:lvl1pPr>
          </a:lstStyle>
          <a:p>
            <a:pPr>
              <a:defRPr/>
            </a:pPr>
            <a:endParaRPr lang="en-US"/>
          </a:p>
        </p:txBody>
      </p:sp>
      <p:sp>
        <p:nvSpPr>
          <p:cNvPr id="4" name="Rectangle 8"/>
          <p:cNvSpPr>
            <a:spLocks noGrp="1" noChangeArrowheads="1"/>
          </p:cNvSpPr>
          <p:nvPr>
            <p:ph type="sldNum" sz="quarter" idx="12"/>
          </p:nvPr>
        </p:nvSpPr>
        <p:spPr>
          <a:ln/>
        </p:spPr>
        <p:txBody>
          <a:bodyPr/>
          <a:lstStyle>
            <a:lvl1pPr>
              <a:defRPr/>
            </a:lvl1pPr>
          </a:lstStyle>
          <a:p>
            <a:pPr>
              <a:defRPr/>
            </a:pPr>
            <a:fld id="{CFADD0DD-4EF0-48AD-9C55-83D56EF44936}" type="slidenum">
              <a:rPr lang="en-US" altLang="lt-LT"/>
              <a:pPr>
                <a:defRPr/>
              </a:pPr>
              <a:t>‹#›</a:t>
            </a:fld>
            <a:endParaRPr lang="en-US" alt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EDCE083C-14D0-4195-ACBB-11F2EF006200}" type="slidenum">
              <a:rPr lang="en-US" altLang="lt-LT"/>
              <a:pPr>
                <a:defRPr/>
              </a:pPr>
              <a:t>‹#›</a:t>
            </a:fld>
            <a:endParaRPr lang="en-US" alt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3C9B8CB4-DA9D-4786-894C-D0CBA833F48D}" type="slidenum">
              <a:rPr lang="en-US" altLang="lt-LT"/>
              <a:pPr>
                <a:defRPr/>
              </a:pPr>
              <a:t>‹#›</a:t>
            </a:fld>
            <a:endParaRPr lang="en-US" alt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B36D9432-EC48-4119-8F1E-D1ED34A05ECC}" type="slidenum">
              <a:rPr lang="en-US" altLang="lt-LT"/>
              <a:pPr>
                <a:defRPr/>
              </a:pPr>
              <a:t>‹#›</a:t>
            </a:fld>
            <a:endParaRPr lang="en-US" alt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6"/>
          <p:cNvSpPr>
            <a:spLocks noGrp="1" noChangeArrowheads="1"/>
          </p:cNvSpPr>
          <p:nvPr>
            <p:ph type="dt" sz="half" idx="10"/>
          </p:nvPr>
        </p:nvSpPr>
        <p:spPr>
          <a:ln/>
        </p:spPr>
        <p:txBody>
          <a:bodyPr/>
          <a:lstStyle>
            <a:lvl1pPr>
              <a:defRPr/>
            </a:lvl1pPr>
          </a:lstStyle>
          <a:p>
            <a:pPr>
              <a:defRPr/>
            </a:pPr>
            <a:endParaRPr lang="en-US"/>
          </a:p>
        </p:txBody>
      </p:sp>
      <p:sp>
        <p:nvSpPr>
          <p:cNvPr id="5" name="Rectangle 7"/>
          <p:cNvSpPr>
            <a:spLocks noGrp="1" noChangeArrowheads="1"/>
          </p:cNvSpPr>
          <p:nvPr>
            <p:ph type="ftr" sz="quarter" idx="11"/>
          </p:nvPr>
        </p:nvSpPr>
        <p:spPr>
          <a:ln/>
        </p:spPr>
        <p:txBody>
          <a:bodyPr/>
          <a:lstStyle>
            <a:lvl1pPr>
              <a:defRPr/>
            </a:lvl1pPr>
          </a:lstStyle>
          <a:p>
            <a:pPr>
              <a:defRPr/>
            </a:pPr>
            <a:endParaRPr lang="en-US"/>
          </a:p>
        </p:txBody>
      </p:sp>
      <p:sp>
        <p:nvSpPr>
          <p:cNvPr id="6" name="Rectangle 8"/>
          <p:cNvSpPr>
            <a:spLocks noGrp="1" noChangeArrowheads="1"/>
          </p:cNvSpPr>
          <p:nvPr>
            <p:ph type="sldNum" sz="quarter" idx="12"/>
          </p:nvPr>
        </p:nvSpPr>
        <p:spPr>
          <a:ln/>
        </p:spPr>
        <p:txBody>
          <a:bodyPr/>
          <a:lstStyle>
            <a:lvl1pPr>
              <a:defRPr/>
            </a:lvl1pPr>
          </a:lstStyle>
          <a:p>
            <a:pPr>
              <a:defRPr/>
            </a:pPr>
            <a:fld id="{C22730AD-4B34-4708-8418-803AAEBCF0AB}" type="slidenum">
              <a:rPr lang="en-US" altLang="lt-LT"/>
              <a:pPr>
                <a:defRPr/>
              </a:pPr>
              <a:t>‹#›</a:t>
            </a:fld>
            <a:endParaRPr lang="en-US" alt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lt-LT" smtClean="0"/>
              <a:t>Click to edit Master title style</a:t>
            </a:r>
          </a:p>
        </p:txBody>
      </p:sp>
      <p:sp>
        <p:nvSpPr>
          <p:cNvPr id="1027" name="Rectangle 3"/>
          <p:cNvSpPr>
            <a:spLocks noGrp="1" noChangeArrowheads="1"/>
          </p:cNvSpPr>
          <p:nvPr>
            <p:ph type="body" idx="1"/>
          </p:nvPr>
        </p:nvSpPr>
        <p:spPr bwMode="auto">
          <a:xfrm>
            <a:off x="566738" y="1752600"/>
            <a:ext cx="80010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lt-LT" smtClean="0"/>
              <a:t>Click to edit Master text styles</a:t>
            </a:r>
          </a:p>
          <a:p>
            <a:pPr lvl="1"/>
            <a:r>
              <a:rPr lang="en-US" altLang="lt-LT" smtClean="0"/>
              <a:t>Second level</a:t>
            </a:r>
          </a:p>
          <a:p>
            <a:pPr lvl="2"/>
            <a:r>
              <a:rPr lang="en-US" altLang="lt-LT" smtClean="0"/>
              <a:t>Third level</a:t>
            </a:r>
          </a:p>
          <a:p>
            <a:pPr lvl="3"/>
            <a:r>
              <a:rPr lang="en-US" altLang="lt-LT" smtClean="0"/>
              <a:t>Fourth level</a:t>
            </a:r>
          </a:p>
          <a:p>
            <a:pPr lvl="4"/>
            <a:r>
              <a:rPr lang="en-US" altLang="lt-LT" smtClean="0"/>
              <a:t>Fifth level</a:t>
            </a:r>
          </a:p>
        </p:txBody>
      </p:sp>
      <p:sp>
        <p:nvSpPr>
          <p:cNvPr id="1028" name="AutoShape 4"/>
          <p:cNvSpPr>
            <a:spLocks noChangeArrowheads="1"/>
          </p:cNvSpPr>
          <p:nvPr/>
        </p:nvSpPr>
        <p:spPr bwMode="auto">
          <a:xfrm>
            <a:off x="609600" y="1566863"/>
            <a:ext cx="7958138" cy="109537"/>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defRPr/>
            </a:pPr>
            <a:endParaRPr lang="en-US"/>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pPr>
              <a:defRPr/>
            </a:pPr>
            <a:endParaRPr lang="en-US"/>
          </a:p>
        </p:txBody>
      </p:sp>
      <p:sp>
        <p:nvSpPr>
          <p:cNvPr id="4102" name="Rectangle 6"/>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4103" name="Rectangle 7"/>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en-US"/>
          </a:p>
        </p:txBody>
      </p:sp>
      <p:sp>
        <p:nvSpPr>
          <p:cNvPr id="4104" name="Rectangle 8"/>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0394B1F1-24CD-4C28-AAD1-65D8D29C2D72}" type="slidenum">
              <a:rPr lang="en-US" altLang="lt-LT"/>
              <a:pPr>
                <a:defRPr/>
              </a:pPr>
              <a:t>‹#›</a:t>
            </a:fld>
            <a:endParaRPr lang="en-US" altLang="lt-LT"/>
          </a:p>
        </p:txBody>
      </p:sp>
    </p:spTree>
  </p:cSld>
  <p:clrMap bg1="lt1" tx1="dk1" bg2="lt2" tx2="dk2" accent1="accent1" accent2="accent2" accent3="accent3" accent4="accent4" accent5="accent5" accent6="accent6" hlink="hlink" folHlink="folHlink"/>
  <p:sldLayoutIdLst>
    <p:sldLayoutId id="2147483756"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Dw1PUkWnmsg&amp;feature=related" TargetMode="External"/><Relationship Id="rId2" Type="http://schemas.openxmlformats.org/officeDocument/2006/relationships/hyperlink" Target="http://www.youtube.com/watch?v=-eNnu5ODlrU&amp;feature=related" TargetMode="External"/><Relationship Id="rId1" Type="http://schemas.openxmlformats.org/officeDocument/2006/relationships/slideLayout" Target="../slideLayouts/slideLayout2.xml"/><Relationship Id="rId4" Type="http://schemas.openxmlformats.org/officeDocument/2006/relationships/hyperlink" Target="http://www.youtube.com/watch?feature=fvwp&amp;v=ah_QZtz4bMc&amp;NR=1"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lt-LT" smtClean="0"/>
              <a:t>Debate for European Literacy</a:t>
            </a:r>
          </a:p>
        </p:txBody>
      </p:sp>
      <p:sp>
        <p:nvSpPr>
          <p:cNvPr id="3075" name="Rectangle 3"/>
          <p:cNvSpPr>
            <a:spLocks noGrp="1" noChangeArrowheads="1"/>
          </p:cNvSpPr>
          <p:nvPr>
            <p:ph type="subTitle" idx="1"/>
          </p:nvPr>
        </p:nvSpPr>
        <p:spPr/>
        <p:txBody>
          <a:bodyPr/>
          <a:lstStyle/>
          <a:p>
            <a:pPr eaLnBrk="1" hangingPunct="1"/>
            <a:r>
              <a:rPr lang="en-US" altLang="lt-LT" smtClean="0"/>
              <a:t>Assoc. prof.</a:t>
            </a:r>
            <a:r>
              <a:rPr lang="lt-LT" altLang="lt-LT" smtClean="0"/>
              <a:t> </a:t>
            </a:r>
            <a:r>
              <a:rPr lang="en-US" altLang="lt-LT" smtClean="0"/>
              <a:t>Nijole Ciuciulkiene</a:t>
            </a:r>
            <a:r>
              <a:rPr lang="lt-LT" altLang="lt-LT" smtClean="0"/>
              <a:t>,</a:t>
            </a:r>
          </a:p>
          <a:p>
            <a:pPr eaLnBrk="1" hangingPunct="1"/>
            <a:r>
              <a:rPr lang="lt-LT" altLang="lt-LT" smtClean="0"/>
              <a:t>Aleksandras Stulginskis University,</a:t>
            </a:r>
          </a:p>
          <a:p>
            <a:pPr eaLnBrk="1" hangingPunct="1"/>
            <a:r>
              <a:rPr lang="lt-LT" altLang="lt-LT" smtClean="0"/>
              <a:t>nijole.ciuciulkiene</a:t>
            </a:r>
            <a:r>
              <a:rPr lang="en-US" altLang="lt-LT" smtClean="0"/>
              <a:t>@asu.lt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ctrTitle"/>
          </p:nvPr>
        </p:nvSpPr>
        <p:spPr/>
        <p:txBody>
          <a:bodyPr/>
          <a:lstStyle/>
          <a:p>
            <a:r>
              <a:rPr lang="en-US" smtClean="0"/>
              <a:t>First part</a:t>
            </a:r>
          </a:p>
        </p:txBody>
      </p:sp>
      <p:sp>
        <p:nvSpPr>
          <p:cNvPr id="4099" name="Subtitle 4"/>
          <p:cNvSpPr>
            <a:spLocks noGrp="1"/>
          </p:cNvSpPr>
          <p:nvPr>
            <p:ph type="subTitle" idx="1"/>
          </p:nvPr>
        </p:nvSpPr>
        <p:spPr/>
        <p:txBody>
          <a:bodyPr/>
          <a:lstStyle/>
          <a:p>
            <a:r>
              <a:rPr lang="en-US" smtClean="0"/>
              <a:t>Our context: why we debate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Main theoretical guidelines</a:t>
            </a:r>
            <a:endParaRPr lang="lt-LT" smtClean="0"/>
          </a:p>
        </p:txBody>
      </p:sp>
      <p:sp>
        <p:nvSpPr>
          <p:cNvPr id="5123" name="Content Placeholder 2"/>
          <p:cNvSpPr>
            <a:spLocks noGrp="1"/>
          </p:cNvSpPr>
          <p:nvPr>
            <p:ph idx="1"/>
          </p:nvPr>
        </p:nvSpPr>
        <p:spPr/>
        <p:txBody>
          <a:bodyPr/>
          <a:lstStyle/>
          <a:p>
            <a:r>
              <a:rPr lang="en-US" smtClean="0"/>
              <a:t>Being smart in a conceptual age…How do we understand it?</a:t>
            </a:r>
          </a:p>
          <a:p>
            <a:r>
              <a:rPr lang="en-US" smtClean="0"/>
              <a:t>What is our understanding of Democracy in “oximoronian culture”?</a:t>
            </a:r>
          </a:p>
          <a:p>
            <a:r>
              <a:rPr lang="en-US" smtClean="0"/>
              <a:t>The postmodern concepts of eristic and rabulistic interaction. What do we want: to prove the truth or to make infulence?</a:t>
            </a:r>
          </a:p>
          <a:p>
            <a:endParaRPr lang="lt-LT"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How do we reach a consensus?</a:t>
            </a:r>
            <a:endParaRPr lang="lt-LT" smtClean="0"/>
          </a:p>
        </p:txBody>
      </p:sp>
      <p:sp>
        <p:nvSpPr>
          <p:cNvPr id="6147" name="Content Placeholder 2"/>
          <p:cNvSpPr>
            <a:spLocks noGrp="1"/>
          </p:cNvSpPr>
          <p:nvPr>
            <p:ph idx="1"/>
          </p:nvPr>
        </p:nvSpPr>
        <p:spPr/>
        <p:txBody>
          <a:bodyPr/>
          <a:lstStyle/>
          <a:p>
            <a:r>
              <a:rPr lang="en-US" smtClean="0"/>
              <a:t>Dialogic culture;</a:t>
            </a:r>
          </a:p>
          <a:p>
            <a:r>
              <a:rPr lang="en-US" smtClean="0"/>
              <a:t>Characteristics of discussion;</a:t>
            </a:r>
          </a:p>
          <a:p>
            <a:r>
              <a:rPr lang="en-US" smtClean="0"/>
              <a:t>Dispute;</a:t>
            </a:r>
          </a:p>
          <a:p>
            <a:r>
              <a:rPr lang="en-US" smtClean="0"/>
              <a:t>Debate.</a:t>
            </a:r>
          </a:p>
          <a:p>
            <a:endParaRPr lang="lt-LT"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lt-LT" b="1" smtClean="0"/>
              <a:t>Getting into debate world: what is a Debate?</a:t>
            </a:r>
            <a:endParaRPr lang="lt-LT" altLang="lt-LT" b="1" smtClean="0"/>
          </a:p>
        </p:txBody>
      </p:sp>
      <p:sp>
        <p:nvSpPr>
          <p:cNvPr id="7171" name="Rectangle 3"/>
          <p:cNvSpPr>
            <a:spLocks noGrp="1" noChangeArrowheads="1"/>
          </p:cNvSpPr>
          <p:nvPr>
            <p:ph type="body" idx="1"/>
          </p:nvPr>
        </p:nvSpPr>
        <p:spPr/>
        <p:txBody>
          <a:bodyPr/>
          <a:lstStyle/>
          <a:p>
            <a:pPr eaLnBrk="1" hangingPunct="1"/>
            <a:r>
              <a:rPr lang="en-US" altLang="lt-LT" b="1" smtClean="0"/>
              <a:t>Debate</a:t>
            </a:r>
            <a:r>
              <a:rPr lang="en-US" altLang="lt-LT" smtClean="0"/>
              <a:t> or </a:t>
            </a:r>
            <a:r>
              <a:rPr lang="en-US" altLang="lt-LT" b="1" smtClean="0"/>
              <a:t>debating</a:t>
            </a:r>
            <a:r>
              <a:rPr lang="en-US" altLang="lt-LT" smtClean="0"/>
              <a:t> is a formal method of interactive and position representational argument. </a:t>
            </a:r>
          </a:p>
          <a:p>
            <a:pPr eaLnBrk="1" hangingPunct="1"/>
            <a:r>
              <a:rPr lang="en-US" altLang="lt-LT" smtClean="0"/>
              <a:t>Rules governing debate allow groups and individuals to discuss and decide issues and differences.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lt-LT" sz="4000" b="1" smtClean="0"/>
              <a:t>Debate</a:t>
            </a:r>
            <a:endParaRPr lang="lt-LT" altLang="lt-LT" sz="4000" b="1" smtClean="0"/>
          </a:p>
        </p:txBody>
      </p:sp>
      <p:sp>
        <p:nvSpPr>
          <p:cNvPr id="5123" name="Rectangle 3"/>
          <p:cNvSpPr>
            <a:spLocks noGrp="1" noChangeArrowheads="1"/>
          </p:cNvSpPr>
          <p:nvPr>
            <p:ph type="body" idx="1"/>
          </p:nvPr>
        </p:nvSpPr>
        <p:spPr/>
        <p:txBody>
          <a:bodyPr/>
          <a:lstStyle/>
          <a:p>
            <a:pPr eaLnBrk="1" hangingPunct="1">
              <a:defRPr/>
            </a:pPr>
            <a:r>
              <a:rPr lang="en-US" altLang="lt-LT" dirty="0" smtClean="0"/>
              <a:t>Debate is an aspect of argument which is distinct from logical argument, in that it encompasses aspects of human persuasion which attempts to appeal to the emotional responses of the audience.</a:t>
            </a:r>
          </a:p>
          <a:p>
            <a:pPr marL="0" indent="0" eaLnBrk="1" hangingPunct="1">
              <a:buFont typeface="Wingdings" pitchFamily="2" charset="2"/>
              <a:buNone/>
              <a:defRPr/>
            </a:pPr>
            <a:endParaRPr lang="lt-LT" altLang="lt-LT"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lt-LT" sz="3300" b="1" smtClean="0"/>
              <a:t/>
            </a:r>
            <a:br>
              <a:rPr lang="en-US" altLang="lt-LT" sz="3300" b="1" smtClean="0"/>
            </a:br>
            <a:r>
              <a:rPr lang="en-US" altLang="lt-LT" sz="3300" b="1" smtClean="0"/>
              <a:t>Debate and argumentation theory</a:t>
            </a:r>
            <a:endParaRPr lang="lt-LT" altLang="lt-LT" sz="3300" b="1" smtClean="0"/>
          </a:p>
        </p:txBody>
      </p:sp>
      <p:sp>
        <p:nvSpPr>
          <p:cNvPr id="9219" name="Rectangle 3"/>
          <p:cNvSpPr>
            <a:spLocks noGrp="1" noChangeArrowheads="1"/>
          </p:cNvSpPr>
          <p:nvPr>
            <p:ph type="body" idx="1"/>
          </p:nvPr>
        </p:nvSpPr>
        <p:spPr>
          <a:xfrm>
            <a:off x="566738" y="1752600"/>
            <a:ext cx="8001000" cy="4629150"/>
          </a:xfrm>
        </p:spPr>
        <p:txBody>
          <a:bodyPr/>
          <a:lstStyle/>
          <a:p>
            <a:pPr eaLnBrk="1" hangingPunct="1">
              <a:lnSpc>
                <a:spcPct val="90000"/>
              </a:lnSpc>
            </a:pPr>
            <a:r>
              <a:rPr lang="en-US" altLang="lt-LT" sz="2900" smtClean="0"/>
              <a:t>All forms of debate, whether consciously or not, make certain assumptions about argumentation theory. </a:t>
            </a:r>
          </a:p>
          <a:p>
            <a:pPr eaLnBrk="1" hangingPunct="1">
              <a:lnSpc>
                <a:spcPct val="90000"/>
              </a:lnSpc>
            </a:pPr>
            <a:r>
              <a:rPr lang="en-US" altLang="lt-LT" sz="2900" smtClean="0"/>
              <a:t>The core concept of argumentation theory is the notion of advocacy. In most cases, at least one side in a debate needs to maintain the truth of some proposition or advocate some sort of personal or political change or action.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lt-LT" sz="3300" b="1" smtClean="0"/>
              <a:t>Debate and argumentation theory</a:t>
            </a:r>
            <a:endParaRPr lang="lt-LT" altLang="lt-LT" sz="3300" b="1" smtClean="0"/>
          </a:p>
        </p:txBody>
      </p:sp>
      <p:sp>
        <p:nvSpPr>
          <p:cNvPr id="10243" name="Rectangle 3"/>
          <p:cNvSpPr>
            <a:spLocks noGrp="1" noChangeArrowheads="1"/>
          </p:cNvSpPr>
          <p:nvPr>
            <p:ph type="body" idx="1"/>
          </p:nvPr>
        </p:nvSpPr>
        <p:spPr/>
        <p:txBody>
          <a:bodyPr/>
          <a:lstStyle/>
          <a:p>
            <a:pPr eaLnBrk="1" hangingPunct="1"/>
            <a:r>
              <a:rPr lang="en-US" altLang="lt-LT" sz="2900" smtClean="0"/>
              <a:t>A debate could also potentially be between two competing propositions or actions. </a:t>
            </a:r>
          </a:p>
          <a:p>
            <a:pPr eaLnBrk="1" hangingPunct="1"/>
            <a:r>
              <a:rPr lang="en-US" altLang="lt-LT" sz="2900" smtClean="0"/>
              <a:t>Debate could also be a purely performative exercise of charisma and emotion with no assumption of fixed advocacy, but it would possibly lose much of its coherence and educational tour.</a:t>
            </a:r>
          </a:p>
          <a:p>
            <a:pPr eaLnBrk="1" hangingPunct="1"/>
            <a:endParaRPr lang="lt-LT" altLang="lt-LT"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lt-LT" smtClean="0"/>
              <a:t>Informal debate</a:t>
            </a:r>
            <a:endParaRPr lang="lt-LT" altLang="lt-LT" smtClean="0"/>
          </a:p>
        </p:txBody>
      </p:sp>
      <p:sp>
        <p:nvSpPr>
          <p:cNvPr id="11267" name="Rectangle 3"/>
          <p:cNvSpPr>
            <a:spLocks noGrp="1" noChangeArrowheads="1"/>
          </p:cNvSpPr>
          <p:nvPr>
            <p:ph type="body" idx="1"/>
          </p:nvPr>
        </p:nvSpPr>
        <p:spPr/>
        <p:txBody>
          <a:bodyPr/>
          <a:lstStyle/>
          <a:p>
            <a:pPr eaLnBrk="1" hangingPunct="1"/>
            <a:r>
              <a:rPr lang="en-US" altLang="lt-LT" smtClean="0"/>
              <a:t>Informal debate is a common occurrence, but the quality and depth of a debate improves with knowledge and skill of its participants. </a:t>
            </a:r>
          </a:p>
          <a:p>
            <a:pPr eaLnBrk="1" hangingPunct="1"/>
            <a:r>
              <a:rPr lang="en-US" altLang="lt-LT" smtClean="0"/>
              <a:t>Deliberative bodies such as parliaments, legislative assemblies, and meetings of all sorts often engage in debates.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lt-LT" smtClean="0"/>
              <a:t>The outcome of a debate</a:t>
            </a:r>
            <a:endParaRPr lang="lt-LT" altLang="lt-LT" smtClean="0"/>
          </a:p>
        </p:txBody>
      </p:sp>
      <p:sp>
        <p:nvSpPr>
          <p:cNvPr id="12291" name="Rectangle 3"/>
          <p:cNvSpPr>
            <a:spLocks noGrp="1" noChangeArrowheads="1"/>
          </p:cNvSpPr>
          <p:nvPr>
            <p:ph type="body" idx="1"/>
          </p:nvPr>
        </p:nvSpPr>
        <p:spPr/>
        <p:txBody>
          <a:bodyPr/>
          <a:lstStyle/>
          <a:p>
            <a:pPr eaLnBrk="1" hangingPunct="1"/>
            <a:r>
              <a:rPr lang="en-US" altLang="lt-LT" smtClean="0"/>
              <a:t>The outcome of a debate may be decided by voting, by judges, or by some combination of the two. </a:t>
            </a:r>
          </a:p>
          <a:p>
            <a:pPr eaLnBrk="1" hangingPunct="1"/>
            <a:r>
              <a:rPr lang="en-US" altLang="lt-LT" smtClean="0"/>
              <a:t>Formal debates between candidates for elected office, such as the leaders debates and the U.S. presidential election debates, are common in democracies.</a:t>
            </a:r>
          </a:p>
          <a:p>
            <a:pPr eaLnBrk="1" hangingPunct="1"/>
            <a:endParaRPr lang="lt-LT" altLang="lt-LT"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lt-LT" smtClean="0"/>
              <a:t>Let’s analyse what we see</a:t>
            </a:r>
            <a:endParaRPr lang="lt-LT" altLang="lt-LT" smtClean="0"/>
          </a:p>
        </p:txBody>
      </p:sp>
      <p:sp>
        <p:nvSpPr>
          <p:cNvPr id="9219" name="Content Placeholder 2"/>
          <p:cNvSpPr>
            <a:spLocks noGrp="1"/>
          </p:cNvSpPr>
          <p:nvPr>
            <p:ph idx="1"/>
          </p:nvPr>
        </p:nvSpPr>
        <p:spPr/>
        <p:txBody>
          <a:bodyPr/>
          <a:lstStyle/>
          <a:p>
            <a:pPr>
              <a:defRPr/>
            </a:pPr>
            <a:r>
              <a:rPr lang="lt-LT" altLang="lt-LT" dirty="0" smtClean="0">
                <a:hlinkClick r:id="rId2"/>
              </a:rPr>
              <a:t>http://www.youtube.com/watch?v=-eNnu5ODlrU&amp;feature=related</a:t>
            </a:r>
            <a:endParaRPr lang="en-US" altLang="lt-LT" dirty="0" smtClean="0"/>
          </a:p>
          <a:p>
            <a:pPr>
              <a:defRPr/>
            </a:pPr>
            <a:r>
              <a:rPr lang="lt-LT" altLang="lt-LT" dirty="0" smtClean="0">
                <a:hlinkClick r:id="rId3"/>
              </a:rPr>
              <a:t>http://www.youtube.com/watch?v=Dw1PUkWnmsg&amp;feature=related</a:t>
            </a:r>
            <a:endParaRPr lang="en-US" altLang="lt-LT" dirty="0" smtClean="0"/>
          </a:p>
          <a:p>
            <a:pPr>
              <a:defRPr/>
            </a:pPr>
            <a:r>
              <a:rPr lang="lt-LT" altLang="lt-LT" dirty="0" smtClean="0">
                <a:hlinkClick r:id="rId4"/>
              </a:rPr>
              <a:t>http://www.youtube.com/watch?feature=fvwp&amp;v=ah_QZtz4bMc&amp;NR=1</a:t>
            </a:r>
            <a:endParaRPr lang="en-US" altLang="lt-LT" dirty="0" smtClean="0"/>
          </a:p>
          <a:p>
            <a:pPr>
              <a:defRPr/>
            </a:pPr>
            <a:r>
              <a:rPr lang="en-US" altLang="lt-LT" dirty="0" smtClean="0"/>
              <a:t>http://www.youtube.com/watch?v=FbzcXg7zhPk&amp;feature=related</a:t>
            </a:r>
          </a:p>
          <a:p>
            <a:pPr marL="0" indent="0">
              <a:buFont typeface="Wingdings" pitchFamily="2" charset="2"/>
              <a:buNone/>
              <a:defRPr/>
            </a:pPr>
            <a:endParaRPr lang="lt-LT" altLang="lt-LT"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Our reflection</a:t>
            </a:r>
            <a:endParaRPr lang="lt-LT" smtClean="0"/>
          </a:p>
        </p:txBody>
      </p:sp>
      <p:sp>
        <p:nvSpPr>
          <p:cNvPr id="14339" name="Content Placeholder 2"/>
          <p:cNvSpPr>
            <a:spLocks noGrp="1"/>
          </p:cNvSpPr>
          <p:nvPr>
            <p:ph idx="1"/>
          </p:nvPr>
        </p:nvSpPr>
        <p:spPr/>
        <p:txBody>
          <a:bodyPr/>
          <a:lstStyle/>
          <a:p>
            <a:r>
              <a:rPr lang="en-US" smtClean="0"/>
              <a:t>What is your impression on debate concept?</a:t>
            </a:r>
          </a:p>
          <a:p>
            <a:r>
              <a:rPr lang="en-US" smtClean="0"/>
              <a:t>What is the most important in European debate?</a:t>
            </a:r>
            <a:endParaRPr lang="lt-LT"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ctrTitle"/>
          </p:nvPr>
        </p:nvSpPr>
        <p:spPr/>
        <p:txBody>
          <a:bodyPr/>
          <a:lstStyle/>
          <a:p>
            <a:r>
              <a:rPr lang="en-US" smtClean="0"/>
              <a:t>Second part</a:t>
            </a:r>
          </a:p>
        </p:txBody>
      </p:sp>
      <p:sp>
        <p:nvSpPr>
          <p:cNvPr id="15363" name="Subtitle 4"/>
          <p:cNvSpPr>
            <a:spLocks noGrp="1"/>
          </p:cNvSpPr>
          <p:nvPr>
            <p:ph type="subTitle" idx="1"/>
          </p:nvPr>
        </p:nvSpPr>
        <p:spPr/>
        <p:txBody>
          <a:bodyPr/>
          <a:lstStyle/>
          <a:p>
            <a:r>
              <a:rPr lang="en-US" smtClean="0"/>
              <a:t>Classification of the debate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lt-LT" sz="3200" b="1" smtClean="0"/>
              <a:t>Kinds of Debates. Parliamentary debate</a:t>
            </a:r>
            <a:endParaRPr lang="lt-LT" altLang="lt-LT" sz="3200" b="1" smtClean="0"/>
          </a:p>
        </p:txBody>
      </p:sp>
      <p:sp>
        <p:nvSpPr>
          <p:cNvPr id="16387" name="Rectangle 3"/>
          <p:cNvSpPr>
            <a:spLocks noGrp="1" noChangeArrowheads="1"/>
          </p:cNvSpPr>
          <p:nvPr>
            <p:ph type="body" idx="1"/>
          </p:nvPr>
        </p:nvSpPr>
        <p:spPr>
          <a:xfrm>
            <a:off x="566738" y="1752600"/>
            <a:ext cx="8001000" cy="4772025"/>
          </a:xfrm>
        </p:spPr>
        <p:txBody>
          <a:bodyPr/>
          <a:lstStyle/>
          <a:p>
            <a:pPr eaLnBrk="1" hangingPunct="1">
              <a:lnSpc>
                <a:spcPct val="80000"/>
              </a:lnSpc>
              <a:buFont typeface="Wingdings" pitchFamily="2" charset="2"/>
              <a:buNone/>
            </a:pPr>
            <a:endParaRPr lang="en-US" altLang="lt-LT" sz="2600" smtClean="0"/>
          </a:p>
          <a:p>
            <a:pPr eaLnBrk="1" hangingPunct="1">
              <a:lnSpc>
                <a:spcPct val="80000"/>
              </a:lnSpc>
            </a:pPr>
            <a:r>
              <a:rPr lang="en-US" altLang="lt-LT" sz="2600" smtClean="0"/>
              <a:t>Parliamentary debate (sometimes referred to as "parli" in the United States) is conducted under rules derived from British parliamentary procedure. It features the competition of individuals in a multi-person setting. </a:t>
            </a:r>
          </a:p>
          <a:p>
            <a:pPr eaLnBrk="1" hangingPunct="1">
              <a:lnSpc>
                <a:spcPct val="80000"/>
              </a:lnSpc>
            </a:pPr>
            <a:r>
              <a:rPr lang="en-US" altLang="lt-LT" sz="2600" smtClean="0"/>
              <a:t>It borrows terms such as "government" and "opposition" from the British parliament (although the term "proposition" is used rather than "government" when debating in the United Kingdom).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lt-LT" b="1" smtClean="0"/>
              <a:t>Parliamentary debate</a:t>
            </a:r>
            <a:endParaRPr lang="lt-LT" altLang="lt-LT" b="1" smtClean="0"/>
          </a:p>
        </p:txBody>
      </p:sp>
      <p:sp>
        <p:nvSpPr>
          <p:cNvPr id="11267" name="Rectangle 3"/>
          <p:cNvSpPr>
            <a:spLocks noGrp="1" noChangeArrowheads="1"/>
          </p:cNvSpPr>
          <p:nvPr>
            <p:ph type="body" idx="1"/>
          </p:nvPr>
        </p:nvSpPr>
        <p:spPr/>
        <p:txBody>
          <a:bodyPr/>
          <a:lstStyle/>
          <a:p>
            <a:pPr eaLnBrk="1" hangingPunct="1">
              <a:lnSpc>
                <a:spcPct val="90000"/>
              </a:lnSpc>
              <a:defRPr/>
            </a:pPr>
            <a:r>
              <a:rPr lang="en-US" sz="2800" dirty="0" smtClean="0"/>
              <a:t>Throughout the world, parliamentary debate is what most countries know as "debating", and is the primary style practiced in the United Kingdom, Australia, India and most other nations. </a:t>
            </a:r>
          </a:p>
          <a:p>
            <a:pPr eaLnBrk="1" hangingPunct="1">
              <a:lnSpc>
                <a:spcPct val="90000"/>
              </a:lnSpc>
              <a:defRPr/>
            </a:pPr>
            <a:r>
              <a:rPr lang="en-US" sz="2800" dirty="0" smtClean="0"/>
              <a:t>The premier event in the world of parliamentary debate, the World Universities Debating Championship, is conducted in the British Parliamentary style.</a:t>
            </a:r>
          </a:p>
          <a:p>
            <a:pPr marL="0" indent="0" eaLnBrk="1" hangingPunct="1">
              <a:lnSpc>
                <a:spcPct val="90000"/>
              </a:lnSpc>
              <a:buFont typeface="Wingdings" pitchFamily="2" charset="2"/>
              <a:buNone/>
              <a:defRPr/>
            </a:pPr>
            <a:endParaRPr lang="en-US" dirty="0" smtClean="0"/>
          </a:p>
          <a:p>
            <a:pPr marL="0" indent="0" eaLnBrk="1" hangingPunct="1">
              <a:lnSpc>
                <a:spcPct val="90000"/>
              </a:lnSpc>
              <a:buFont typeface="Wingdings" pitchFamily="2" charset="2"/>
              <a:buNone/>
              <a:defRPr/>
            </a:pPr>
            <a:endParaRPr lang="en-US" dirty="0" smtClean="0"/>
          </a:p>
          <a:p>
            <a:pPr eaLnBrk="1" hangingPunct="1">
              <a:lnSpc>
                <a:spcPct val="90000"/>
              </a:lnSpc>
              <a:defRPr/>
            </a:pPr>
            <a:endParaRPr lang="lt-LT"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lt-LT" b="1" smtClean="0"/>
              <a:t>World Schools Style</a:t>
            </a:r>
            <a:endParaRPr lang="lt-LT" altLang="lt-LT" b="1" smtClean="0"/>
          </a:p>
        </p:txBody>
      </p:sp>
      <p:sp>
        <p:nvSpPr>
          <p:cNvPr id="18435" name="Rectangle 3"/>
          <p:cNvSpPr>
            <a:spLocks noGrp="1" noChangeArrowheads="1"/>
          </p:cNvSpPr>
          <p:nvPr>
            <p:ph type="body" idx="1"/>
          </p:nvPr>
        </p:nvSpPr>
        <p:spPr/>
        <p:txBody>
          <a:bodyPr/>
          <a:lstStyle/>
          <a:p>
            <a:pPr eaLnBrk="1" hangingPunct="1">
              <a:lnSpc>
                <a:spcPct val="90000"/>
              </a:lnSpc>
              <a:buFont typeface="Wingdings" pitchFamily="2" charset="2"/>
              <a:buNone/>
            </a:pPr>
            <a:endParaRPr lang="en-US" altLang="lt-LT" sz="2100" smtClean="0"/>
          </a:p>
          <a:p>
            <a:pPr eaLnBrk="1" hangingPunct="1">
              <a:lnSpc>
                <a:spcPct val="90000"/>
              </a:lnSpc>
            </a:pPr>
            <a:r>
              <a:rPr lang="en-US" altLang="lt-LT" sz="2100" smtClean="0"/>
              <a:t>This is a combination of the British Parliamentary and Australian formats, which results in a debate comprising six speeches delivered by two three-member teams (the Proposition and the Opposition). Each speaker delivers an eight-minute speech - the first two are substansive matter and the third a rebuttal speech; then both teams deliver a "reply speech" lasting four minutes, with the last word being reserved for the Proposition. In junior debates, these limits are changed to about 5 minutes, and in some local competitions, speeches are 7 minutes.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lt-LT" b="1" smtClean="0"/>
              <a:t>World Schools Style</a:t>
            </a:r>
            <a:endParaRPr lang="lt-LT" altLang="lt-LT" b="1" smtClean="0"/>
          </a:p>
        </p:txBody>
      </p:sp>
      <p:sp>
        <p:nvSpPr>
          <p:cNvPr id="19459" name="Rectangle 3"/>
          <p:cNvSpPr>
            <a:spLocks noGrp="1" noChangeArrowheads="1"/>
          </p:cNvSpPr>
          <p:nvPr>
            <p:ph type="body" idx="1"/>
          </p:nvPr>
        </p:nvSpPr>
        <p:spPr/>
        <p:txBody>
          <a:bodyPr/>
          <a:lstStyle/>
          <a:p>
            <a:pPr eaLnBrk="1" hangingPunct="1"/>
            <a:r>
              <a:rPr lang="en-US" altLang="lt-LT" smtClean="0"/>
              <a:t>Between the end of the first and the beginning of the last minute of an eight-minute speech, the opposing party may offer "points of information". </a:t>
            </a:r>
          </a:p>
          <a:p>
            <a:pPr eaLnBrk="1" hangingPunct="1"/>
            <a:r>
              <a:rPr lang="en-US" altLang="lt-LT" smtClean="0"/>
              <a:t>The speaker may refuse these, but should take at least one or two points during his or her speech. No points of order or privilege are used.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lt-LT" b="1" smtClean="0"/>
              <a:t>World Schools Style</a:t>
            </a:r>
            <a:endParaRPr lang="lt-LT" altLang="lt-LT" b="1" smtClean="0"/>
          </a:p>
        </p:txBody>
      </p:sp>
      <p:sp>
        <p:nvSpPr>
          <p:cNvPr id="20483" name="Rectangle 3"/>
          <p:cNvSpPr>
            <a:spLocks noGrp="1" noChangeArrowheads="1"/>
          </p:cNvSpPr>
          <p:nvPr>
            <p:ph type="body" idx="1"/>
          </p:nvPr>
        </p:nvSpPr>
        <p:spPr/>
        <p:txBody>
          <a:bodyPr/>
          <a:lstStyle/>
          <a:p>
            <a:pPr eaLnBrk="1" hangingPunct="1"/>
            <a:r>
              <a:rPr lang="en-US" altLang="lt-LT" smtClean="0"/>
              <a:t>Topics can be supplied long in advance, or may be given 45 minutes or an hour before the debate begins. There is not much room for re-definition, and squirelling is strictly prohibited. </a:t>
            </a:r>
          </a:p>
          <a:p>
            <a:pPr eaLnBrk="1" hangingPunct="1"/>
            <a:r>
              <a:rPr lang="en-US" altLang="lt-LT" smtClean="0"/>
              <a:t>The World Schools Debating Championships </a:t>
            </a:r>
            <a:r>
              <a:rPr lang="lt-LT" altLang="lt-LT" smtClean="0"/>
              <a:t>are</a:t>
            </a:r>
            <a:r>
              <a:rPr lang="en-US" altLang="lt-LT" smtClean="0"/>
              <a:t> attended by many countries, and is in this format.</a:t>
            </a:r>
          </a:p>
          <a:p>
            <a:pPr eaLnBrk="1" hangingPunct="1"/>
            <a:endParaRPr lang="lt-LT" altLang="lt-LT" smtClean="0"/>
          </a:p>
          <a:p>
            <a:pPr eaLnBrk="1" hangingPunct="1"/>
            <a:endParaRPr lang="lt-LT" altLang="lt-LT"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lt-LT" b="1" smtClean="0"/>
              <a:t>Policy debate</a:t>
            </a:r>
            <a:r>
              <a:rPr lang="lt-LT" altLang="lt-LT" b="1" smtClean="0"/>
              <a:t>/Strategy debate</a:t>
            </a:r>
          </a:p>
        </p:txBody>
      </p:sp>
      <p:sp>
        <p:nvSpPr>
          <p:cNvPr id="21507" name="Rectangle 3"/>
          <p:cNvSpPr>
            <a:spLocks noGrp="1" noChangeArrowheads="1"/>
          </p:cNvSpPr>
          <p:nvPr>
            <p:ph type="body" idx="1"/>
          </p:nvPr>
        </p:nvSpPr>
        <p:spPr/>
        <p:txBody>
          <a:bodyPr/>
          <a:lstStyle/>
          <a:p>
            <a:pPr eaLnBrk="1" hangingPunct="1">
              <a:lnSpc>
                <a:spcPct val="90000"/>
              </a:lnSpc>
            </a:pPr>
            <a:r>
              <a:rPr lang="en-US" altLang="lt-LT" sz="2800" smtClean="0"/>
              <a:t>Policy Debate is a style of debating where two teams of two debaters advocate or oppose a plan derived from a resolution that usually calls for a change in policy by a government. </a:t>
            </a:r>
          </a:p>
          <a:p>
            <a:pPr eaLnBrk="1" hangingPunct="1">
              <a:lnSpc>
                <a:spcPct val="90000"/>
              </a:lnSpc>
            </a:pPr>
            <a:r>
              <a:rPr lang="en-US" altLang="lt-LT" sz="2800" smtClean="0"/>
              <a:t>Teams normally alternate going "affirmative" or "negative". In most forms of the activity, there is a fixed topic for an entire year or another set period.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lt-LT" b="1" smtClean="0"/>
              <a:t>Policy debate</a:t>
            </a:r>
            <a:endParaRPr lang="lt-LT" altLang="lt-LT" smtClean="0"/>
          </a:p>
        </p:txBody>
      </p:sp>
      <p:sp>
        <p:nvSpPr>
          <p:cNvPr id="22531" name="Content Placeholder 2"/>
          <p:cNvSpPr>
            <a:spLocks noGrp="1"/>
          </p:cNvSpPr>
          <p:nvPr>
            <p:ph idx="1"/>
          </p:nvPr>
        </p:nvSpPr>
        <p:spPr/>
        <p:txBody>
          <a:bodyPr/>
          <a:lstStyle/>
          <a:p>
            <a:r>
              <a:rPr lang="en-US" altLang="lt-LT" sz="3200" smtClean="0"/>
              <a:t>In comparison to parliamentary debate, policy debate relies more on researched evidence and tends to have a larger sphere of what is considered legitimate argument, including counterplans, critical theory, and debate about the theoretical standards of the activity itself.</a:t>
            </a:r>
          </a:p>
          <a:p>
            <a:endParaRPr lang="lt-LT" altLang="lt-LT"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lt-LT" b="1" smtClean="0"/>
              <a:t>Policy debate</a:t>
            </a:r>
            <a:endParaRPr lang="lt-LT" altLang="lt-LT" b="1" smtClean="0"/>
          </a:p>
        </p:txBody>
      </p:sp>
      <p:sp>
        <p:nvSpPr>
          <p:cNvPr id="23555" name="Rectangle 3"/>
          <p:cNvSpPr>
            <a:spLocks noGrp="1" noChangeArrowheads="1"/>
          </p:cNvSpPr>
          <p:nvPr>
            <p:ph type="body" idx="1"/>
          </p:nvPr>
        </p:nvSpPr>
        <p:spPr/>
        <p:txBody>
          <a:bodyPr/>
          <a:lstStyle/>
          <a:p>
            <a:pPr eaLnBrk="1" hangingPunct="1">
              <a:lnSpc>
                <a:spcPct val="90000"/>
              </a:lnSpc>
            </a:pPr>
            <a:r>
              <a:rPr lang="en-US" altLang="lt-LT" sz="2800" smtClean="0"/>
              <a:t>While rhetoric is important and reflected in the "speaker points" given to each debater, each round is usually decided based on who has "won" the argument according to the evidence and logic presented. </a:t>
            </a:r>
          </a:p>
          <a:p>
            <a:pPr eaLnBrk="1" hangingPunct="1">
              <a:lnSpc>
                <a:spcPct val="90000"/>
              </a:lnSpc>
            </a:pPr>
            <a:r>
              <a:rPr lang="en-US" altLang="lt-LT" sz="2800" smtClean="0"/>
              <a:t>Sometimes decisions can take a substantial amount of time with judges reviewing the textual evidence.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lt-LT" b="1" smtClean="0"/>
              <a:t>Policy debate</a:t>
            </a:r>
            <a:endParaRPr lang="lt-LT" altLang="lt-LT" smtClean="0"/>
          </a:p>
        </p:txBody>
      </p:sp>
      <p:sp>
        <p:nvSpPr>
          <p:cNvPr id="24579" name="Content Placeholder 2"/>
          <p:cNvSpPr>
            <a:spLocks noGrp="1"/>
          </p:cNvSpPr>
          <p:nvPr>
            <p:ph idx="1"/>
          </p:nvPr>
        </p:nvSpPr>
        <p:spPr/>
        <p:txBody>
          <a:bodyPr/>
          <a:lstStyle/>
          <a:p>
            <a:r>
              <a:rPr lang="en-US" altLang="lt-LT" sz="2800" smtClean="0"/>
              <a:t>Additionally, in certain segments of the activity, debaters may speak very rapidly, called "spreading," in order to present as much evidence and information as possible and counter the other side. </a:t>
            </a:r>
          </a:p>
          <a:p>
            <a:r>
              <a:rPr lang="en-US" altLang="lt-LT" sz="2800" smtClean="0"/>
              <a:t>If the opposing side is not able to respond to their arguments quickly enough, then they are said to have "lost" the argument.</a:t>
            </a:r>
          </a:p>
          <a:p>
            <a:endParaRPr lang="lt-LT" altLang="lt-LT" sz="280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lt-LT" b="1" smtClean="0"/>
              <a:t>Policy debate</a:t>
            </a:r>
            <a:endParaRPr lang="lt-LT" altLang="lt-LT" b="1" smtClean="0"/>
          </a:p>
        </p:txBody>
      </p:sp>
      <p:sp>
        <p:nvSpPr>
          <p:cNvPr id="25603" name="Rectangle 3"/>
          <p:cNvSpPr>
            <a:spLocks noGrp="1" noChangeArrowheads="1"/>
          </p:cNvSpPr>
          <p:nvPr>
            <p:ph type="body" idx="1"/>
          </p:nvPr>
        </p:nvSpPr>
        <p:spPr/>
        <p:txBody>
          <a:bodyPr/>
          <a:lstStyle/>
          <a:p>
            <a:pPr eaLnBrk="1" hangingPunct="1"/>
            <a:r>
              <a:rPr lang="en-US" altLang="lt-LT" sz="2600" smtClean="0"/>
              <a:t>Policy Debate is mostly practiced in the United States (where it is often referred to as Cross-Examination, or CX debate), although it has been attempted in Europe and Japan and has certainly influenced other forms of debate. Its evolution toward what some see as a more esoteric, sophisticated, style has arguably challenged its domestic dominance and its international acceptance.</a:t>
            </a:r>
            <a:endParaRPr lang="lt-LT" altLang="lt-LT" sz="2600" smtClean="0"/>
          </a:p>
          <a:p>
            <a:pPr eaLnBrk="1" hangingPunct="1"/>
            <a:endParaRPr lang="lt-LT" altLang="lt-LT" sz="260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lt-LT" b="1" smtClean="0"/>
              <a:t>Classical debate</a:t>
            </a:r>
            <a:endParaRPr lang="lt-LT" altLang="lt-LT" b="1" smtClean="0"/>
          </a:p>
        </p:txBody>
      </p:sp>
      <p:sp>
        <p:nvSpPr>
          <p:cNvPr id="26627" name="Rectangle 3"/>
          <p:cNvSpPr>
            <a:spLocks noGrp="1" noChangeArrowheads="1"/>
          </p:cNvSpPr>
          <p:nvPr>
            <p:ph type="body" idx="1"/>
          </p:nvPr>
        </p:nvSpPr>
        <p:spPr/>
        <p:txBody>
          <a:bodyPr/>
          <a:lstStyle/>
          <a:p>
            <a:pPr eaLnBrk="1" hangingPunct="1"/>
            <a:r>
              <a:rPr lang="en-US" altLang="lt-LT" smtClean="0"/>
              <a:t>As opposed to Policy, where each Affirmative proposes a new plan. Classical debate is simpler: a resolution, decided at the beginning of the season, is the de facto topic for each debate, where the Affirmative affirms and Negative negates it. </a:t>
            </a:r>
            <a:endParaRPr lang="lt-LT" altLang="lt-LT"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lt-LT" b="1" smtClean="0"/>
              <a:t>Classical debate</a:t>
            </a:r>
            <a:endParaRPr lang="lt-LT" altLang="lt-LT" b="1" smtClean="0"/>
          </a:p>
        </p:txBody>
      </p:sp>
      <p:sp>
        <p:nvSpPr>
          <p:cNvPr id="27651" name="Rectangle 3"/>
          <p:cNvSpPr>
            <a:spLocks noGrp="1" noChangeArrowheads="1"/>
          </p:cNvSpPr>
          <p:nvPr>
            <p:ph type="body" idx="1"/>
          </p:nvPr>
        </p:nvSpPr>
        <p:spPr/>
        <p:txBody>
          <a:bodyPr/>
          <a:lstStyle/>
          <a:p>
            <a:pPr eaLnBrk="1" hangingPunct="1"/>
            <a:r>
              <a:rPr lang="en-US" altLang="lt-LT" smtClean="0"/>
              <a:t>The emphasis on depth instead of breadth provided by the restriction can make for interesting rounds that often come down to arguments that might otherwise pale in other formats.</a:t>
            </a:r>
          </a:p>
          <a:p>
            <a:pPr eaLnBrk="1" hangingPunct="1"/>
            <a:endParaRPr lang="lt-LT" altLang="lt-LT" smtClean="0"/>
          </a:p>
          <a:p>
            <a:pPr eaLnBrk="1" hangingPunct="1"/>
            <a:endParaRPr lang="lt-LT" altLang="lt-LT"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lt-LT" sz="2800" b="1" smtClean="0"/>
              <a:t>Extemporaneous debate</a:t>
            </a:r>
            <a:endParaRPr lang="lt-LT" altLang="lt-LT" sz="2800" b="1" smtClean="0"/>
          </a:p>
        </p:txBody>
      </p:sp>
      <p:sp>
        <p:nvSpPr>
          <p:cNvPr id="28675" name="Rectangle 3"/>
          <p:cNvSpPr>
            <a:spLocks noGrp="1" noChangeArrowheads="1"/>
          </p:cNvSpPr>
          <p:nvPr>
            <p:ph type="body" idx="1"/>
          </p:nvPr>
        </p:nvSpPr>
        <p:spPr>
          <a:xfrm>
            <a:off x="566738" y="1752600"/>
            <a:ext cx="8001000" cy="4748213"/>
          </a:xfrm>
        </p:spPr>
        <p:txBody>
          <a:bodyPr/>
          <a:lstStyle/>
          <a:p>
            <a:pPr eaLnBrk="1" hangingPunct="1"/>
            <a:r>
              <a:rPr lang="en-US" altLang="lt-LT" sz="2600" smtClean="0"/>
              <a:t>Extemporaneous debate is a style involving no planning in advance, and two teams with a first and second speaker. It begins with an affirmative first-speaker constructive speech, followed by a negative; then an affirmative and negative second-speaker constructive speech respectively. </a:t>
            </a:r>
          </a:p>
          <a:p>
            <a:pPr eaLnBrk="1" hangingPunct="1"/>
            <a:r>
              <a:rPr lang="en-US" altLang="lt-LT" sz="2600" smtClean="0"/>
              <a:t>Each of these speeches are six minutes in length, and are follwed by two minutes of cross examination.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lt-LT" b="1" smtClean="0"/>
              <a:t>Extemporaneous debate</a:t>
            </a:r>
            <a:endParaRPr lang="lt-LT" altLang="lt-LT" b="1" smtClean="0"/>
          </a:p>
        </p:txBody>
      </p:sp>
      <p:sp>
        <p:nvSpPr>
          <p:cNvPr id="29699" name="Rectangle 3"/>
          <p:cNvSpPr>
            <a:spLocks noGrp="1" noChangeArrowheads="1"/>
          </p:cNvSpPr>
          <p:nvPr>
            <p:ph type="body" idx="1"/>
          </p:nvPr>
        </p:nvSpPr>
        <p:spPr/>
        <p:txBody>
          <a:bodyPr/>
          <a:lstStyle/>
          <a:p>
            <a:pPr eaLnBrk="1" hangingPunct="1"/>
            <a:r>
              <a:rPr lang="en-US" altLang="lt-LT" smtClean="0"/>
              <a:t>There is then an affirmative and negative first-speaker rebuttal, and a negative and affirmative second-speaker rebuttal, respectively. </a:t>
            </a:r>
          </a:p>
          <a:p>
            <a:pPr eaLnBrk="1" hangingPunct="1"/>
            <a:r>
              <a:rPr lang="en-US" altLang="lt-LT" smtClean="0"/>
              <a:t>These speeches are each four minutes long. No new points can be brought into the debate during the rebuttals.</a:t>
            </a:r>
          </a:p>
          <a:p>
            <a:pPr eaLnBrk="1" hangingPunct="1"/>
            <a:endParaRPr lang="lt-LT" altLang="lt-LT"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lt-LT" b="1" smtClean="0"/>
              <a:t>Extemporaneous debate</a:t>
            </a:r>
            <a:endParaRPr lang="lt-LT" altLang="lt-LT" b="1" smtClean="0"/>
          </a:p>
        </p:txBody>
      </p:sp>
      <p:sp>
        <p:nvSpPr>
          <p:cNvPr id="30723" name="Rectangle 3"/>
          <p:cNvSpPr>
            <a:spLocks noGrp="1" noChangeArrowheads="1"/>
          </p:cNvSpPr>
          <p:nvPr>
            <p:ph type="body" idx="1"/>
          </p:nvPr>
        </p:nvSpPr>
        <p:spPr/>
        <p:txBody>
          <a:bodyPr/>
          <a:lstStyle/>
          <a:p>
            <a:pPr eaLnBrk="1" hangingPunct="1"/>
            <a:r>
              <a:rPr lang="en-US" altLang="lt-LT" smtClean="0"/>
              <a:t>This style of debate generally centers around three main contentions, although a team can occasionally use two or four. </a:t>
            </a:r>
          </a:p>
          <a:p>
            <a:pPr eaLnBrk="1" hangingPunct="1"/>
            <a:r>
              <a:rPr lang="en-US" altLang="lt-LT" smtClean="0"/>
              <a:t>In order for the affirmative to win, all of the negative contentions must be defeated, and all of the affirmative contentions must be left standing. </a:t>
            </a:r>
            <a:endParaRPr lang="lt-LT" altLang="lt-LT"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lt-LT" b="1" smtClean="0"/>
              <a:t>Extemporaneous debate</a:t>
            </a:r>
            <a:endParaRPr lang="lt-LT" altLang="lt-LT" b="1" smtClean="0"/>
          </a:p>
        </p:txBody>
      </p:sp>
      <p:sp>
        <p:nvSpPr>
          <p:cNvPr id="31747" name="Rectangle 3"/>
          <p:cNvSpPr>
            <a:spLocks noGrp="1" noChangeArrowheads="1"/>
          </p:cNvSpPr>
          <p:nvPr>
            <p:ph type="body" idx="1"/>
          </p:nvPr>
        </p:nvSpPr>
        <p:spPr/>
        <p:txBody>
          <a:bodyPr/>
          <a:lstStyle/>
          <a:p>
            <a:pPr eaLnBrk="1" hangingPunct="1"/>
            <a:r>
              <a:rPr lang="en-US" altLang="lt-LT" sz="2800" smtClean="0"/>
              <a:t>Most of the information presented in the debate must be tied into support one of these contentions, or "sign posted". Much of extemporaneous debate is similar to policy debate; one main difference, however, is that extemporaneous debate focuses less on the implementation of the resolution.</a:t>
            </a:r>
          </a:p>
          <a:p>
            <a:pPr eaLnBrk="1" hangingPunct="1">
              <a:buFont typeface="Wingdings" pitchFamily="2" charset="2"/>
              <a:buNone/>
            </a:pPr>
            <a:endParaRPr lang="lt-LT" altLang="lt-LT" smtClean="0"/>
          </a:p>
          <a:p>
            <a:pPr eaLnBrk="1" hangingPunct="1"/>
            <a:endParaRPr lang="lt-LT" altLang="lt-LT"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lt-LT" sz="3700" b="1" smtClean="0"/>
              <a:t>Lincoln-Douglas debate</a:t>
            </a:r>
            <a:endParaRPr lang="lt-LT" altLang="lt-LT" sz="3700" b="1" smtClean="0"/>
          </a:p>
        </p:txBody>
      </p:sp>
      <p:sp>
        <p:nvSpPr>
          <p:cNvPr id="32771" name="Rectangle 3"/>
          <p:cNvSpPr>
            <a:spLocks noGrp="1" noChangeArrowheads="1"/>
          </p:cNvSpPr>
          <p:nvPr>
            <p:ph type="body" idx="1"/>
          </p:nvPr>
        </p:nvSpPr>
        <p:spPr/>
        <p:txBody>
          <a:bodyPr/>
          <a:lstStyle/>
          <a:p>
            <a:pPr eaLnBrk="1" hangingPunct="1">
              <a:lnSpc>
                <a:spcPct val="90000"/>
              </a:lnSpc>
            </a:pPr>
            <a:r>
              <a:rPr lang="en-US" altLang="lt-LT" sz="2800" smtClean="0"/>
              <a:t>Lincoln-Douglas debate, a form of United States high school debate named after the Lincoln-Douglas Debates of 1858, has two participants who compete against each other over a set resolution focused on philosophical values.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lt-LT" sz="3700" b="1" smtClean="0"/>
              <a:t>Lincoln-Douglas debate</a:t>
            </a:r>
            <a:endParaRPr lang="lt-LT" altLang="lt-LT" sz="3700" b="1" smtClean="0"/>
          </a:p>
        </p:txBody>
      </p:sp>
      <p:sp>
        <p:nvSpPr>
          <p:cNvPr id="33795" name="Rectangle 3"/>
          <p:cNvSpPr>
            <a:spLocks noGrp="1" noChangeArrowheads="1"/>
          </p:cNvSpPr>
          <p:nvPr>
            <p:ph type="body" idx="1"/>
          </p:nvPr>
        </p:nvSpPr>
        <p:spPr/>
        <p:txBody>
          <a:bodyPr/>
          <a:lstStyle/>
          <a:p>
            <a:pPr eaLnBrk="1" hangingPunct="1"/>
            <a:r>
              <a:rPr lang="en-US" altLang="lt-LT" sz="2900" smtClean="0"/>
              <a:t>Most cases are centered on a core value and a value criterion, with the value representing the highest concept that can be achieved under a given resolution and the criterion being the best way to achieve or measure who better achieves the value.</a:t>
            </a:r>
          </a:p>
          <a:p>
            <a:pPr eaLnBrk="1" hangingPunct="1"/>
            <a:endParaRPr lang="lt-LT" altLang="lt-LT"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lt-LT" b="1" smtClean="0"/>
              <a:t>Karl Popper Debate</a:t>
            </a:r>
            <a:endParaRPr lang="lt-LT" altLang="lt-LT" b="1" smtClean="0"/>
          </a:p>
        </p:txBody>
      </p:sp>
      <p:sp>
        <p:nvSpPr>
          <p:cNvPr id="34819" name="Rectangle 3"/>
          <p:cNvSpPr>
            <a:spLocks noGrp="1" noChangeArrowheads="1"/>
          </p:cNvSpPr>
          <p:nvPr>
            <p:ph type="body" idx="1"/>
          </p:nvPr>
        </p:nvSpPr>
        <p:spPr>
          <a:xfrm>
            <a:off x="566738" y="1752600"/>
            <a:ext cx="8001000" cy="4891088"/>
          </a:xfrm>
        </p:spPr>
        <p:txBody>
          <a:bodyPr/>
          <a:lstStyle/>
          <a:p>
            <a:pPr eaLnBrk="1" hangingPunct="1">
              <a:lnSpc>
                <a:spcPct val="90000"/>
              </a:lnSpc>
            </a:pPr>
            <a:r>
              <a:rPr lang="en-US" altLang="lt-LT" smtClean="0"/>
              <a:t>Karl Popper debate, named after the famed philosopher Karl Popper, is a format that is widely used in high school debate in Eastern Europe and Central Asia. </a:t>
            </a:r>
          </a:p>
          <a:p>
            <a:pPr eaLnBrk="1" hangingPunct="1">
              <a:lnSpc>
                <a:spcPct val="90000"/>
              </a:lnSpc>
            </a:pPr>
            <a:r>
              <a:rPr lang="en-US" altLang="lt-LT" smtClean="0"/>
              <a:t>Originally created by Open Society Institute, as a more flexible team debate format, Karl Popper debate has risen greatly in popularity as the first format that many high school students learn.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lt-LT" b="1" smtClean="0"/>
              <a:t>Karl Popper Debate</a:t>
            </a:r>
            <a:endParaRPr lang="lt-LT" altLang="lt-LT" b="1" smtClean="0"/>
          </a:p>
        </p:txBody>
      </p:sp>
      <p:sp>
        <p:nvSpPr>
          <p:cNvPr id="35843" name="Rectangle 3"/>
          <p:cNvSpPr>
            <a:spLocks noGrp="1" noChangeArrowheads="1"/>
          </p:cNvSpPr>
          <p:nvPr>
            <p:ph type="body" idx="1"/>
          </p:nvPr>
        </p:nvSpPr>
        <p:spPr/>
        <p:txBody>
          <a:bodyPr/>
          <a:lstStyle/>
          <a:p>
            <a:pPr eaLnBrk="1" hangingPunct="1"/>
            <a:r>
              <a:rPr lang="en-US" altLang="lt-LT" smtClean="0"/>
              <a:t>It focuses on relevant and often deeply divisive propositions, emphasizing the development of critical thinking skills, and tolerance for differing viewpoints. To facilitate these goals, debaters work together in teams of three, and must research both sides of each issue. </a:t>
            </a:r>
            <a:endParaRPr lang="lt-LT" altLang="lt-LT"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lt-LT" b="1" smtClean="0"/>
              <a:t>Karl Popper Debate</a:t>
            </a:r>
            <a:endParaRPr lang="lt-LT" altLang="lt-LT" b="1" smtClean="0"/>
          </a:p>
        </p:txBody>
      </p:sp>
      <p:sp>
        <p:nvSpPr>
          <p:cNvPr id="36867" name="Rectangle 3"/>
          <p:cNvSpPr>
            <a:spLocks noGrp="1" noChangeArrowheads="1"/>
          </p:cNvSpPr>
          <p:nvPr>
            <p:ph type="body" idx="1"/>
          </p:nvPr>
        </p:nvSpPr>
        <p:spPr>
          <a:xfrm>
            <a:off x="566738" y="1752600"/>
            <a:ext cx="8001000" cy="4819650"/>
          </a:xfrm>
        </p:spPr>
        <p:txBody>
          <a:bodyPr/>
          <a:lstStyle/>
          <a:p>
            <a:pPr eaLnBrk="1" hangingPunct="1">
              <a:lnSpc>
                <a:spcPct val="90000"/>
              </a:lnSpc>
            </a:pPr>
            <a:r>
              <a:rPr lang="en-US" altLang="lt-LT" sz="2400" smtClean="0"/>
              <a:t>Similarly constructed to the Lincoln-Douglas debate format, each side is given the opportunity to offer arguments and direct questions to the opposing side. The first speakers of each side have 6 minutes to present their constructive cases, on in the negative's case a rebuttal case. The other 4 speakers each have 5 minutes to deliver a speech supporting their team's main arguments. There is also an allotted 3 minutes after each of the first 4 speeches for cross-examination, during which the opposing team has a chance to clarify what was stated in the preceding speech.</a:t>
            </a:r>
          </a:p>
          <a:p>
            <a:pPr eaLnBrk="1" hangingPunct="1">
              <a:lnSpc>
                <a:spcPct val="90000"/>
              </a:lnSpc>
              <a:buFont typeface="Wingdings" pitchFamily="2" charset="2"/>
              <a:buNone/>
            </a:pPr>
            <a:endParaRPr lang="lt-LT" altLang="lt-LT" sz="240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lt-LT" smtClean="0"/>
              <a:t>Let’s analyse what we see</a:t>
            </a:r>
            <a:endParaRPr lang="lt-LT" altLang="lt-LT" smtClean="0"/>
          </a:p>
        </p:txBody>
      </p:sp>
      <p:sp>
        <p:nvSpPr>
          <p:cNvPr id="3" name="Content Placeholder 2"/>
          <p:cNvSpPr>
            <a:spLocks noGrp="1"/>
          </p:cNvSpPr>
          <p:nvPr>
            <p:ph idx="1"/>
          </p:nvPr>
        </p:nvSpPr>
        <p:spPr/>
        <p:txBody>
          <a:bodyPr/>
          <a:lstStyle/>
          <a:p>
            <a:pPr eaLnBrk="1" hangingPunct="1">
              <a:lnSpc>
                <a:spcPct val="80000"/>
              </a:lnSpc>
              <a:defRPr/>
            </a:pPr>
            <a:r>
              <a:rPr lang="en-US" altLang="lt-LT" sz="2800" dirty="0" smtClean="0"/>
              <a:t>http://www.youtube.com/watch?v=YDkrq_Kxtj4&amp;feature=related</a:t>
            </a:r>
          </a:p>
          <a:p>
            <a:pPr>
              <a:defRPr/>
            </a:pPr>
            <a:r>
              <a:rPr lang="en-US" sz="2800" dirty="0" smtClean="0"/>
              <a:t>http://www.youtube.com/watch?v=TsAa9VmwOaI </a:t>
            </a:r>
          </a:p>
          <a:p>
            <a:pPr>
              <a:defRPr/>
            </a:pPr>
            <a:r>
              <a:rPr lang="en-US" altLang="lt-LT" sz="2800" dirty="0" smtClean="0"/>
              <a:t>http://www.youtube.com/watch?v=4KqyLi8UFxw&amp;feature=related</a:t>
            </a:r>
          </a:p>
          <a:p>
            <a:pPr>
              <a:buFont typeface="Wingdings" pitchFamily="2" charset="2"/>
              <a:buNone/>
              <a:defRPr/>
            </a:pPr>
            <a:endParaRPr lang="en-US" sz="2800" dirty="0" smtClean="0"/>
          </a:p>
          <a:p>
            <a:pPr marL="0" indent="0">
              <a:buFont typeface="Wingdings" pitchFamily="2" charset="2"/>
              <a:buNone/>
              <a:defRPr/>
            </a:pPr>
            <a:endParaRPr lang="lt-L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ctrTitle"/>
          </p:nvPr>
        </p:nvSpPr>
        <p:spPr/>
        <p:txBody>
          <a:bodyPr/>
          <a:lstStyle/>
          <a:p>
            <a:r>
              <a:rPr lang="en-US" smtClean="0"/>
              <a:t>Part three</a:t>
            </a:r>
          </a:p>
        </p:txBody>
      </p:sp>
      <p:sp>
        <p:nvSpPr>
          <p:cNvPr id="38915" name="Subtitle 4"/>
          <p:cNvSpPr>
            <a:spLocks noGrp="1"/>
          </p:cNvSpPr>
          <p:nvPr>
            <p:ph type="subTitle" idx="1"/>
          </p:nvPr>
        </p:nvSpPr>
        <p:spPr>
          <a:xfrm>
            <a:off x="857250" y="3429000"/>
            <a:ext cx="7600950" cy="1600200"/>
          </a:xfrm>
        </p:spPr>
        <p:txBody>
          <a:bodyPr/>
          <a:lstStyle/>
          <a:p>
            <a:r>
              <a:rPr lang="en-US" smtClean="0"/>
              <a:t>Forum debate – debate for democracy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lt-LT" b="1" smtClean="0"/>
              <a:t>Public Forum Debate</a:t>
            </a:r>
            <a:endParaRPr lang="lt-LT" altLang="lt-LT" b="1" smtClean="0"/>
          </a:p>
        </p:txBody>
      </p:sp>
      <p:sp>
        <p:nvSpPr>
          <p:cNvPr id="39939" name="Rectangle 3"/>
          <p:cNvSpPr>
            <a:spLocks noGrp="1" noChangeArrowheads="1"/>
          </p:cNvSpPr>
          <p:nvPr>
            <p:ph type="body" idx="1"/>
          </p:nvPr>
        </p:nvSpPr>
        <p:spPr/>
        <p:txBody>
          <a:bodyPr/>
          <a:lstStyle/>
          <a:p>
            <a:pPr eaLnBrk="1" hangingPunct="1"/>
            <a:r>
              <a:rPr lang="en-US" altLang="lt-LT" b="1" smtClean="0"/>
              <a:t>Public Forum Debate</a:t>
            </a:r>
            <a:r>
              <a:rPr lang="en-US" altLang="lt-LT" smtClean="0"/>
              <a:t>, sometimes called by its former names, </a:t>
            </a:r>
            <a:r>
              <a:rPr lang="en-US" altLang="lt-LT" b="1" smtClean="0"/>
              <a:t>Controversy Debate</a:t>
            </a:r>
            <a:r>
              <a:rPr lang="en-US" altLang="lt-LT" smtClean="0"/>
              <a:t> or </a:t>
            </a:r>
            <a:r>
              <a:rPr lang="en-US" altLang="lt-LT" b="1" smtClean="0"/>
              <a:t>Ted Turner Debate</a:t>
            </a:r>
            <a:r>
              <a:rPr lang="en-US" altLang="lt-LT" smtClean="0"/>
              <a:t>, and sometimes called </a:t>
            </a:r>
            <a:r>
              <a:rPr lang="en-US" altLang="lt-LT" b="1" smtClean="0"/>
              <a:t>Crossfire Debate</a:t>
            </a:r>
            <a:r>
              <a:rPr lang="en-US" altLang="lt-LT" smtClean="0"/>
              <a:t>, is a relatively new style of debate.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lt-LT" b="1" smtClean="0"/>
              <a:t>Public Forum Debate</a:t>
            </a:r>
            <a:endParaRPr lang="lt-LT" altLang="lt-LT" b="1" smtClean="0"/>
          </a:p>
        </p:txBody>
      </p:sp>
      <p:sp>
        <p:nvSpPr>
          <p:cNvPr id="40963" name="Rectangle 3"/>
          <p:cNvSpPr>
            <a:spLocks noGrp="1" noChangeArrowheads="1"/>
          </p:cNvSpPr>
          <p:nvPr>
            <p:ph type="body" idx="1"/>
          </p:nvPr>
        </p:nvSpPr>
        <p:spPr/>
        <p:txBody>
          <a:bodyPr/>
          <a:lstStyle/>
          <a:p>
            <a:pPr eaLnBrk="1" hangingPunct="1"/>
            <a:r>
              <a:rPr lang="en-US" altLang="lt-LT" sz="2900" smtClean="0"/>
              <a:t>Public Forum Debate can be compared to a nationally-televised debate, such as </a:t>
            </a:r>
            <a:r>
              <a:rPr lang="en-US" altLang="lt-LT" sz="2900" i="1" smtClean="0"/>
              <a:t>Crossfire</a:t>
            </a:r>
            <a:r>
              <a:rPr lang="en-US" altLang="lt-LT" sz="2900" smtClean="0"/>
              <a:t> in which the debaters argue a topic of national importance in terms that a common person would understand.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lt-LT" b="1" smtClean="0"/>
              <a:t>Public Forum Debate</a:t>
            </a:r>
            <a:endParaRPr lang="lt-LT" altLang="lt-LT" b="1" smtClean="0"/>
          </a:p>
        </p:txBody>
      </p:sp>
      <p:sp>
        <p:nvSpPr>
          <p:cNvPr id="41987" name="Rectangle 3"/>
          <p:cNvSpPr>
            <a:spLocks noGrp="1" noChangeArrowheads="1"/>
          </p:cNvSpPr>
          <p:nvPr>
            <p:ph type="body" idx="1"/>
          </p:nvPr>
        </p:nvSpPr>
        <p:spPr/>
        <p:txBody>
          <a:bodyPr/>
          <a:lstStyle/>
          <a:p>
            <a:pPr eaLnBrk="1" hangingPunct="1"/>
            <a:r>
              <a:rPr lang="en-US" altLang="lt-LT" sz="2500" smtClean="0"/>
              <a:t>Similar to Policy Debate, the debate in Public Forum Debate is conducted by teams of two people, alternating speeches for their side. Unlike Policy Debate it is far more dependent on the speaking presentation of the debater rather than the research skills of the speaker. It is a less formal, less research-intensive form of NEDA Debate(National Educational Debate Association) </a:t>
            </a:r>
          </a:p>
          <a:p>
            <a:pPr eaLnBrk="1" hangingPunct="1">
              <a:buFont typeface="Wingdings" pitchFamily="2" charset="2"/>
              <a:buNone/>
            </a:pPr>
            <a:endParaRPr lang="lt-LT" altLang="lt-LT" sz="260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3011" name="Rectangle 3"/>
          <p:cNvSpPr>
            <a:spLocks noGrp="1" noChangeArrowheads="1"/>
          </p:cNvSpPr>
          <p:nvPr>
            <p:ph type="body" idx="1"/>
          </p:nvPr>
        </p:nvSpPr>
        <p:spPr/>
        <p:txBody>
          <a:bodyPr/>
          <a:lstStyle/>
          <a:p>
            <a:pPr eaLnBrk="1" hangingPunct="1">
              <a:lnSpc>
                <a:spcPct val="90000"/>
              </a:lnSpc>
            </a:pPr>
            <a:endParaRPr lang="en-US" altLang="lt-LT" sz="2500" b="1" smtClean="0"/>
          </a:p>
          <a:p>
            <a:pPr eaLnBrk="1" hangingPunct="1">
              <a:lnSpc>
                <a:spcPct val="90000"/>
              </a:lnSpc>
            </a:pPr>
            <a:r>
              <a:rPr lang="en-US" altLang="lt-LT" sz="2500" smtClean="0"/>
              <a:t>Public Forum Debate begins with what is known as the "coin toss," in which one team tosses a coin and the other team calls it. The debaters of the team that wins the coin toss are allowed to choose from two options - either decide which side they want to represent (either the "pro" side, for the resolution, or the "con" side, against the resolution) or whether they want to speak first or second.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4035" name="Rectangle 3"/>
          <p:cNvSpPr>
            <a:spLocks noGrp="1" noChangeArrowheads="1"/>
          </p:cNvSpPr>
          <p:nvPr>
            <p:ph type="body" idx="1"/>
          </p:nvPr>
        </p:nvSpPr>
        <p:spPr/>
        <p:txBody>
          <a:bodyPr/>
          <a:lstStyle/>
          <a:p>
            <a:pPr eaLnBrk="1" hangingPunct="1"/>
            <a:r>
              <a:rPr lang="en-US" altLang="lt-LT" sz="2900" smtClean="0"/>
              <a:t>After the coin toss winners make a selection, the other team is allowed to choose from the remaining option. Unlike in Policy Debate and Lincoln-Douglas Debate, in Public Forum Debate, the proposition, or affirmative, side does not necessarily speak first.</a:t>
            </a:r>
          </a:p>
          <a:p>
            <a:pPr eaLnBrk="1" hangingPunct="1"/>
            <a:endParaRPr lang="lt-LT" altLang="lt-LT"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5059" name="Rectangle 3"/>
          <p:cNvSpPr>
            <a:spLocks noGrp="1" noChangeArrowheads="1"/>
          </p:cNvSpPr>
          <p:nvPr>
            <p:ph type="body" idx="1"/>
          </p:nvPr>
        </p:nvSpPr>
        <p:spPr/>
        <p:txBody>
          <a:bodyPr/>
          <a:lstStyle/>
          <a:p>
            <a:pPr eaLnBrk="1" hangingPunct="1"/>
            <a:r>
              <a:rPr lang="en-US" altLang="lt-LT" smtClean="0"/>
              <a:t>After sides and speaking order have been decided, the debate begins with the first team's first four-minute constructive speech. In this speech, one of the members of the team gives arguments either for or against the resolution, depending on which side the team is speaking for.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6083" name="Rectangle 3"/>
          <p:cNvSpPr>
            <a:spLocks noGrp="1" noChangeArrowheads="1"/>
          </p:cNvSpPr>
          <p:nvPr>
            <p:ph type="body" idx="1"/>
          </p:nvPr>
        </p:nvSpPr>
        <p:spPr/>
        <p:txBody>
          <a:bodyPr/>
          <a:lstStyle/>
          <a:p>
            <a:pPr eaLnBrk="1" hangingPunct="1"/>
            <a:r>
              <a:rPr lang="en-US" altLang="lt-LT" sz="2600" smtClean="0"/>
              <a:t>Strictly speaking, the rules of Public Forum Debate dictate that when debaters speak (both for speeches and crossfire), they should face forward towards the judge, usually from behind a lectern. However, it is customary for debaters to remain seated and face each other during crossfire, in violation of this rule, provided that the judge for that round and/or the tournament director chooses to allow it. </a:t>
            </a:r>
            <a:endParaRPr lang="lt-LT" altLang="lt-LT" sz="260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7107" name="Rectangle 3"/>
          <p:cNvSpPr>
            <a:spLocks noGrp="1" noChangeArrowheads="1"/>
          </p:cNvSpPr>
          <p:nvPr>
            <p:ph type="body" idx="1"/>
          </p:nvPr>
        </p:nvSpPr>
        <p:spPr/>
        <p:txBody>
          <a:bodyPr/>
          <a:lstStyle/>
          <a:p>
            <a:pPr eaLnBrk="1" hangingPunct="1"/>
            <a:r>
              <a:rPr lang="en-US" altLang="lt-LT" smtClean="0"/>
              <a:t>Next, the other side is permitted to give its first four-minute constructive speech in which not only arguments may be presented, but rebuttals to arguments from the first speech as well. </a:t>
            </a:r>
            <a:endParaRPr lang="lt-LT" altLang="lt-LT" smtClean="0"/>
          </a:p>
          <a:p>
            <a:pPr eaLnBrk="1" hangingPunct="1"/>
            <a:endParaRPr lang="lt-LT" altLang="lt-LT"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8131" name="Rectangle 3"/>
          <p:cNvSpPr>
            <a:spLocks noGrp="1" noChangeArrowheads="1"/>
          </p:cNvSpPr>
          <p:nvPr>
            <p:ph type="body" idx="1"/>
          </p:nvPr>
        </p:nvSpPr>
        <p:spPr/>
        <p:txBody>
          <a:bodyPr/>
          <a:lstStyle/>
          <a:p>
            <a:pPr eaLnBrk="1" hangingPunct="1"/>
            <a:r>
              <a:rPr lang="en-US" altLang="lt-LT" smtClean="0"/>
              <a:t>However, rebuttals are typically not presented until a team's second constructive, and are in fact frowned upon, and the first constructive generally consists exclusively of prepared material.</a:t>
            </a:r>
          </a:p>
          <a:p>
            <a:pPr eaLnBrk="1" hangingPunct="1"/>
            <a:endParaRPr lang="lt-LT" altLang="lt-LT"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49155" name="Rectangle 3"/>
          <p:cNvSpPr>
            <a:spLocks noGrp="1" noChangeArrowheads="1"/>
          </p:cNvSpPr>
          <p:nvPr>
            <p:ph type="body" idx="1"/>
          </p:nvPr>
        </p:nvSpPr>
        <p:spPr/>
        <p:txBody>
          <a:bodyPr/>
          <a:lstStyle/>
          <a:p>
            <a:pPr eaLnBrk="1" hangingPunct="1"/>
            <a:r>
              <a:rPr lang="en-US" altLang="lt-LT" sz="2900" smtClean="0"/>
              <a:t>Following this speech, the first speaker from the first team joins the first speaker from the second team at the podium and the first three-minute "crossfire" begins.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39750" y="260350"/>
            <a:ext cx="8001000" cy="1216025"/>
          </a:xfrm>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0179" name="Rectangle 3"/>
          <p:cNvSpPr>
            <a:spLocks noGrp="1" noChangeArrowheads="1"/>
          </p:cNvSpPr>
          <p:nvPr>
            <p:ph type="body" idx="1"/>
          </p:nvPr>
        </p:nvSpPr>
        <p:spPr/>
        <p:txBody>
          <a:bodyPr/>
          <a:lstStyle/>
          <a:p>
            <a:pPr eaLnBrk="1" hangingPunct="1"/>
            <a:r>
              <a:rPr lang="en-US" altLang="lt-LT" sz="2900" smtClean="0"/>
              <a:t>The first speaker begins crossfire by asking a question to the second speaker. In crossfire, the two debaters directly ask each other questions and answer questions of their opponent. </a:t>
            </a:r>
            <a:endParaRPr lang="lt-LT" altLang="lt-LT"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1203" name="Rectangle 3"/>
          <p:cNvSpPr>
            <a:spLocks noGrp="1" noChangeArrowheads="1"/>
          </p:cNvSpPr>
          <p:nvPr>
            <p:ph type="body" idx="1"/>
          </p:nvPr>
        </p:nvSpPr>
        <p:spPr/>
        <p:txBody>
          <a:bodyPr/>
          <a:lstStyle/>
          <a:p>
            <a:pPr eaLnBrk="1" hangingPunct="1"/>
            <a:r>
              <a:rPr lang="en-US" altLang="lt-LT" sz="2900" smtClean="0"/>
              <a:t>Crossfire may be used, like cross-examination, to ask revealing questions in an attempt to expose a weakness in the opponents' arguments, but it is often used as a way to further develop and attack arguments through discourse.</a:t>
            </a:r>
          </a:p>
          <a:p>
            <a:pPr eaLnBrk="1" hangingPunct="1"/>
            <a:endParaRPr lang="lt-LT" altLang="lt-LT"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2227" name="Rectangle 3"/>
          <p:cNvSpPr>
            <a:spLocks noGrp="1" noChangeArrowheads="1"/>
          </p:cNvSpPr>
          <p:nvPr>
            <p:ph type="body" idx="1"/>
          </p:nvPr>
        </p:nvSpPr>
        <p:spPr/>
        <p:txBody>
          <a:bodyPr/>
          <a:lstStyle/>
          <a:p>
            <a:pPr eaLnBrk="1" hangingPunct="1"/>
            <a:r>
              <a:rPr lang="en-US" altLang="lt-LT" sz="2600" smtClean="0"/>
              <a:t>After crossfire, the second speaker (the one that has not spoken yet) of the first team gives another four-minute constructive speech in which he or she generally attempts to rebut the entire case of his or her oppenent. Then, the second speaker of the second team gives a four-minute constructive speech following this same format. Following this speech, another three-minute crossfire ensues.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3251" name="Rectangle 3"/>
          <p:cNvSpPr>
            <a:spLocks noGrp="1" noChangeArrowheads="1"/>
          </p:cNvSpPr>
          <p:nvPr>
            <p:ph type="body" idx="1"/>
          </p:nvPr>
        </p:nvSpPr>
        <p:spPr/>
        <p:txBody>
          <a:bodyPr/>
          <a:lstStyle/>
          <a:p>
            <a:pPr eaLnBrk="1" hangingPunct="1">
              <a:lnSpc>
                <a:spcPct val="90000"/>
              </a:lnSpc>
            </a:pPr>
            <a:r>
              <a:rPr lang="en-US" altLang="lt-LT" smtClean="0"/>
              <a:t>The first speaker of the first team then gives a two-minute summary speech of the debate, which includes further rebuttal of the opponents case and reiteration of the first team's case, and the first speaker of the second team does the same. After this speech, all four debaters participate in "Grand Crossfire" sitting down. </a:t>
            </a:r>
            <a:endParaRPr lang="lt-LT" altLang="lt-LT"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4275" name="Rectangle 3"/>
          <p:cNvSpPr>
            <a:spLocks noGrp="1" noChangeArrowheads="1"/>
          </p:cNvSpPr>
          <p:nvPr>
            <p:ph type="body" idx="1"/>
          </p:nvPr>
        </p:nvSpPr>
        <p:spPr/>
        <p:txBody>
          <a:bodyPr/>
          <a:lstStyle/>
          <a:p>
            <a:pPr eaLnBrk="1" hangingPunct="1"/>
            <a:r>
              <a:rPr lang="en-US" altLang="lt-LT" smtClean="0"/>
              <a:t>Grand Crossfire is similar to crossfire except that all four debaters can ask and answer questions of each other. The speaker that gave the first summary speech begins Grand Crossfire by asking the first question.</a:t>
            </a:r>
          </a:p>
          <a:p>
            <a:pPr eaLnBrk="1" hangingPunct="1"/>
            <a:endParaRPr lang="lt-LT" altLang="lt-LT" smtClean="0"/>
          </a:p>
          <a:p>
            <a:pPr eaLnBrk="1" hangingPunct="1"/>
            <a:endParaRPr lang="lt-LT" altLang="lt-LT"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5299" name="Rectangle 3"/>
          <p:cNvSpPr>
            <a:spLocks noGrp="1" noChangeArrowheads="1"/>
          </p:cNvSpPr>
          <p:nvPr>
            <p:ph type="body" idx="1"/>
          </p:nvPr>
        </p:nvSpPr>
        <p:spPr/>
        <p:txBody>
          <a:bodyPr/>
          <a:lstStyle/>
          <a:p>
            <a:pPr eaLnBrk="1" hangingPunct="1">
              <a:lnSpc>
                <a:spcPct val="80000"/>
              </a:lnSpc>
            </a:pPr>
            <a:r>
              <a:rPr lang="en-US" altLang="lt-LT" sz="2800" smtClean="0"/>
              <a:t>After Grand Crossfire, each team's second speaker has a chance to give a one-minute speech called the "Final Focus," the first team giving this speech first. This speech is also referred to commonly as "The Last Shot," a holdover from the event's earlier days. In the Final Focus , the speaker is given one last chance to explain exactly why his or her team has won the round. No new arguments are allowed in the Final Focus.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6323" name="Rectangle 3"/>
          <p:cNvSpPr>
            <a:spLocks noGrp="1" noChangeArrowheads="1"/>
          </p:cNvSpPr>
          <p:nvPr>
            <p:ph type="body" idx="1"/>
          </p:nvPr>
        </p:nvSpPr>
        <p:spPr/>
        <p:txBody>
          <a:bodyPr/>
          <a:lstStyle/>
          <a:p>
            <a:pPr eaLnBrk="1" hangingPunct="1">
              <a:lnSpc>
                <a:spcPct val="90000"/>
              </a:lnSpc>
            </a:pPr>
            <a:r>
              <a:rPr lang="en-US" altLang="lt-LT" sz="2900" smtClean="0"/>
              <a:t>This speech is often the determining factor for a judge's decision in a closely contested round, as it allows the judge to hear which arguments/evidence each team views as the most important to his or her case, and summarizes the entire debate. Bringing in new evidence or new arguments is not allowed in this speech.</a:t>
            </a:r>
          </a:p>
          <a:p>
            <a:pPr eaLnBrk="1" hangingPunct="1">
              <a:lnSpc>
                <a:spcPct val="90000"/>
              </a:lnSpc>
            </a:pPr>
            <a:endParaRPr lang="lt-LT" altLang="lt-LT"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lt-LT" sz="3400" b="1" smtClean="0"/>
              <a:t>Public Forum Debate: m</a:t>
            </a:r>
            <a:r>
              <a:rPr lang="en-US" altLang="lt-LT" sz="3300" b="1" smtClean="0"/>
              <a:t>echanics.</a:t>
            </a:r>
            <a:endParaRPr lang="lt-LT" altLang="lt-LT" sz="3300" b="1" smtClean="0"/>
          </a:p>
        </p:txBody>
      </p:sp>
      <p:sp>
        <p:nvSpPr>
          <p:cNvPr id="57347" name="Rectangle 3"/>
          <p:cNvSpPr>
            <a:spLocks noGrp="1" noChangeArrowheads="1"/>
          </p:cNvSpPr>
          <p:nvPr>
            <p:ph type="body" idx="1"/>
          </p:nvPr>
        </p:nvSpPr>
        <p:spPr/>
        <p:txBody>
          <a:bodyPr/>
          <a:lstStyle/>
          <a:p>
            <a:pPr eaLnBrk="1" hangingPunct="1">
              <a:lnSpc>
                <a:spcPct val="80000"/>
              </a:lnSpc>
            </a:pPr>
            <a:r>
              <a:rPr lang="en-US" altLang="lt-LT" sz="2600" smtClean="0"/>
              <a:t>Each team also has a total of two minutes of "prep" time ("downtime"), which they can use before any of their speeches. This time is spent at the debaters' discretion. Each team is allowed to use its allotted prep time in whatever increments it chooses. The debaters ask the judge to use prep time (as needed), and then tell the judge when they are ready to begin their next speech. The judge then stops the clock and records the time remaining of the original two minutes, which that team can use later.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58371" name="Rectangle 3"/>
          <p:cNvSpPr>
            <a:spLocks noGrp="1" noChangeArrowheads="1"/>
          </p:cNvSpPr>
          <p:nvPr>
            <p:ph type="body" idx="1"/>
          </p:nvPr>
        </p:nvSpPr>
        <p:spPr/>
        <p:txBody>
          <a:bodyPr/>
          <a:lstStyle/>
          <a:p>
            <a:pPr eaLnBrk="1" hangingPunct="1">
              <a:buFont typeface="Wingdings" pitchFamily="2" charset="2"/>
              <a:buNone/>
            </a:pPr>
            <a:r>
              <a:rPr lang="en-US" altLang="lt-LT" smtClean="0"/>
              <a:t>In jurisdictions which use the Westminster system of government or a similar system, </a:t>
            </a:r>
            <a:r>
              <a:rPr lang="en-US" altLang="lt-LT" b="1" smtClean="0"/>
              <a:t>leaders debates</a:t>
            </a:r>
            <a:r>
              <a:rPr lang="en-US" altLang="lt-LT" smtClean="0"/>
              <a:t> are often held, usually during a general election campaign. These debates are normally televised and are often organized by one or more television stations.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59395" name="Rectangle 3"/>
          <p:cNvSpPr>
            <a:spLocks noGrp="1" noChangeArrowheads="1"/>
          </p:cNvSpPr>
          <p:nvPr>
            <p:ph type="body" idx="1"/>
          </p:nvPr>
        </p:nvSpPr>
        <p:spPr/>
        <p:txBody>
          <a:bodyPr/>
          <a:lstStyle/>
          <a:p>
            <a:pPr eaLnBrk="1" hangingPunct="1"/>
            <a:r>
              <a:rPr lang="en-US" altLang="lt-LT" sz="2600" b="1" smtClean="0"/>
              <a:t>History</a:t>
            </a:r>
          </a:p>
          <a:p>
            <a:pPr eaLnBrk="1" hangingPunct="1"/>
            <a:r>
              <a:rPr lang="en-US" altLang="lt-LT" sz="2600" smtClean="0"/>
              <a:t>The success of early televised debates such as the 1960 American presidential debate between John F. Kennedy and Richard Nixon would eventually spur the desire to hold similar, televised debates in countries under the Westminster system. Television had quickly proven to be an excellent and efficient means of reaching out to large blocs of the electorate.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60419" name="Rectangle 3"/>
          <p:cNvSpPr>
            <a:spLocks noGrp="1" noChangeArrowheads="1"/>
          </p:cNvSpPr>
          <p:nvPr>
            <p:ph type="body" idx="1"/>
          </p:nvPr>
        </p:nvSpPr>
        <p:spPr/>
        <p:txBody>
          <a:bodyPr/>
          <a:lstStyle/>
          <a:p>
            <a:pPr eaLnBrk="1" hangingPunct="1"/>
            <a:r>
              <a:rPr lang="en-US" altLang="lt-LT" smtClean="0"/>
              <a:t>Leaders debates are often popular with voters, whose decisions might be greatly influenced by the outcome. Leaders have occasionally attempted to use props (such as charts or signs bearing slogans) during a debate with varying degrees of success.</a:t>
            </a:r>
          </a:p>
          <a:p>
            <a:pPr eaLnBrk="1" hangingPunct="1"/>
            <a:endParaRPr lang="lt-LT" altLang="lt-LT" smtClean="0"/>
          </a:p>
          <a:p>
            <a:pPr eaLnBrk="1" hangingPunct="1"/>
            <a:endParaRPr lang="lt-LT" altLang="lt-LT"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61443" name="Rectangle 3"/>
          <p:cNvSpPr>
            <a:spLocks noGrp="1" noChangeArrowheads="1"/>
          </p:cNvSpPr>
          <p:nvPr>
            <p:ph type="body" idx="1"/>
          </p:nvPr>
        </p:nvSpPr>
        <p:spPr/>
        <p:txBody>
          <a:bodyPr/>
          <a:lstStyle/>
          <a:p>
            <a:pPr eaLnBrk="1" hangingPunct="1">
              <a:lnSpc>
                <a:spcPct val="90000"/>
              </a:lnSpc>
            </a:pPr>
            <a:r>
              <a:rPr lang="en-US" altLang="lt-LT" sz="2100" smtClean="0"/>
              <a:t>The unique aspect of the Westminster system which creates the desire to hold leaders debates is that the party leader is usually the party's presumed candidate to lead the government, because by constitutional convention he or she will usually become prime minister or premier if his or her party wins the most seats. However, a leaders debate is not technically a candidates debate in the same sense that an American presidential debate would be, because in the latter case the American political parties have explicitly nominated the named individuals as their candidates for president and vice president.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68313" y="333375"/>
            <a:ext cx="8001000" cy="1216025"/>
          </a:xfrm>
        </p:spPr>
        <p:txBody>
          <a:bodyPr/>
          <a:lstStyle/>
          <a:p>
            <a:pPr eaLnBrk="1" hangingPunct="1"/>
            <a:r>
              <a:rPr lang="en-US" altLang="lt-LT" b="1" smtClean="0"/>
              <a:t>Leaders debate</a:t>
            </a:r>
            <a:endParaRPr lang="lt-LT" altLang="lt-LT" b="1" smtClean="0"/>
          </a:p>
        </p:txBody>
      </p:sp>
      <p:sp>
        <p:nvSpPr>
          <p:cNvPr id="62467" name="Rectangle 3"/>
          <p:cNvSpPr>
            <a:spLocks noGrp="1" noChangeArrowheads="1"/>
          </p:cNvSpPr>
          <p:nvPr>
            <p:ph type="body" idx="1"/>
          </p:nvPr>
        </p:nvSpPr>
        <p:spPr/>
        <p:txBody>
          <a:bodyPr/>
          <a:lstStyle/>
          <a:p>
            <a:pPr eaLnBrk="1" hangingPunct="1">
              <a:lnSpc>
                <a:spcPct val="80000"/>
              </a:lnSpc>
            </a:pPr>
            <a:r>
              <a:rPr lang="en-US" altLang="lt-LT" sz="1900" b="1" smtClean="0"/>
              <a:t>Format</a:t>
            </a:r>
          </a:p>
          <a:p>
            <a:pPr eaLnBrk="1" hangingPunct="1">
              <a:lnSpc>
                <a:spcPct val="80000"/>
              </a:lnSpc>
            </a:pPr>
            <a:r>
              <a:rPr lang="en-US" altLang="lt-LT" sz="1900" smtClean="0"/>
              <a:t>The exact format for a leaders debate varies, but normally the debate will begin with each leader making a short opening statement. Then a panel of well-known journalists will ask sets of prepared questions, which are to be answered either by all of the leaders or by one specific leader. After the leader(s) answer each question, the other leader(s) may get a chance to make a brief response, after which there may be some time allocated for an often heated "free for all" debate. The moderator will usually attempt to exercise some control through all of this, and then stop the debate after time has elapsed so the next question can be asked. After the panelists finish asking questions, each leader will make his or her closing remarks and the debate will end.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63491" name="Rectangle 3"/>
          <p:cNvSpPr>
            <a:spLocks noGrp="1" noChangeArrowheads="1"/>
          </p:cNvSpPr>
          <p:nvPr>
            <p:ph type="body" idx="1"/>
          </p:nvPr>
        </p:nvSpPr>
        <p:spPr/>
        <p:txBody>
          <a:bodyPr/>
          <a:lstStyle/>
          <a:p>
            <a:pPr eaLnBrk="1" hangingPunct="1"/>
            <a:r>
              <a:rPr lang="en-US" altLang="lt-LT" sz="2600" smtClean="0"/>
              <a:t>Who gets invited to participate in a leaders debate is often a sensitive issue. Some jurisdictions may have dozens of fringe political parties which few networks would care to have participating in their debates. For the sake of brevity, and to ensure the leaders of the main parties have adequate time to adderss voters on a wide range of issues, it is extremely rare for any leaders debate to have more than five leaders. </a:t>
            </a:r>
            <a:endParaRPr lang="lt-LT" altLang="lt-LT" sz="2600" smtClean="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64515" name="Rectangle 3"/>
          <p:cNvSpPr>
            <a:spLocks noGrp="1" noChangeArrowheads="1"/>
          </p:cNvSpPr>
          <p:nvPr>
            <p:ph type="body" idx="1"/>
          </p:nvPr>
        </p:nvSpPr>
        <p:spPr/>
        <p:txBody>
          <a:bodyPr/>
          <a:lstStyle/>
          <a:p>
            <a:pPr eaLnBrk="1" hangingPunct="1">
              <a:lnSpc>
                <a:spcPct val="90000"/>
              </a:lnSpc>
            </a:pPr>
            <a:r>
              <a:rPr lang="en-US" altLang="lt-LT" sz="2100" smtClean="0"/>
              <a:t>A more common number would be three. Leaders debates are often restricted to parties which elected representatives in the previous election. Exceptions may be made for parties with close to a full slate of candidates, but this is not always the case. For example, in Canada in 2004, the Green Party of Canada was excluded from the federal leaders debates, and the Alberta Alliance was excluded from the Albertan provincial leaders debate, even though both parties had full slates in their respective elections. Parties that are excluded will often complain bitterly about their exclusion, sometimes claiming that the political establishment has conspired in an effort to keep their party on the political fringe.</a:t>
            </a:r>
          </a:p>
          <a:p>
            <a:pPr eaLnBrk="1" hangingPunct="1">
              <a:lnSpc>
                <a:spcPct val="90000"/>
              </a:lnSpc>
            </a:pPr>
            <a:endParaRPr lang="lt-LT" altLang="lt-LT" sz="2100" smtClean="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lt-LT" b="1" smtClean="0"/>
              <a:t>Leaders debate</a:t>
            </a:r>
            <a:endParaRPr lang="lt-LT" altLang="lt-LT" b="1" smtClean="0"/>
          </a:p>
        </p:txBody>
      </p:sp>
      <p:sp>
        <p:nvSpPr>
          <p:cNvPr id="65539" name="Rectangle 3"/>
          <p:cNvSpPr>
            <a:spLocks noGrp="1" noChangeArrowheads="1"/>
          </p:cNvSpPr>
          <p:nvPr>
            <p:ph type="body" idx="1"/>
          </p:nvPr>
        </p:nvSpPr>
        <p:spPr/>
        <p:txBody>
          <a:bodyPr/>
          <a:lstStyle/>
          <a:p>
            <a:pPr eaLnBrk="1" hangingPunct="1"/>
            <a:r>
              <a:rPr lang="en-US" altLang="lt-LT" smtClean="0"/>
              <a:t>Parties that are excluded will often complain bitterly about their exclusion, sometimes claiming that the political establishment has conspired in an effort to keep their party on the political fringe.</a:t>
            </a:r>
          </a:p>
          <a:p>
            <a:pPr eaLnBrk="1" hangingPunct="1"/>
            <a:endParaRPr lang="lt-LT" altLang="lt-LT" smtClean="0"/>
          </a:p>
          <a:p>
            <a:pPr eaLnBrk="1" hangingPunct="1"/>
            <a:endParaRPr lang="lt-LT" altLang="lt-LT"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3"/>
          <p:cNvSpPr>
            <a:spLocks noGrp="1"/>
          </p:cNvSpPr>
          <p:nvPr>
            <p:ph type="ctrTitle"/>
          </p:nvPr>
        </p:nvSpPr>
        <p:spPr/>
        <p:txBody>
          <a:bodyPr/>
          <a:lstStyle/>
          <a:p>
            <a:r>
              <a:rPr lang="en-US" smtClean="0"/>
              <a:t>The Fourth part</a:t>
            </a:r>
          </a:p>
        </p:txBody>
      </p:sp>
      <p:sp>
        <p:nvSpPr>
          <p:cNvPr id="66563" name="Subtitle 4"/>
          <p:cNvSpPr>
            <a:spLocks noGrp="1"/>
          </p:cNvSpPr>
          <p:nvPr>
            <p:ph type="subTitle" idx="1"/>
          </p:nvPr>
        </p:nvSpPr>
        <p:spPr/>
        <p:txBody>
          <a:bodyPr/>
          <a:lstStyle/>
          <a:p>
            <a:r>
              <a:rPr lang="en-US" smtClean="0"/>
              <a:t>Main activities of the debate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lt-LT" b="1" smtClean="0"/>
              <a:t>Judging</a:t>
            </a:r>
            <a:endParaRPr lang="lt-LT" altLang="lt-LT" b="1" smtClean="0"/>
          </a:p>
        </p:txBody>
      </p:sp>
      <p:sp>
        <p:nvSpPr>
          <p:cNvPr id="67587" name="Rectangle 3"/>
          <p:cNvSpPr>
            <a:spLocks noGrp="1" noChangeArrowheads="1"/>
          </p:cNvSpPr>
          <p:nvPr>
            <p:ph type="body" idx="1"/>
          </p:nvPr>
        </p:nvSpPr>
        <p:spPr/>
        <p:txBody>
          <a:bodyPr/>
          <a:lstStyle/>
          <a:p>
            <a:pPr eaLnBrk="1" hangingPunct="1"/>
            <a:r>
              <a:rPr lang="en-US" altLang="lt-LT" smtClean="0"/>
              <a:t>Public Forum Debate is designed to appeal to an audience of "lay judges" with no background in the rules of Public Forum debate or debate theory. </a:t>
            </a:r>
          </a:p>
          <a:p>
            <a:pPr eaLnBrk="1" hangingPunct="1"/>
            <a:r>
              <a:rPr lang="en-US" altLang="lt-LT" smtClean="0"/>
              <a:t>This was designed to make the format of Public Forum debate more accessible to the general public.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lt-LT" b="1" smtClean="0"/>
              <a:t>Judging</a:t>
            </a:r>
            <a:endParaRPr lang="lt-LT" altLang="lt-LT" b="1" smtClean="0"/>
          </a:p>
        </p:txBody>
      </p:sp>
      <p:sp>
        <p:nvSpPr>
          <p:cNvPr id="68611" name="Rectangle 3"/>
          <p:cNvSpPr>
            <a:spLocks noGrp="1" noChangeArrowheads="1"/>
          </p:cNvSpPr>
          <p:nvPr>
            <p:ph type="body" idx="1"/>
          </p:nvPr>
        </p:nvSpPr>
        <p:spPr/>
        <p:txBody>
          <a:bodyPr/>
          <a:lstStyle/>
          <a:p>
            <a:pPr eaLnBrk="1" hangingPunct="1"/>
            <a:r>
              <a:rPr lang="en-US" altLang="lt-LT" smtClean="0"/>
              <a:t>Rounds are typically judged by an adult, often an assistant coach, parent of a competitor, or a member of the community. </a:t>
            </a:r>
          </a:p>
          <a:p>
            <a:pPr eaLnBrk="1" hangingPunct="1"/>
            <a:r>
              <a:rPr lang="en-US" altLang="lt-LT" smtClean="0"/>
              <a:t>In a typical one-day tournament, each team will debate four rounds. </a:t>
            </a:r>
          </a:p>
          <a:p>
            <a:pPr eaLnBrk="1" hangingPunct="1"/>
            <a:r>
              <a:rPr lang="en-US" altLang="lt-LT" smtClean="0"/>
              <a:t>In two-day tournaments, each team usually debates six preliminary rounds with possible out rounds. </a:t>
            </a:r>
            <a:endParaRPr lang="lt-LT" altLang="lt-LT"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lt-LT" b="1" smtClean="0"/>
              <a:t>Judging</a:t>
            </a:r>
            <a:endParaRPr lang="lt-LT" altLang="lt-LT" b="1" smtClean="0"/>
          </a:p>
        </p:txBody>
      </p:sp>
      <p:sp>
        <p:nvSpPr>
          <p:cNvPr id="69635" name="Rectangle 3"/>
          <p:cNvSpPr>
            <a:spLocks noGrp="1" noChangeArrowheads="1"/>
          </p:cNvSpPr>
          <p:nvPr>
            <p:ph type="body" idx="1"/>
          </p:nvPr>
        </p:nvSpPr>
        <p:spPr/>
        <p:txBody>
          <a:bodyPr/>
          <a:lstStyle/>
          <a:p>
            <a:pPr eaLnBrk="1" hangingPunct="1"/>
            <a:r>
              <a:rPr lang="en-US" altLang="lt-LT" smtClean="0"/>
              <a:t>Judges decide the rounds based on which team they feel has better convinced them of their side and has made the better arguments. </a:t>
            </a:r>
          </a:p>
          <a:p>
            <a:pPr eaLnBrk="1" hangingPunct="1"/>
            <a:r>
              <a:rPr lang="en-US" altLang="lt-LT" smtClean="0"/>
              <a:t>Unlike Public Forum's relatives, Lincoln-Douglas and Policy Debate, the winner of the debate should not be weighed on "technical merit" alone.</a:t>
            </a:r>
          </a:p>
          <a:p>
            <a:pPr eaLnBrk="1" hangingPunct="1"/>
            <a:endParaRPr lang="lt-LT" altLang="lt-LT"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smtClean="0"/>
              <a:t>Adjudicator’s flowsheet</a:t>
            </a:r>
          </a:p>
        </p:txBody>
      </p:sp>
      <p:sp>
        <p:nvSpPr>
          <p:cNvPr id="70659" name="Content Placeholder 2"/>
          <p:cNvSpPr>
            <a:spLocks noGrp="1"/>
          </p:cNvSpPr>
          <p:nvPr>
            <p:ph idx="1"/>
          </p:nvPr>
        </p:nvSpPr>
        <p:spPr/>
        <p:txBody>
          <a:bodyPr/>
          <a:lstStyle/>
          <a:p>
            <a:r>
              <a:rPr lang="en-US" sz="4000" smtClean="0"/>
              <a:t>Evaluation of debaters’ arguments;</a:t>
            </a:r>
          </a:p>
          <a:p>
            <a:r>
              <a:rPr lang="en-US" sz="4000" smtClean="0"/>
              <a:t>Other debate criteria;</a:t>
            </a:r>
          </a:p>
          <a:p>
            <a:r>
              <a:rPr lang="en-US" sz="4000" smtClean="0"/>
              <a:t>How to comment the debate.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ltLang="lt-LT" sz="3900" b="1" smtClean="0"/>
              <a:t>Socratic Questioning</a:t>
            </a:r>
            <a:endParaRPr lang="lt-LT" altLang="lt-LT" sz="3900" b="1" smtClean="0"/>
          </a:p>
        </p:txBody>
      </p:sp>
      <p:sp>
        <p:nvSpPr>
          <p:cNvPr id="71683" name="Rectangle 3"/>
          <p:cNvSpPr>
            <a:spLocks noGrp="1" noChangeArrowheads="1"/>
          </p:cNvSpPr>
          <p:nvPr>
            <p:ph type="body" idx="1"/>
          </p:nvPr>
        </p:nvSpPr>
        <p:spPr/>
        <p:txBody>
          <a:bodyPr/>
          <a:lstStyle/>
          <a:p>
            <a:pPr eaLnBrk="1" hangingPunct="1">
              <a:lnSpc>
                <a:spcPct val="90000"/>
              </a:lnSpc>
            </a:pPr>
            <a:r>
              <a:rPr lang="en-US" altLang="lt-LT" sz="3100" smtClean="0"/>
              <a:t>The term </a:t>
            </a:r>
            <a:r>
              <a:rPr lang="en-US" altLang="lt-LT" sz="3100" b="1" smtClean="0"/>
              <a:t>Socratic Questioning</a:t>
            </a:r>
            <a:r>
              <a:rPr lang="en-US" altLang="lt-LT" sz="3100" smtClean="0"/>
              <a:t> is used to describe the kind of questioning, with which an original question was responded to as though it were an answer. </a:t>
            </a:r>
          </a:p>
          <a:p>
            <a:pPr eaLnBrk="1" hangingPunct="1">
              <a:lnSpc>
                <a:spcPct val="90000"/>
              </a:lnSpc>
            </a:pPr>
            <a:r>
              <a:rPr lang="en-US" altLang="lt-LT" sz="3100" smtClean="0"/>
              <a:t>This in turn forces the first questioner to reformulate a new question in the light of the progress of the discourse.</a:t>
            </a:r>
          </a:p>
          <a:p>
            <a:pPr eaLnBrk="1" hangingPunct="1">
              <a:lnSpc>
                <a:spcPct val="90000"/>
              </a:lnSpc>
            </a:pPr>
            <a:endParaRPr lang="lt-LT" altLang="lt-LT" smtClean="0"/>
          </a:p>
          <a:p>
            <a:pPr eaLnBrk="1" hangingPunct="1">
              <a:lnSpc>
                <a:spcPct val="90000"/>
              </a:lnSpc>
            </a:pPr>
            <a:endParaRPr lang="lt-LT" altLang="lt-LT"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lt-LT" sz="3900" b="1" smtClean="0"/>
              <a:t>Socratic Questioning</a:t>
            </a:r>
            <a:endParaRPr lang="lt-LT" altLang="lt-LT" sz="3900" b="1" smtClean="0"/>
          </a:p>
        </p:txBody>
      </p:sp>
      <p:sp>
        <p:nvSpPr>
          <p:cNvPr id="72707" name="Rectangle 3"/>
          <p:cNvSpPr>
            <a:spLocks noGrp="1" noChangeArrowheads="1"/>
          </p:cNvSpPr>
          <p:nvPr>
            <p:ph type="body" idx="1"/>
          </p:nvPr>
        </p:nvSpPr>
        <p:spPr/>
        <p:txBody>
          <a:bodyPr/>
          <a:lstStyle/>
          <a:p>
            <a:pPr eaLnBrk="1" hangingPunct="1"/>
            <a:r>
              <a:rPr lang="en-US" altLang="lt-LT" sz="2700" b="1" smtClean="0"/>
              <a:t>Socratic method</a:t>
            </a:r>
            <a:r>
              <a:rPr lang="en-US" altLang="lt-LT" sz="2700" smtClean="0"/>
              <a:t> (or </a:t>
            </a:r>
            <a:r>
              <a:rPr lang="en-US" altLang="lt-LT" sz="2700" b="1" smtClean="0"/>
              <a:t>method of elenchos</a:t>
            </a:r>
            <a:r>
              <a:rPr lang="en-US" altLang="lt-LT" sz="2700" smtClean="0"/>
              <a:t> or </a:t>
            </a:r>
            <a:r>
              <a:rPr lang="en-US" altLang="lt-LT" sz="2700" b="1" smtClean="0"/>
              <a:t>Socratic debate</a:t>
            </a:r>
            <a:r>
              <a:rPr lang="en-US" altLang="lt-LT" sz="2700" smtClean="0"/>
              <a:t>) is a dialectic method of inquiry, largely applied to the examination of key moral concepts and first described by Plato in the </a:t>
            </a:r>
            <a:r>
              <a:rPr lang="en-US" altLang="lt-LT" sz="2700" i="1" smtClean="0"/>
              <a:t>Socratic Dialogues</a:t>
            </a:r>
            <a:r>
              <a:rPr lang="en-US" altLang="lt-LT" sz="2700" smtClean="0"/>
              <a:t>. </a:t>
            </a:r>
          </a:p>
          <a:p>
            <a:pPr eaLnBrk="1" hangingPunct="1"/>
            <a:r>
              <a:rPr lang="en-US" altLang="lt-LT" sz="2700" smtClean="0"/>
              <a:t>For this, Socrates is customarily regarded as the father and fountainhead for western ethics or moral philosophy.</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lt-LT" sz="3900" b="1" smtClean="0"/>
              <a:t>Socratic Questioning</a:t>
            </a:r>
            <a:endParaRPr lang="lt-LT" altLang="lt-LT" sz="3900" b="1" smtClean="0"/>
          </a:p>
        </p:txBody>
      </p:sp>
      <p:sp>
        <p:nvSpPr>
          <p:cNvPr id="73731" name="Rectangle 3"/>
          <p:cNvSpPr>
            <a:spLocks noGrp="1" noChangeArrowheads="1"/>
          </p:cNvSpPr>
          <p:nvPr>
            <p:ph type="body" idx="1"/>
          </p:nvPr>
        </p:nvSpPr>
        <p:spPr/>
        <p:txBody>
          <a:bodyPr/>
          <a:lstStyle/>
          <a:p>
            <a:pPr eaLnBrk="1" hangingPunct="1"/>
            <a:r>
              <a:rPr lang="en-US" altLang="lt-LT" sz="2700" smtClean="0"/>
              <a:t>It is a form of philosophical enquiry. It typically involves two speakers at any one time, with one leading the discussion and the other agreeing to certain assumptions put forward for his acceptance or rejection. </a:t>
            </a:r>
          </a:p>
          <a:p>
            <a:pPr eaLnBrk="1" hangingPunct="1"/>
            <a:r>
              <a:rPr lang="en-US" altLang="lt-LT" sz="2700" smtClean="0"/>
              <a:t>The method is credited to Socrates, who began to engage in such discussion with his fellow Athenians after a visit to the Oracle of Delphi.</a:t>
            </a:r>
          </a:p>
          <a:p>
            <a:pPr eaLnBrk="1" hangingPunct="1"/>
            <a:endParaRPr lang="lt-LT" altLang="lt-LT" sz="2600" smtClean="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lt-LT" sz="3600" b="1" smtClean="0"/>
              <a:t>Socratic Questioning</a:t>
            </a:r>
            <a:endParaRPr lang="lt-LT" altLang="lt-LT" smtClean="0"/>
          </a:p>
        </p:txBody>
      </p:sp>
      <p:sp>
        <p:nvSpPr>
          <p:cNvPr id="74755" name="Rectangle 3"/>
          <p:cNvSpPr>
            <a:spLocks noGrp="1" noChangeArrowheads="1"/>
          </p:cNvSpPr>
          <p:nvPr>
            <p:ph type="body" idx="1"/>
          </p:nvPr>
        </p:nvSpPr>
        <p:spPr/>
        <p:txBody>
          <a:bodyPr/>
          <a:lstStyle/>
          <a:p>
            <a:pPr eaLnBrk="1" hangingPunct="1"/>
            <a:r>
              <a:rPr lang="en-US" altLang="lt-LT" sz="2700" smtClean="0"/>
              <a:t>Plato famously formalized the Socratic debate in prose — positing Socrates as one of the principal interlocutors — in some of his early dialogues, such as </a:t>
            </a:r>
            <a:r>
              <a:rPr lang="en-US" altLang="lt-LT" sz="2700" i="1" smtClean="0"/>
              <a:t>Euthyphro</a:t>
            </a:r>
            <a:r>
              <a:rPr lang="en-US" altLang="lt-LT" sz="2700" smtClean="0"/>
              <a:t> or </a:t>
            </a:r>
            <a:r>
              <a:rPr lang="en-US" altLang="lt-LT" sz="2700" i="1" smtClean="0"/>
              <a:t>Theaetetus</a:t>
            </a:r>
            <a:r>
              <a:rPr lang="en-US" altLang="lt-LT" sz="2700" smtClean="0"/>
              <a:t>, and the method is most commonly found within the Socratic dialogues, which generally portray Socrates engaging in the method and questioning his fellow citizens about moral and epistemological issues.</a:t>
            </a:r>
          </a:p>
          <a:p>
            <a:pPr eaLnBrk="1" hangingPunct="1"/>
            <a:endParaRPr lang="lt-LT" altLang="lt-LT" sz="2600" smtClean="0"/>
          </a:p>
          <a:p>
            <a:pPr eaLnBrk="1" hangingPunct="1"/>
            <a:endParaRPr lang="lt-LT" altLang="lt-LT" sz="2600" smtClean="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lt-LT" sz="3900" b="1" smtClean="0"/>
              <a:t>Socratic Questioning</a:t>
            </a:r>
            <a:endParaRPr lang="lt-LT" altLang="lt-LT" sz="3900" b="1" smtClean="0"/>
          </a:p>
        </p:txBody>
      </p:sp>
      <p:sp>
        <p:nvSpPr>
          <p:cNvPr id="75779" name="Rectangle 3"/>
          <p:cNvSpPr>
            <a:spLocks noGrp="1" noChangeArrowheads="1"/>
          </p:cNvSpPr>
          <p:nvPr>
            <p:ph type="body" idx="1"/>
          </p:nvPr>
        </p:nvSpPr>
        <p:spPr/>
        <p:txBody>
          <a:bodyPr/>
          <a:lstStyle/>
          <a:p>
            <a:pPr eaLnBrk="1" hangingPunct="1"/>
            <a:r>
              <a:rPr lang="en-US" altLang="lt-LT" sz="2700" smtClean="0"/>
              <a:t>"A Socratic Dialogue can happen at any time between [two people] when they seek to answer a question [about something] answerable by their own effort of reflection and thinking [starting] from the concrete [asking] all sorts of questions [until] the details of the example are fleshed out [as] a kind of platform for reaching more general judgments".</a:t>
            </a:r>
          </a:p>
          <a:p>
            <a:pPr eaLnBrk="1" hangingPunct="1"/>
            <a:endParaRPr lang="lt-LT" altLang="lt-LT" sz="260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lt-LT" sz="3900" b="1" smtClean="0"/>
              <a:t>Socratic Questioning</a:t>
            </a:r>
            <a:endParaRPr lang="lt-LT" altLang="lt-LT" sz="3900" b="1" smtClean="0"/>
          </a:p>
        </p:txBody>
      </p:sp>
      <p:sp>
        <p:nvSpPr>
          <p:cNvPr id="76803" name="Rectangle 3"/>
          <p:cNvSpPr>
            <a:spLocks noGrp="1" noChangeArrowheads="1"/>
          </p:cNvSpPr>
          <p:nvPr>
            <p:ph type="body" idx="1"/>
          </p:nvPr>
        </p:nvSpPr>
        <p:spPr/>
        <p:txBody>
          <a:bodyPr/>
          <a:lstStyle/>
          <a:p>
            <a:pPr eaLnBrk="1" hangingPunct="1"/>
            <a:r>
              <a:rPr lang="en-US" altLang="lt-LT" sz="2700" smtClean="0"/>
              <a:t>The practice involves asking a series of questions surrounding a central issue, and answering questions of the others involved. </a:t>
            </a:r>
          </a:p>
          <a:p>
            <a:pPr eaLnBrk="1" hangingPunct="1"/>
            <a:r>
              <a:rPr lang="en-US" altLang="lt-LT" sz="2700" smtClean="0"/>
              <a:t>Generally this involves the defense of one point of view against another and is oppositional. The best way to 'win' is to make the opponent contradict himself in some way that proves the inquirer's own point.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3"/>
          <p:cNvSpPr>
            <a:spLocks noGrp="1"/>
          </p:cNvSpPr>
          <p:nvPr>
            <p:ph type="ctrTitle"/>
          </p:nvPr>
        </p:nvSpPr>
        <p:spPr/>
        <p:txBody>
          <a:bodyPr/>
          <a:lstStyle/>
          <a:p>
            <a:r>
              <a:rPr lang="en-US" smtClean="0"/>
              <a:t>The fifth part</a:t>
            </a:r>
          </a:p>
        </p:txBody>
      </p:sp>
      <p:sp>
        <p:nvSpPr>
          <p:cNvPr id="77827" name="Subtitle 4"/>
          <p:cNvSpPr>
            <a:spLocks noGrp="1"/>
          </p:cNvSpPr>
          <p:nvPr>
            <p:ph type="subTitle" idx="1"/>
          </p:nvPr>
        </p:nvSpPr>
        <p:spPr/>
        <p:txBody>
          <a:bodyPr/>
          <a:lstStyle/>
          <a:p>
            <a:r>
              <a:rPr lang="en-US" smtClean="0"/>
              <a:t>Guidelines for debate practice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US" smtClean="0"/>
              <a:t>Where to start</a:t>
            </a:r>
          </a:p>
        </p:txBody>
      </p:sp>
      <p:sp>
        <p:nvSpPr>
          <p:cNvPr id="78851" name="Content Placeholder 2"/>
          <p:cNvSpPr>
            <a:spLocks noGrp="1"/>
          </p:cNvSpPr>
          <p:nvPr>
            <p:ph idx="1"/>
          </p:nvPr>
        </p:nvSpPr>
        <p:spPr/>
        <p:txBody>
          <a:bodyPr/>
          <a:lstStyle/>
          <a:p>
            <a:r>
              <a:rPr lang="en-US" sz="3600" smtClean="0"/>
              <a:t>How to formulate a debate topic?</a:t>
            </a:r>
          </a:p>
          <a:p>
            <a:r>
              <a:rPr lang="en-US" sz="3600" smtClean="0"/>
              <a:t>How to prepare a debate file? Main parts of the debate file.</a:t>
            </a:r>
          </a:p>
          <a:p>
            <a:r>
              <a:rPr lang="en-US" sz="3600" smtClean="0"/>
              <a:t>Arguments and counterarguments.</a:t>
            </a:r>
          </a:p>
          <a:p>
            <a:r>
              <a:rPr lang="en-US" sz="3600" smtClean="0"/>
              <a:t>Features of the team work</a:t>
            </a:r>
          </a:p>
        </p:txBody>
      </p:sp>
    </p:spTree>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Profile</Template>
  <TotalTime>438</TotalTime>
  <Words>4022</Words>
  <Application>Microsoft Office PowerPoint</Application>
  <PresentationFormat>Expunere pe ecran (4:3)</PresentationFormat>
  <Paragraphs>198</Paragraphs>
  <Slides>75</Slides>
  <Notes>0</Notes>
  <HiddenSlides>0</HiddenSlides>
  <MMClips>0</MMClips>
  <ScaleCrop>false</ScaleCrop>
  <HeadingPairs>
    <vt:vector size="6" baseType="variant">
      <vt:variant>
        <vt:lpstr>Fonturi utilizate</vt:lpstr>
      </vt:variant>
      <vt:variant>
        <vt:i4>4</vt:i4>
      </vt:variant>
      <vt:variant>
        <vt:lpstr>Temă</vt:lpstr>
      </vt:variant>
      <vt:variant>
        <vt:i4>1</vt:i4>
      </vt:variant>
      <vt:variant>
        <vt:lpstr>Titluri diapozitive</vt:lpstr>
      </vt:variant>
      <vt:variant>
        <vt:i4>75</vt:i4>
      </vt:variant>
    </vt:vector>
  </HeadingPairs>
  <TitlesOfParts>
    <vt:vector size="80" baseType="lpstr">
      <vt:lpstr>Verdana</vt:lpstr>
      <vt:lpstr>Arial</vt:lpstr>
      <vt:lpstr>Wingdings</vt:lpstr>
      <vt:lpstr>Calibri</vt:lpstr>
      <vt:lpstr>Profile</vt:lpstr>
      <vt:lpstr>Debate for European Literacy</vt:lpstr>
      <vt:lpstr>First part</vt:lpstr>
      <vt:lpstr>Main theoretical guidelines</vt:lpstr>
      <vt:lpstr>How do we reach a consensus?</vt:lpstr>
      <vt:lpstr>Getting into debate world: what is a Debate?</vt:lpstr>
      <vt:lpstr>Debate</vt:lpstr>
      <vt:lpstr> Debate and argumentation theory</vt:lpstr>
      <vt:lpstr>Debate and argumentation theory</vt:lpstr>
      <vt:lpstr>Informal debate</vt:lpstr>
      <vt:lpstr>The outcome of a debate</vt:lpstr>
      <vt:lpstr>Let’s analyse what we see</vt:lpstr>
      <vt:lpstr>Our reflection</vt:lpstr>
      <vt:lpstr>Second part</vt:lpstr>
      <vt:lpstr>Kinds of Debates. Parliamentary debate</vt:lpstr>
      <vt:lpstr>Parliamentary debate</vt:lpstr>
      <vt:lpstr>World Schools Style</vt:lpstr>
      <vt:lpstr>World Schools Style</vt:lpstr>
      <vt:lpstr>World Schools Style</vt:lpstr>
      <vt:lpstr>Policy debate/Strategy debate</vt:lpstr>
      <vt:lpstr>Policy debate</vt:lpstr>
      <vt:lpstr>Policy debate</vt:lpstr>
      <vt:lpstr>Policy debate</vt:lpstr>
      <vt:lpstr>Policy debate</vt:lpstr>
      <vt:lpstr>Classical debate</vt:lpstr>
      <vt:lpstr>Classical debate</vt:lpstr>
      <vt:lpstr>Extemporaneous debate</vt:lpstr>
      <vt:lpstr>Extemporaneous debate</vt:lpstr>
      <vt:lpstr>Extemporaneous debate</vt:lpstr>
      <vt:lpstr>Extemporaneous debate</vt:lpstr>
      <vt:lpstr>Lincoln-Douglas debate</vt:lpstr>
      <vt:lpstr>Lincoln-Douglas debate</vt:lpstr>
      <vt:lpstr>Karl Popper Debate</vt:lpstr>
      <vt:lpstr>Karl Popper Debate</vt:lpstr>
      <vt:lpstr>Karl Popper Debate</vt:lpstr>
      <vt:lpstr>Let’s analyse what we see</vt:lpstr>
      <vt:lpstr>Part three</vt:lpstr>
      <vt:lpstr>Public Forum Debate</vt:lpstr>
      <vt:lpstr>Public Forum Debate</vt:lpstr>
      <vt:lpstr>Public Forum Debate</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Public Forum Debate: mechanics.</vt:lpstr>
      <vt:lpstr>Leaders debate</vt:lpstr>
      <vt:lpstr>Leaders debate</vt:lpstr>
      <vt:lpstr>Leaders debate</vt:lpstr>
      <vt:lpstr>Leaders debate</vt:lpstr>
      <vt:lpstr>Leaders debate</vt:lpstr>
      <vt:lpstr>Leaders debate</vt:lpstr>
      <vt:lpstr>Leaders debate</vt:lpstr>
      <vt:lpstr>Leaders debate</vt:lpstr>
      <vt:lpstr>The Fourth part</vt:lpstr>
      <vt:lpstr>Judging</vt:lpstr>
      <vt:lpstr>Judging</vt:lpstr>
      <vt:lpstr>Judging</vt:lpstr>
      <vt:lpstr>Adjudicator’s flowsheet</vt:lpstr>
      <vt:lpstr>Socratic Questioning</vt:lpstr>
      <vt:lpstr>Socratic Questioning</vt:lpstr>
      <vt:lpstr>Socratic Questioning</vt:lpstr>
      <vt:lpstr>Socratic Questioning</vt:lpstr>
      <vt:lpstr>Socratic Questioning</vt:lpstr>
      <vt:lpstr>Socratic Questioning</vt:lpstr>
      <vt:lpstr>The fifth part</vt:lpstr>
      <vt:lpstr>Where to start</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Forum Debate</dc:title>
  <dc:creator>User</dc:creator>
  <cp:lastModifiedBy>user</cp:lastModifiedBy>
  <cp:revision>24</cp:revision>
  <dcterms:created xsi:type="dcterms:W3CDTF">2006-10-29T18:31:50Z</dcterms:created>
  <dcterms:modified xsi:type="dcterms:W3CDTF">2017-02-16T07:45:35Z</dcterms:modified>
</cp:coreProperties>
</file>