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3B4037C7-1623-44FD-8494-723C6FBEEE1D}" type="datetimeFigureOut">
              <a:rPr lang="ro-RO" smtClean="0"/>
              <a:t>19.02.2017</a:t>
            </a:fld>
            <a:endParaRPr lang="ro-RO"/>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AC900B4-9575-43E8-8E82-5CCF1243EDBE}" type="slidenum">
              <a:rPr lang="ro-RO" smtClean="0"/>
              <a:t>‹#›</a:t>
            </a:fld>
            <a:endParaRPr lang="ro-RO"/>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ro-R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4037C7-1623-44FD-8494-723C6FBEEE1D}" type="datetimeFigureOut">
              <a:rPr lang="ro-RO" smtClean="0"/>
              <a:t>19.02.2017</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9AC900B4-9575-43E8-8E82-5CCF1243EDBE}" type="slidenum">
              <a:rPr lang="ro-RO" smtClean="0"/>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3B4037C7-1623-44FD-8494-723C6FBEEE1D}" type="datetimeFigureOut">
              <a:rPr lang="ro-RO" smtClean="0"/>
              <a:t>19.02.2017</a:t>
            </a:fld>
            <a:endParaRPr lang="ro-RO"/>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AC900B4-9575-43E8-8E82-5CCF1243EDBE}" type="slidenum">
              <a:rPr lang="ro-RO" smtClean="0"/>
              <a:t>‹#›</a:t>
            </a:fld>
            <a:endParaRPr lang="ro-RO"/>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B4037C7-1623-44FD-8494-723C6FBEEE1D}" type="datetimeFigureOut">
              <a:rPr lang="ro-RO" smtClean="0"/>
              <a:t>19.02.2017</a:t>
            </a:fld>
            <a:endParaRPr lang="ro-RO"/>
          </a:p>
        </p:txBody>
      </p:sp>
      <p:sp>
        <p:nvSpPr>
          <p:cNvPr id="6" name="Footer Placeholder 5"/>
          <p:cNvSpPr>
            <a:spLocks noGrp="1"/>
          </p:cNvSpPr>
          <p:nvPr>
            <p:ph type="ftr" sz="quarter" idx="11"/>
          </p:nvPr>
        </p:nvSpPr>
        <p:spPr/>
        <p:txBody>
          <a:bodyPr/>
          <a:lstStyle>
            <a:extLst/>
          </a:lstStyle>
          <a:p>
            <a:endParaRPr lang="ro-RO"/>
          </a:p>
        </p:txBody>
      </p:sp>
      <p:sp>
        <p:nvSpPr>
          <p:cNvPr id="7" name="Slide Number Placeholder 6"/>
          <p:cNvSpPr>
            <a:spLocks noGrp="1"/>
          </p:cNvSpPr>
          <p:nvPr>
            <p:ph type="sldNum" sz="quarter" idx="12"/>
          </p:nvPr>
        </p:nvSpPr>
        <p:spPr>
          <a:xfrm>
            <a:off x="8641080" y="6514568"/>
            <a:ext cx="464288" cy="274320"/>
          </a:xfrm>
        </p:spPr>
        <p:txBody>
          <a:bodyPr/>
          <a:lstStyle>
            <a:extLst/>
          </a:lstStyle>
          <a:p>
            <a:fld id="{9AC900B4-9575-43E8-8E82-5CCF1243EDBE}" type="slidenum">
              <a:rPr lang="ro-RO" smtClean="0"/>
              <a:t>‹#›</a:t>
            </a:fld>
            <a:endParaRPr lang="ro-RO"/>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B4037C7-1623-44FD-8494-723C6FBEEE1D}" type="datetimeFigureOut">
              <a:rPr lang="ro-RO" smtClean="0"/>
              <a:t>19.02.2017</a:t>
            </a:fld>
            <a:endParaRPr lang="ro-RO"/>
          </a:p>
        </p:txBody>
      </p:sp>
      <p:sp>
        <p:nvSpPr>
          <p:cNvPr id="8" name="Footer Placeholder 7"/>
          <p:cNvSpPr>
            <a:spLocks noGrp="1"/>
          </p:cNvSpPr>
          <p:nvPr>
            <p:ph type="ftr" sz="quarter" idx="11"/>
          </p:nvPr>
        </p:nvSpPr>
        <p:spPr/>
        <p:txBody>
          <a:bodyPr/>
          <a:lstStyle>
            <a:extLst/>
          </a:lstStyle>
          <a:p>
            <a:endParaRPr lang="ro-RO"/>
          </a:p>
        </p:txBody>
      </p:sp>
      <p:sp>
        <p:nvSpPr>
          <p:cNvPr id="9" name="Slide Number Placeholder 8"/>
          <p:cNvSpPr>
            <a:spLocks noGrp="1"/>
          </p:cNvSpPr>
          <p:nvPr>
            <p:ph type="sldNum" sz="quarter" idx="12"/>
          </p:nvPr>
        </p:nvSpPr>
        <p:spPr>
          <a:xfrm>
            <a:off x="8641080" y="6514568"/>
            <a:ext cx="464288" cy="274320"/>
          </a:xfrm>
        </p:spPr>
        <p:txBody>
          <a:bodyPr/>
          <a:lstStyle>
            <a:extLst/>
          </a:lstStyle>
          <a:p>
            <a:fld id="{9AC900B4-9575-43E8-8E82-5CCF1243EDBE}" type="slidenum">
              <a:rPr lang="ro-RO" smtClean="0"/>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B4037C7-1623-44FD-8494-723C6FBEEE1D}" type="datetimeFigureOut">
              <a:rPr lang="ro-RO" smtClean="0"/>
              <a:t>19.02.2017</a:t>
            </a:fld>
            <a:endParaRPr lang="ro-RO"/>
          </a:p>
        </p:txBody>
      </p:sp>
      <p:sp>
        <p:nvSpPr>
          <p:cNvPr id="4" name="Footer Placeholder 3"/>
          <p:cNvSpPr>
            <a:spLocks noGrp="1"/>
          </p:cNvSpPr>
          <p:nvPr>
            <p:ph type="ftr" sz="quarter" idx="11"/>
          </p:nvPr>
        </p:nvSpPr>
        <p:spPr/>
        <p:txBody>
          <a:bodyPr/>
          <a:lstStyle>
            <a:extLst/>
          </a:lstStyle>
          <a:p>
            <a:endParaRPr lang="ro-RO"/>
          </a:p>
        </p:txBody>
      </p:sp>
      <p:sp>
        <p:nvSpPr>
          <p:cNvPr id="5" name="Slide Number Placeholder 4"/>
          <p:cNvSpPr>
            <a:spLocks noGrp="1"/>
          </p:cNvSpPr>
          <p:nvPr>
            <p:ph type="sldNum" sz="quarter" idx="12"/>
          </p:nvPr>
        </p:nvSpPr>
        <p:spPr/>
        <p:txBody>
          <a:bodyPr/>
          <a:lstStyle>
            <a:extLst/>
          </a:lstStyle>
          <a:p>
            <a:fld id="{9AC900B4-9575-43E8-8E82-5CCF1243EDBE}" type="slidenum">
              <a:rPr lang="ro-RO" smtClean="0"/>
              <a:t>‹#›</a:t>
            </a:fld>
            <a:endParaRPr lang="ro-RO"/>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B4037C7-1623-44FD-8494-723C6FBEEE1D}" type="datetimeFigureOut">
              <a:rPr lang="ro-RO" smtClean="0"/>
              <a:t>19.02.2017</a:t>
            </a:fld>
            <a:endParaRPr lang="ro-RO"/>
          </a:p>
        </p:txBody>
      </p:sp>
      <p:sp>
        <p:nvSpPr>
          <p:cNvPr id="3" name="Footer Placeholder 2"/>
          <p:cNvSpPr>
            <a:spLocks noGrp="1"/>
          </p:cNvSpPr>
          <p:nvPr>
            <p:ph type="ftr" sz="quarter" idx="11"/>
          </p:nvPr>
        </p:nvSpPr>
        <p:spPr/>
        <p:txBody>
          <a:bodyPr/>
          <a:lstStyle>
            <a:extLst/>
          </a:lstStyle>
          <a:p>
            <a:endParaRPr lang="ro-RO"/>
          </a:p>
        </p:txBody>
      </p:sp>
      <p:sp>
        <p:nvSpPr>
          <p:cNvPr id="4" name="Slide Number Placeholder 3"/>
          <p:cNvSpPr>
            <a:spLocks noGrp="1"/>
          </p:cNvSpPr>
          <p:nvPr>
            <p:ph type="sldNum" sz="quarter" idx="12"/>
          </p:nvPr>
        </p:nvSpPr>
        <p:spPr/>
        <p:txBody>
          <a:bodyPr/>
          <a:lstStyle>
            <a:extLst/>
          </a:lstStyle>
          <a:p>
            <a:fld id="{9AC900B4-9575-43E8-8E82-5CCF1243EDBE}" type="slidenum">
              <a:rPr lang="ro-RO" smtClean="0"/>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3B4037C7-1623-44FD-8494-723C6FBEEE1D}" type="datetimeFigureOut">
              <a:rPr lang="ro-RO" smtClean="0"/>
              <a:t>19.02.2017</a:t>
            </a:fld>
            <a:endParaRPr lang="ro-RO"/>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AC900B4-9575-43E8-8E82-5CCF1243EDBE}" type="slidenum">
              <a:rPr lang="ro-RO" smtClean="0"/>
              <a:t>‹#›</a:t>
            </a:fld>
            <a:endParaRPr lang="ro-RO"/>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3B4037C7-1623-44FD-8494-723C6FBEEE1D}" type="datetimeFigureOut">
              <a:rPr lang="ro-RO" smtClean="0"/>
              <a:t>19.02.2017</a:t>
            </a:fld>
            <a:endParaRPr lang="ro-RO"/>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AC900B4-9575-43E8-8E82-5CCF1243EDBE}" type="slidenum">
              <a:rPr lang="ro-RO" smtClean="0"/>
              <a:t>‹#›</a:t>
            </a:fld>
            <a:endParaRPr lang="ro-RO"/>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ro-R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4037C7-1623-44FD-8494-723C6FBEEE1D}" type="datetimeFigureOut">
              <a:rPr lang="ro-RO" smtClean="0"/>
              <a:t>19.02.2017</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9AC900B4-9575-43E8-8E82-5CCF1243EDBE}" type="slidenum">
              <a:rPr lang="ro-RO" smtClean="0"/>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4037C7-1623-44FD-8494-723C6FBEEE1D}" type="datetimeFigureOut">
              <a:rPr lang="ro-RO" smtClean="0"/>
              <a:t>19.02.2017</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9AC900B4-9575-43E8-8E82-5CCF1243EDBE}" type="slidenum">
              <a:rPr lang="ro-RO" smtClean="0"/>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o-RO"/>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3B4037C7-1623-44FD-8494-723C6FBEEE1D}" type="datetimeFigureOut">
              <a:rPr lang="ro-RO" smtClean="0"/>
              <a:t>19.02.2017</a:t>
            </a:fld>
            <a:endParaRPr lang="ro-RO"/>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9AC900B4-9575-43E8-8E82-5CCF1243EDBE}" type="slidenum">
              <a:rPr lang="ro-RO" smtClean="0"/>
              <a:t>‹#›</a:t>
            </a:fld>
            <a:endParaRPr lang="ro-RO"/>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i="1" u="sng" dirty="0"/>
              <a:t>The Romanian Educational System </a:t>
            </a:r>
            <a:endParaRPr lang="ro-RO" dirty="0"/>
          </a:p>
        </p:txBody>
      </p:sp>
      <p:sp>
        <p:nvSpPr>
          <p:cNvPr id="3" name="Subtitle 2"/>
          <p:cNvSpPr>
            <a:spLocks noGrp="1"/>
          </p:cNvSpPr>
          <p:nvPr>
            <p:ph type="subTitle" idx="1"/>
          </p:nvPr>
        </p:nvSpPr>
        <p:spPr/>
        <p:txBody>
          <a:bodyPr/>
          <a:lstStyle/>
          <a:p>
            <a:r>
              <a:rPr lang="en-US" b="1" i="1" u="sng" dirty="0"/>
              <a:t>Past and Present</a:t>
            </a:r>
            <a:endParaRPr lang="ro-RO" dirty="0"/>
          </a:p>
          <a:p>
            <a:endParaRPr lang="ro-R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53536"/>
            <a:ext cx="8258204" cy="746572"/>
          </a:xfrm>
        </p:spPr>
        <p:txBody>
          <a:bodyPr>
            <a:normAutofit fontScale="90000"/>
          </a:bodyPr>
          <a:lstStyle/>
          <a:p>
            <a:r>
              <a:rPr lang="ro-RO" dirty="0" smtClean="0"/>
              <a:t>History</a:t>
            </a:r>
            <a:endParaRPr lang="ro-RO" dirty="0"/>
          </a:p>
        </p:txBody>
      </p:sp>
      <p:pic>
        <p:nvPicPr>
          <p:cNvPr id="1027" name="Picture 3" descr="C:\Users\Asus\Desktop\figure1big.jpg"/>
          <p:cNvPicPr>
            <a:picLocks noChangeAspect="1" noChangeArrowheads="1"/>
          </p:cNvPicPr>
          <p:nvPr/>
        </p:nvPicPr>
        <p:blipFill>
          <a:blip r:embed="rId2"/>
          <a:srcRect/>
          <a:stretch>
            <a:fillRect/>
          </a:stretch>
        </p:blipFill>
        <p:spPr bwMode="auto">
          <a:xfrm>
            <a:off x="3571868" y="3429000"/>
            <a:ext cx="4571999" cy="2743199"/>
          </a:xfrm>
          <a:prstGeom prst="rect">
            <a:avLst/>
          </a:prstGeom>
          <a:noFill/>
        </p:spPr>
      </p:pic>
      <p:sp>
        <p:nvSpPr>
          <p:cNvPr id="6" name="Content Placeholder 5"/>
          <p:cNvSpPr>
            <a:spLocks noGrp="1"/>
          </p:cNvSpPr>
          <p:nvPr>
            <p:ph idx="1"/>
          </p:nvPr>
        </p:nvSpPr>
        <p:spPr/>
        <p:txBody>
          <a:bodyPr/>
          <a:lstStyle/>
          <a:p>
            <a:r>
              <a:rPr lang="en-US" sz="2800" dirty="0" smtClean="0"/>
              <a:t>On the </a:t>
            </a:r>
            <a:r>
              <a:rPr lang="en-US" sz="2800" dirty="0" err="1" smtClean="0"/>
              <a:t>Dobrujan</a:t>
            </a:r>
            <a:r>
              <a:rPr lang="en-US" sz="2800" dirty="0" smtClean="0"/>
              <a:t> shore of the Black Sea there have been discovered proofs that certify the existence of the first school organized on the territory of the country which dates back to the 2</a:t>
            </a:r>
            <a:r>
              <a:rPr lang="en-US" sz="2800" baseline="30000" dirty="0" smtClean="0"/>
              <a:t>nd</a:t>
            </a:r>
            <a:r>
              <a:rPr lang="en-US" sz="2800" dirty="0" smtClean="0"/>
              <a:t> </a:t>
            </a:r>
            <a:r>
              <a:rPr lang="en-US" dirty="0" smtClean="0"/>
              <a:t>century BC. </a:t>
            </a:r>
            <a:endParaRPr lang="ro-RO"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sus\Desktop\histria 1.jpg"/>
          <p:cNvPicPr>
            <a:picLocks noChangeAspect="1" noChangeArrowheads="1"/>
          </p:cNvPicPr>
          <p:nvPr/>
        </p:nvPicPr>
        <p:blipFill>
          <a:blip r:embed="rId2"/>
          <a:srcRect/>
          <a:stretch>
            <a:fillRect/>
          </a:stretch>
        </p:blipFill>
        <p:spPr bwMode="auto">
          <a:xfrm>
            <a:off x="642910" y="785794"/>
            <a:ext cx="2619375" cy="2786082"/>
          </a:xfrm>
          <a:prstGeom prst="rect">
            <a:avLst/>
          </a:prstGeom>
          <a:noFill/>
        </p:spPr>
      </p:pic>
      <p:sp>
        <p:nvSpPr>
          <p:cNvPr id="3" name="Rectangle 2"/>
          <p:cNvSpPr/>
          <p:nvPr/>
        </p:nvSpPr>
        <p:spPr>
          <a:xfrm>
            <a:off x="3857620" y="500042"/>
            <a:ext cx="4572000" cy="3416320"/>
          </a:xfrm>
          <a:prstGeom prst="rect">
            <a:avLst/>
          </a:prstGeom>
        </p:spPr>
        <p:txBody>
          <a:bodyPr wrap="square">
            <a:spAutoFit/>
          </a:bodyPr>
          <a:lstStyle/>
          <a:p>
            <a:r>
              <a:rPr lang="en-US" sz="2400" dirty="0"/>
              <a:t>A local </a:t>
            </a:r>
            <a:r>
              <a:rPr lang="en-US" sz="2400" b="1" dirty="0"/>
              <a:t>gymnasium</a:t>
            </a:r>
            <a:r>
              <a:rPr lang="en-US" sz="2400" dirty="0"/>
              <a:t> was situated on the banks of the </a:t>
            </a:r>
            <a:r>
              <a:rPr lang="en-US" sz="2400" dirty="0" err="1"/>
              <a:t>Sinoe</a:t>
            </a:r>
            <a:r>
              <a:rPr lang="en-US" sz="2400" dirty="0"/>
              <a:t> lake whose existence is acknowledged by two epigraphic fragments and a few inscriptions that are still to be found </a:t>
            </a:r>
            <a:r>
              <a:rPr lang="en-US" sz="2400" dirty="0" smtClean="0"/>
              <a:t>at</a:t>
            </a:r>
            <a:r>
              <a:rPr lang="ro-RO" sz="2400" dirty="0" smtClean="0"/>
              <a:t> </a:t>
            </a:r>
            <a:r>
              <a:rPr lang="en-US" sz="2400" dirty="0" err="1" smtClean="0"/>
              <a:t>Histria</a:t>
            </a:r>
            <a:r>
              <a:rPr lang="en-US" sz="2400" dirty="0" smtClean="0"/>
              <a:t> </a:t>
            </a:r>
            <a:r>
              <a:rPr lang="en-US" sz="2400" dirty="0"/>
              <a:t>and which describe the way it was organized. </a:t>
            </a:r>
            <a:endParaRPr lang="ro-RO" sz="2400" dirty="0"/>
          </a:p>
        </p:txBody>
      </p:sp>
      <p:sp>
        <p:nvSpPr>
          <p:cNvPr id="4" name="Rectangle 3"/>
          <p:cNvSpPr/>
          <p:nvPr/>
        </p:nvSpPr>
        <p:spPr>
          <a:xfrm>
            <a:off x="428596" y="3929066"/>
            <a:ext cx="7643866" cy="2308324"/>
          </a:xfrm>
          <a:prstGeom prst="rect">
            <a:avLst/>
          </a:prstGeom>
        </p:spPr>
        <p:txBody>
          <a:bodyPr wrap="square">
            <a:spAutoFit/>
          </a:bodyPr>
          <a:lstStyle/>
          <a:p>
            <a:r>
              <a:rPr lang="en-US" sz="2400" dirty="0"/>
              <a:t>It seems that the first level in educational training, that of acquiring the most basic forms of education such as writing, reading, basic mathematic skills and recitation of Homeric poems took place in the family, under the direct surveillance of the father or, in some cases, of a free man. </a:t>
            </a:r>
            <a:endParaRPr lang="ro-RO"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sus\Desktop\547167855.jpg"/>
          <p:cNvPicPr>
            <a:picLocks noChangeAspect="1" noChangeArrowheads="1"/>
          </p:cNvPicPr>
          <p:nvPr/>
        </p:nvPicPr>
        <p:blipFill>
          <a:blip r:embed="rId2" cstate="print"/>
          <a:srcRect/>
          <a:stretch>
            <a:fillRect/>
          </a:stretch>
        </p:blipFill>
        <p:spPr bwMode="auto">
          <a:xfrm>
            <a:off x="500034" y="1785926"/>
            <a:ext cx="3429024" cy="3000396"/>
          </a:xfrm>
          <a:prstGeom prst="rect">
            <a:avLst/>
          </a:prstGeom>
          <a:noFill/>
        </p:spPr>
      </p:pic>
      <p:sp>
        <p:nvSpPr>
          <p:cNvPr id="7" name="Rectangle 6"/>
          <p:cNvSpPr/>
          <p:nvPr/>
        </p:nvSpPr>
        <p:spPr>
          <a:xfrm>
            <a:off x="4071934" y="857232"/>
            <a:ext cx="4572000" cy="8956298"/>
          </a:xfrm>
          <a:prstGeom prst="rect">
            <a:avLst/>
          </a:prstGeom>
        </p:spPr>
        <p:txBody>
          <a:bodyPr>
            <a:spAutoFit/>
          </a:bodyPr>
          <a:lstStyle/>
          <a:p>
            <a:r>
              <a:rPr lang="en-US" sz="2000" dirty="0"/>
              <a:t>Those who could acquire knowledge in an organized environment and not in families attended the institution called “</a:t>
            </a:r>
            <a:r>
              <a:rPr lang="en-US" sz="2000" b="1" dirty="0"/>
              <a:t>gymnasium</a:t>
            </a:r>
            <a:r>
              <a:rPr lang="en-US" sz="2000" dirty="0"/>
              <a:t>” led by a headmaster called “gymnasiarch” who was helped by one or two teachers in his activity</a:t>
            </a:r>
            <a:r>
              <a:rPr lang="en-US" sz="2000" dirty="0" smtClean="0"/>
              <a:t>.</a:t>
            </a:r>
            <a:r>
              <a:rPr lang="en-US" sz="2000" dirty="0"/>
              <a:t> </a:t>
            </a:r>
            <a:endParaRPr lang="ro-RO" sz="2000" dirty="0" smtClean="0"/>
          </a:p>
          <a:p>
            <a:endParaRPr lang="ro-RO" sz="2000" dirty="0"/>
          </a:p>
          <a:p>
            <a:endParaRPr lang="ro-RO" sz="2000" dirty="0" smtClean="0"/>
          </a:p>
          <a:p>
            <a:r>
              <a:rPr lang="en-US" sz="2400" dirty="0" smtClean="0"/>
              <a:t>The </a:t>
            </a:r>
            <a:r>
              <a:rPr lang="en-US" sz="2400" dirty="0"/>
              <a:t>organization and function of such an institution implied great responsibility and that is why the “gymnasiarch” was elected by the citizens from the well-off people.</a:t>
            </a:r>
            <a:endParaRPr lang="ro-RO" sz="2400" dirty="0"/>
          </a:p>
          <a:p>
            <a:endParaRPr lang="ro-RO" dirty="0" smtClean="0"/>
          </a:p>
          <a:p>
            <a:endParaRPr lang="ro-RO" dirty="0"/>
          </a:p>
          <a:p>
            <a:endParaRPr lang="ro-RO" dirty="0" smtClean="0"/>
          </a:p>
          <a:p>
            <a:endParaRPr lang="ro-RO" dirty="0"/>
          </a:p>
          <a:p>
            <a:endParaRPr lang="ro-RO" dirty="0" smtClean="0"/>
          </a:p>
          <a:p>
            <a:endParaRPr lang="ro-RO" dirty="0"/>
          </a:p>
          <a:p>
            <a:endParaRPr lang="ro-RO" dirty="0" smtClean="0"/>
          </a:p>
          <a:p>
            <a:endParaRPr lang="ro-RO" dirty="0"/>
          </a:p>
          <a:p>
            <a:endParaRPr lang="ro-RO" dirty="0" smtClean="0"/>
          </a:p>
          <a:p>
            <a:endParaRPr lang="ro-RO" dirty="0"/>
          </a:p>
          <a:p>
            <a:endParaRPr lang="ro-RO" dirty="0" smtClean="0"/>
          </a:p>
          <a:p>
            <a:endParaRPr lang="ro-RO" dirty="0"/>
          </a:p>
          <a:p>
            <a:endParaRPr lang="ro-RO" dirty="0" smtClean="0"/>
          </a:p>
          <a:p>
            <a:endParaRPr lang="ro-RO"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488" y="642918"/>
            <a:ext cx="5143536" cy="8956298"/>
          </a:xfrm>
          <a:prstGeom prst="rect">
            <a:avLst/>
          </a:prstGeom>
        </p:spPr>
        <p:txBody>
          <a:bodyPr wrap="square">
            <a:spAutoFit/>
          </a:bodyPr>
          <a:lstStyle/>
          <a:p>
            <a:r>
              <a:rPr lang="en-US" sz="2400" dirty="0"/>
              <a:t>The first known school is presented in ‘Saint Gerard legend’ which has been common in </a:t>
            </a:r>
            <a:r>
              <a:rPr lang="en-US" sz="2400" dirty="0" err="1"/>
              <a:t>Cenad</a:t>
            </a:r>
            <a:r>
              <a:rPr lang="en-US" sz="2400" dirty="0"/>
              <a:t> (Banat) since 1028</a:t>
            </a:r>
            <a:r>
              <a:rPr lang="en-US" sz="2400" dirty="0" smtClean="0"/>
              <a:t>.</a:t>
            </a:r>
            <a:r>
              <a:rPr lang="en-US" sz="2400" dirty="0"/>
              <a:t> It was established in order to prepare the clerics and missionaries and its capacity was of 30 students. In this school, in a building especially designed for this purpose, the young under the guidance of “</a:t>
            </a:r>
            <a:r>
              <a:rPr lang="en-US" sz="2400" dirty="0" err="1"/>
              <a:t>magisters</a:t>
            </a:r>
            <a:r>
              <a:rPr lang="en-US" sz="2400" dirty="0"/>
              <a:t>” studied writing, reading, elementary Latin grammar and church music.</a:t>
            </a:r>
            <a:endParaRPr lang="ro-RO" sz="2400" dirty="0" smtClean="0"/>
          </a:p>
          <a:p>
            <a:endParaRPr lang="ro-RO" dirty="0"/>
          </a:p>
          <a:p>
            <a:endParaRPr lang="ro-RO" dirty="0" smtClean="0"/>
          </a:p>
          <a:p>
            <a:endParaRPr lang="ro-RO" dirty="0"/>
          </a:p>
          <a:p>
            <a:endParaRPr lang="ro-RO" dirty="0" smtClean="0"/>
          </a:p>
          <a:p>
            <a:endParaRPr lang="ro-RO" dirty="0"/>
          </a:p>
          <a:p>
            <a:endParaRPr lang="ro-RO" dirty="0" smtClean="0"/>
          </a:p>
          <a:p>
            <a:endParaRPr lang="ro-RO" dirty="0"/>
          </a:p>
          <a:p>
            <a:endParaRPr lang="ro-RO" dirty="0" smtClean="0"/>
          </a:p>
          <a:p>
            <a:endParaRPr lang="ro-RO" dirty="0"/>
          </a:p>
          <a:p>
            <a:endParaRPr lang="ro-RO" dirty="0" smtClean="0"/>
          </a:p>
          <a:p>
            <a:endParaRPr lang="ro-RO" dirty="0"/>
          </a:p>
          <a:p>
            <a:endParaRPr lang="ro-RO" dirty="0" smtClean="0"/>
          </a:p>
          <a:p>
            <a:endParaRPr lang="ro-RO" dirty="0"/>
          </a:p>
          <a:p>
            <a:endParaRPr lang="ro-RO" dirty="0" smtClean="0"/>
          </a:p>
          <a:p>
            <a:endParaRPr lang="ro-RO" dirty="0"/>
          </a:p>
          <a:p>
            <a:endParaRPr lang="ro-RO" dirty="0" smtClean="0"/>
          </a:p>
        </p:txBody>
      </p:sp>
      <p:pic>
        <p:nvPicPr>
          <p:cNvPr id="4" name="Picture 2" descr="C:\Users\Asus\Desktop\Portrayal_of_Stephen_I,_King_of_Hungary_on_the_coronation_pall.jpg"/>
          <p:cNvPicPr>
            <a:picLocks noChangeAspect="1" noChangeArrowheads="1"/>
          </p:cNvPicPr>
          <p:nvPr/>
        </p:nvPicPr>
        <p:blipFill>
          <a:blip r:embed="rId2" cstate="print"/>
          <a:srcRect/>
          <a:stretch>
            <a:fillRect/>
          </a:stretch>
        </p:blipFill>
        <p:spPr bwMode="auto">
          <a:xfrm>
            <a:off x="571472" y="2857496"/>
            <a:ext cx="2000264" cy="335758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sus\Desktop\download.jpg"/>
          <p:cNvPicPr>
            <a:picLocks noChangeAspect="1" noChangeArrowheads="1"/>
          </p:cNvPicPr>
          <p:nvPr/>
        </p:nvPicPr>
        <p:blipFill>
          <a:blip r:embed="rId2"/>
          <a:srcRect/>
          <a:stretch>
            <a:fillRect/>
          </a:stretch>
        </p:blipFill>
        <p:spPr bwMode="auto">
          <a:xfrm>
            <a:off x="214282" y="214290"/>
            <a:ext cx="2857500" cy="2243142"/>
          </a:xfrm>
          <a:prstGeom prst="rect">
            <a:avLst/>
          </a:prstGeom>
          <a:noFill/>
        </p:spPr>
      </p:pic>
      <p:sp>
        <p:nvSpPr>
          <p:cNvPr id="12" name="Title 11"/>
          <p:cNvSpPr>
            <a:spLocks noGrp="1"/>
          </p:cNvSpPr>
          <p:nvPr>
            <p:ph type="title"/>
          </p:nvPr>
        </p:nvSpPr>
        <p:spPr>
          <a:xfrm>
            <a:off x="457200" y="253218"/>
            <a:ext cx="8229600" cy="746890"/>
          </a:xfrm>
        </p:spPr>
        <p:txBody>
          <a:bodyPr>
            <a:normAutofit fontScale="90000"/>
          </a:bodyPr>
          <a:lstStyle/>
          <a:p>
            <a:r>
              <a:rPr lang="ro-RO" dirty="0" smtClean="0"/>
              <a:t>The classroom</a:t>
            </a:r>
            <a:endParaRPr lang="ro-RO" dirty="0"/>
          </a:p>
        </p:txBody>
      </p:sp>
      <p:sp>
        <p:nvSpPr>
          <p:cNvPr id="14" name="Rectangle 13"/>
          <p:cNvSpPr/>
          <p:nvPr/>
        </p:nvSpPr>
        <p:spPr>
          <a:xfrm>
            <a:off x="642910" y="2428868"/>
            <a:ext cx="7786742" cy="5016758"/>
          </a:xfrm>
          <a:prstGeom prst="rect">
            <a:avLst/>
          </a:prstGeom>
        </p:spPr>
        <p:txBody>
          <a:bodyPr wrap="square">
            <a:spAutoFit/>
          </a:bodyPr>
          <a:lstStyle/>
          <a:p>
            <a:r>
              <a:rPr lang="en-US" sz="2400" dirty="0"/>
              <a:t>The Romanian schools from villages and towns become more and more numerous in the 17</a:t>
            </a:r>
            <a:r>
              <a:rPr lang="en-US" sz="2400" baseline="30000" dirty="0"/>
              <a:t>th</a:t>
            </a:r>
            <a:r>
              <a:rPr lang="en-US" sz="2400" dirty="0"/>
              <a:t>century</a:t>
            </a:r>
            <a:r>
              <a:rPr lang="en-US" sz="2400" dirty="0" smtClean="0"/>
              <a:t>.</a:t>
            </a:r>
            <a:r>
              <a:rPr lang="ro-RO" sz="2400" dirty="0" smtClean="0"/>
              <a:t> </a:t>
            </a:r>
            <a:r>
              <a:rPr lang="en-US" sz="2400" dirty="0"/>
              <a:t>While in Transylvania there were confessional schools, in Moldavia and Wallachia there were public or state schools.</a:t>
            </a:r>
            <a:endParaRPr lang="ro-RO" sz="2400" b="1" dirty="0"/>
          </a:p>
          <a:p>
            <a:r>
              <a:rPr lang="en-US" sz="2400" dirty="0"/>
              <a:t>The historical conditions and the economic development of the time allowed the ruler </a:t>
            </a:r>
            <a:r>
              <a:rPr lang="en-US" sz="2400" dirty="0" err="1"/>
              <a:t>Alexandru</a:t>
            </a:r>
            <a:r>
              <a:rPr lang="en-US" sz="2400" dirty="0"/>
              <a:t> </a:t>
            </a:r>
            <a:r>
              <a:rPr lang="en-US" sz="2400" dirty="0" err="1"/>
              <a:t>Ipsilanti</a:t>
            </a:r>
            <a:r>
              <a:rPr lang="en-US" sz="2400" dirty="0"/>
              <a:t>, a man of vision, to reorganize the teaching system in 1776 according to broader pedagogical views.</a:t>
            </a:r>
            <a:endParaRPr lang="ro-RO" sz="2400" dirty="0"/>
          </a:p>
          <a:p>
            <a:endParaRPr lang="ro-RO" sz="2400" dirty="0" smtClean="0"/>
          </a:p>
          <a:p>
            <a:endParaRPr lang="ro-RO" sz="2000" dirty="0"/>
          </a:p>
          <a:p>
            <a:endParaRPr lang="ro-RO" dirty="0" smtClean="0"/>
          </a:p>
          <a:p>
            <a:endParaRPr lang="ro-RO"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descr="C:\Users\Asus\Desktop\Spiru_Haret.jpg"/>
          <p:cNvPicPr>
            <a:picLocks noChangeAspect="1" noChangeArrowheads="1"/>
          </p:cNvPicPr>
          <p:nvPr/>
        </p:nvPicPr>
        <p:blipFill>
          <a:blip r:embed="rId2"/>
          <a:srcRect/>
          <a:stretch>
            <a:fillRect/>
          </a:stretch>
        </p:blipFill>
        <p:spPr bwMode="auto">
          <a:xfrm>
            <a:off x="357158" y="642918"/>
            <a:ext cx="1857388" cy="2357454"/>
          </a:xfrm>
          <a:prstGeom prst="rect">
            <a:avLst/>
          </a:prstGeom>
          <a:noFill/>
        </p:spPr>
      </p:pic>
      <p:sp>
        <p:nvSpPr>
          <p:cNvPr id="9" name="Rectangle 8"/>
          <p:cNvSpPr/>
          <p:nvPr/>
        </p:nvSpPr>
        <p:spPr>
          <a:xfrm>
            <a:off x="2500298" y="571480"/>
            <a:ext cx="6072230" cy="6617196"/>
          </a:xfrm>
          <a:prstGeom prst="rect">
            <a:avLst/>
          </a:prstGeom>
        </p:spPr>
        <p:txBody>
          <a:bodyPr wrap="square">
            <a:spAutoFit/>
          </a:bodyPr>
          <a:lstStyle/>
          <a:p>
            <a:r>
              <a:rPr lang="en-US" sz="2400" dirty="0"/>
              <a:t>A flourishing period as far as the teaching system is concerned was during the </a:t>
            </a:r>
            <a:r>
              <a:rPr lang="en-US" sz="2400" dirty="0" smtClean="0"/>
              <a:t>mandate</a:t>
            </a:r>
            <a:r>
              <a:rPr lang="ro-RO" sz="2400" dirty="0" smtClean="0"/>
              <a:t> </a:t>
            </a:r>
            <a:r>
              <a:rPr lang="en-US" sz="2400" dirty="0" smtClean="0"/>
              <a:t>of </a:t>
            </a:r>
            <a:r>
              <a:rPr lang="ro-RO" sz="2400" dirty="0" smtClean="0"/>
              <a:t> </a:t>
            </a:r>
            <a:r>
              <a:rPr lang="en-US" sz="2400" dirty="0" err="1" smtClean="0"/>
              <a:t>Spiru</a:t>
            </a:r>
            <a:r>
              <a:rPr lang="ro-RO" sz="2400" dirty="0" smtClean="0"/>
              <a:t> </a:t>
            </a:r>
            <a:r>
              <a:rPr lang="en-US" sz="2400" dirty="0" err="1" smtClean="0"/>
              <a:t>Haret</a:t>
            </a:r>
            <a:r>
              <a:rPr lang="en-US" sz="2400" dirty="0" smtClean="0"/>
              <a:t> </a:t>
            </a:r>
            <a:r>
              <a:rPr lang="ro-RO" sz="2400" dirty="0" smtClean="0"/>
              <a:t>–ministry of education -</a:t>
            </a:r>
            <a:r>
              <a:rPr lang="en-US" sz="2400" dirty="0" smtClean="0"/>
              <a:t>who </a:t>
            </a:r>
            <a:r>
              <a:rPr lang="en-US" sz="2400" dirty="0"/>
              <a:t>militated and also succeeded in developing the school system so that their number soared from 3446 schools in 1896 to 4685 in the school year 1909/1910.</a:t>
            </a:r>
            <a:endParaRPr lang="ro-RO" sz="2400" dirty="0"/>
          </a:p>
          <a:p>
            <a:r>
              <a:rPr lang="en-US" sz="2400" dirty="0"/>
              <a:t>During the interwar period there have been drown up numerous normative acts which led to the consolidation of Romanian teaching system both private and public</a:t>
            </a:r>
            <a:r>
              <a:rPr lang="en-US" sz="2400" dirty="0" smtClean="0"/>
              <a:t>.</a:t>
            </a:r>
            <a:r>
              <a:rPr lang="en-US" sz="2400" dirty="0"/>
              <a:t> </a:t>
            </a:r>
            <a:r>
              <a:rPr lang="ro-RO" sz="2400" dirty="0" smtClean="0"/>
              <a:t>   </a:t>
            </a:r>
            <a:r>
              <a:rPr lang="en-US" sz="2400" dirty="0" smtClean="0"/>
              <a:t>The </a:t>
            </a:r>
            <a:r>
              <a:rPr lang="en-US" sz="2400" dirty="0"/>
              <a:t>first Romanian universities were founded in the second half of the 19th century (</a:t>
            </a:r>
            <a:r>
              <a:rPr lang="en-US" sz="2400" dirty="0" err="1"/>
              <a:t>Iaşi</a:t>
            </a:r>
            <a:r>
              <a:rPr lang="en-US" sz="2400" dirty="0"/>
              <a:t>- 1860, </a:t>
            </a:r>
            <a:r>
              <a:rPr lang="en-US" sz="2400" dirty="0" err="1"/>
              <a:t>Bucureşti</a:t>
            </a:r>
            <a:r>
              <a:rPr lang="en-US" sz="2400" dirty="0"/>
              <a:t> – 1864).</a:t>
            </a:r>
            <a:endParaRPr lang="ro-RO" sz="2400" dirty="0"/>
          </a:p>
          <a:p>
            <a:endParaRPr lang="ro-RO" sz="2000" dirty="0"/>
          </a:p>
          <a:p>
            <a:r>
              <a:rPr lang="ro-RO" sz="2000" dirty="0" smtClean="0"/>
              <a:t>  </a:t>
            </a:r>
            <a:r>
              <a:rPr lang="en-US" sz="2000" dirty="0" smtClean="0"/>
              <a:t> </a:t>
            </a:r>
            <a:endParaRPr lang="ro-RO"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Asus\Desktop\6.jpg"/>
          <p:cNvPicPr>
            <a:picLocks noChangeAspect="1" noChangeArrowheads="1"/>
          </p:cNvPicPr>
          <p:nvPr/>
        </p:nvPicPr>
        <p:blipFill>
          <a:blip r:embed="rId2"/>
          <a:srcRect/>
          <a:stretch>
            <a:fillRect/>
          </a:stretch>
        </p:blipFill>
        <p:spPr bwMode="auto">
          <a:xfrm>
            <a:off x="928662" y="357166"/>
            <a:ext cx="3571900" cy="2447925"/>
          </a:xfrm>
          <a:prstGeom prst="rect">
            <a:avLst/>
          </a:prstGeom>
          <a:noFill/>
        </p:spPr>
      </p:pic>
      <p:sp>
        <p:nvSpPr>
          <p:cNvPr id="3" name="Rectangle 2"/>
          <p:cNvSpPr/>
          <p:nvPr/>
        </p:nvSpPr>
        <p:spPr>
          <a:xfrm>
            <a:off x="4572000" y="714356"/>
            <a:ext cx="4572000" cy="1938992"/>
          </a:xfrm>
          <a:prstGeom prst="rect">
            <a:avLst/>
          </a:prstGeom>
        </p:spPr>
        <p:txBody>
          <a:bodyPr wrap="square">
            <a:spAutoFit/>
          </a:bodyPr>
          <a:lstStyle/>
          <a:p>
            <a:r>
              <a:rPr lang="en-US" sz="2000" dirty="0"/>
              <a:t>After World War II and the instauration of the communist regime, the liberal educational system has been replaced with one of soviet inspiration based on mass ideology and indoctrination.</a:t>
            </a:r>
            <a:endParaRPr lang="ro-RO" sz="2000" dirty="0"/>
          </a:p>
        </p:txBody>
      </p:sp>
      <p:sp>
        <p:nvSpPr>
          <p:cNvPr id="4" name="Rectangle 3"/>
          <p:cNvSpPr/>
          <p:nvPr/>
        </p:nvSpPr>
        <p:spPr>
          <a:xfrm>
            <a:off x="1142976" y="3214686"/>
            <a:ext cx="7143800" cy="2677656"/>
          </a:xfrm>
          <a:prstGeom prst="rect">
            <a:avLst/>
          </a:prstGeom>
        </p:spPr>
        <p:txBody>
          <a:bodyPr wrap="square">
            <a:spAutoFit/>
          </a:bodyPr>
          <a:lstStyle/>
          <a:p>
            <a:r>
              <a:rPr lang="en-US" sz="2400" dirty="0"/>
              <a:t>During 1965-1975 the teaching system underwent a sort of ‘opening’ and it was reformed by a set of measures regarding the renouncement of the excessive </a:t>
            </a:r>
            <a:r>
              <a:rPr lang="en-US" sz="2400" dirty="0" err="1"/>
              <a:t>ideologization</a:t>
            </a:r>
            <a:r>
              <a:rPr lang="en-US" sz="2400" dirty="0"/>
              <a:t>, the recovery of some traditional customs, the study of foreign languages and exact sciences and also the connection to the Occidental developments, etc. </a:t>
            </a:r>
            <a:endParaRPr lang="ro-RO"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Asus\Desktop\download (1).jpg"/>
          <p:cNvPicPr>
            <a:picLocks noChangeAspect="1" noChangeArrowheads="1"/>
          </p:cNvPicPr>
          <p:nvPr/>
        </p:nvPicPr>
        <p:blipFill>
          <a:blip r:embed="rId2"/>
          <a:srcRect/>
          <a:stretch>
            <a:fillRect/>
          </a:stretch>
        </p:blipFill>
        <p:spPr bwMode="auto">
          <a:xfrm>
            <a:off x="500034" y="1928802"/>
            <a:ext cx="2714644" cy="3143272"/>
          </a:xfrm>
          <a:prstGeom prst="rect">
            <a:avLst/>
          </a:prstGeom>
          <a:noFill/>
        </p:spPr>
      </p:pic>
      <p:sp>
        <p:nvSpPr>
          <p:cNvPr id="3" name="Rectangle 2"/>
          <p:cNvSpPr/>
          <p:nvPr/>
        </p:nvSpPr>
        <p:spPr>
          <a:xfrm>
            <a:off x="3286116" y="714356"/>
            <a:ext cx="5357850" cy="5539978"/>
          </a:xfrm>
          <a:prstGeom prst="rect">
            <a:avLst/>
          </a:prstGeom>
        </p:spPr>
        <p:txBody>
          <a:bodyPr wrap="square">
            <a:spAutoFit/>
          </a:bodyPr>
          <a:lstStyle/>
          <a:p>
            <a:r>
              <a:rPr lang="en-US" sz="2400" dirty="0"/>
              <a:t>Even since the Romanian revolution in </a:t>
            </a:r>
            <a:r>
              <a:rPr lang="en-US" sz="2400" dirty="0" smtClean="0"/>
              <a:t>1989</a:t>
            </a:r>
            <a:r>
              <a:rPr lang="ro-RO" sz="2400" dirty="0" smtClean="0"/>
              <a:t> </a:t>
            </a:r>
            <a:r>
              <a:rPr lang="en-US" sz="2400" dirty="0" smtClean="0"/>
              <a:t>the </a:t>
            </a:r>
            <a:r>
              <a:rPr lang="en-US" sz="2400" dirty="0"/>
              <a:t>Romanian teaching system has been in a continuous process of </a:t>
            </a:r>
            <a:r>
              <a:rPr lang="ro-RO" sz="2400" dirty="0" smtClean="0"/>
              <a:t> </a:t>
            </a:r>
            <a:r>
              <a:rPr lang="en-US" sz="2400" dirty="0" smtClean="0"/>
              <a:t>reorganization </a:t>
            </a:r>
            <a:r>
              <a:rPr lang="en-US" sz="2400" dirty="0"/>
              <a:t>which was both praised and criticized. </a:t>
            </a:r>
            <a:endParaRPr lang="ro-RO" sz="2400" dirty="0" smtClean="0"/>
          </a:p>
          <a:p>
            <a:endParaRPr lang="ro-RO" sz="2400" dirty="0"/>
          </a:p>
          <a:p>
            <a:r>
              <a:rPr lang="en-US" sz="2400" dirty="0"/>
              <a:t>According to the Law of National Education no 1/2011 the Romanian educational system is </a:t>
            </a:r>
            <a:r>
              <a:rPr lang="en-US" sz="2400" dirty="0" smtClean="0"/>
              <a:t>conducted</a:t>
            </a:r>
            <a:r>
              <a:rPr lang="ro-RO" sz="2400" dirty="0" smtClean="0"/>
              <a:t> </a:t>
            </a:r>
            <a:r>
              <a:rPr lang="en-US" sz="2400" dirty="0" smtClean="0"/>
              <a:t>by </a:t>
            </a:r>
            <a:r>
              <a:rPr lang="en-US" sz="2400" dirty="0"/>
              <a:t>the Ministry of </a:t>
            </a:r>
            <a:r>
              <a:rPr lang="ro-RO" sz="2400" dirty="0" smtClean="0"/>
              <a:t>National </a:t>
            </a:r>
            <a:r>
              <a:rPr lang="en-US" sz="2400" dirty="0" smtClean="0"/>
              <a:t>Education</a:t>
            </a:r>
            <a:r>
              <a:rPr lang="en-US" sz="2400" dirty="0"/>
              <a:t>, </a:t>
            </a:r>
            <a:r>
              <a:rPr lang="en-US" sz="2400" dirty="0" smtClean="0"/>
              <a:t>(ME</a:t>
            </a:r>
            <a:r>
              <a:rPr lang="ro-RO" sz="2400" dirty="0" smtClean="0"/>
              <a:t>N</a:t>
            </a:r>
            <a:r>
              <a:rPr lang="en-US" sz="2400" dirty="0" smtClean="0"/>
              <a:t>). </a:t>
            </a:r>
            <a:endParaRPr lang="ro-RO" sz="2400" dirty="0" smtClean="0"/>
          </a:p>
          <a:p>
            <a:r>
              <a:rPr lang="en-US" sz="2400" dirty="0" smtClean="0"/>
              <a:t>Each </a:t>
            </a:r>
            <a:r>
              <a:rPr lang="en-US" sz="2400" dirty="0"/>
              <a:t>level has its own form of organization and it is subject to the current legislation.</a:t>
            </a:r>
            <a:endParaRPr lang="ro-RO" sz="2400" dirty="0"/>
          </a:p>
          <a:p>
            <a:endParaRPr lang="ro-RO"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Asus\Desktop\download (2).jpg"/>
          <p:cNvPicPr>
            <a:picLocks noChangeAspect="1" noChangeArrowheads="1"/>
          </p:cNvPicPr>
          <p:nvPr/>
        </p:nvPicPr>
        <p:blipFill>
          <a:blip r:embed="rId2"/>
          <a:srcRect/>
          <a:stretch>
            <a:fillRect/>
          </a:stretch>
        </p:blipFill>
        <p:spPr bwMode="auto">
          <a:xfrm>
            <a:off x="785786" y="642918"/>
            <a:ext cx="3143272" cy="2357454"/>
          </a:xfrm>
          <a:prstGeom prst="rect">
            <a:avLst/>
          </a:prstGeom>
          <a:noFill/>
        </p:spPr>
      </p:pic>
      <p:sp>
        <p:nvSpPr>
          <p:cNvPr id="3" name="Rectangle 2"/>
          <p:cNvSpPr/>
          <p:nvPr/>
        </p:nvSpPr>
        <p:spPr>
          <a:xfrm>
            <a:off x="714348" y="3244335"/>
            <a:ext cx="7786743" cy="3877985"/>
          </a:xfrm>
          <a:prstGeom prst="rect">
            <a:avLst/>
          </a:prstGeom>
        </p:spPr>
        <p:txBody>
          <a:bodyPr wrap="square">
            <a:spAutoFit/>
          </a:bodyPr>
          <a:lstStyle/>
          <a:p>
            <a:r>
              <a:rPr lang="en-US" sz="2400" dirty="0" smtClean="0"/>
              <a:t>The system offers the following diplomas::</a:t>
            </a:r>
            <a:r>
              <a:rPr lang="ro-RO" sz="2400" dirty="0" smtClean="0"/>
              <a:t> </a:t>
            </a:r>
            <a:r>
              <a:rPr lang="en-US" sz="2400" dirty="0" smtClean="0"/>
              <a:t>graduation </a:t>
            </a:r>
            <a:r>
              <a:rPr lang="en-US" sz="2400" dirty="0"/>
              <a:t>diploma (graduation from school without exam), Baccalaureate diploma (graduation from high school after the final exam), bachelor degree (graduation from university after an exam and/or a thesis), MA (Master degree obtained after a thesis and in some cases an exam), PhD (doctor after writing a thesis).</a:t>
            </a:r>
            <a:endParaRPr lang="ro-RO" sz="2400" dirty="0"/>
          </a:p>
          <a:p>
            <a:endParaRPr lang="ro-RO" sz="2400" dirty="0" smtClean="0"/>
          </a:p>
          <a:p>
            <a:endParaRPr lang="ro-RO" dirty="0"/>
          </a:p>
          <a:p>
            <a:endParaRPr lang="ro-RO" dirty="0" smtClean="0"/>
          </a:p>
          <a:p>
            <a:r>
              <a:rPr lang="en-US" dirty="0" smtClean="0"/>
              <a:t> </a:t>
            </a:r>
            <a:endParaRPr lang="ro-RO"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94</TotalTime>
  <Words>680</Words>
  <Application>Microsoft Office PowerPoint</Application>
  <PresentationFormat>On-screen Show (4:3)</PresentationFormat>
  <Paragraphs>57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Foundry</vt:lpstr>
      <vt:lpstr>The Romanian Educational System </vt:lpstr>
      <vt:lpstr>History</vt:lpstr>
      <vt:lpstr>Slide 3</vt:lpstr>
      <vt:lpstr>Slide 4</vt:lpstr>
      <vt:lpstr>Slide 5</vt:lpstr>
      <vt:lpstr>The classroom</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Romanian Educational System</dc:title>
  <dc:creator>Asus</dc:creator>
  <cp:lastModifiedBy>Asus</cp:lastModifiedBy>
  <cp:revision>15</cp:revision>
  <dcterms:created xsi:type="dcterms:W3CDTF">2017-02-19T16:18:48Z</dcterms:created>
  <dcterms:modified xsi:type="dcterms:W3CDTF">2017-02-19T17:53:41Z</dcterms:modified>
</cp:coreProperties>
</file>