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74" r:id="rId2"/>
    <p:sldId id="267" r:id="rId3"/>
    <p:sldId id="271" r:id="rId4"/>
    <p:sldId id="293" r:id="rId5"/>
    <p:sldId id="275" r:id="rId6"/>
    <p:sldId id="262" r:id="rId7"/>
    <p:sldId id="266" r:id="rId8"/>
    <p:sldId id="284" r:id="rId9"/>
    <p:sldId id="268" r:id="rId10"/>
    <p:sldId id="263" r:id="rId11"/>
    <p:sldId id="265" r:id="rId12"/>
    <p:sldId id="272" r:id="rId13"/>
    <p:sldId id="291" r:id="rId14"/>
    <p:sldId id="310" r:id="rId15"/>
    <p:sldId id="295" r:id="rId16"/>
    <p:sldId id="300" r:id="rId17"/>
    <p:sldId id="301" r:id="rId18"/>
    <p:sldId id="303" r:id="rId19"/>
    <p:sldId id="304" r:id="rId20"/>
    <p:sldId id="305" r:id="rId21"/>
    <p:sldId id="306" r:id="rId22"/>
    <p:sldId id="307" r:id="rId23"/>
    <p:sldId id="308" r:id="rId24"/>
    <p:sldId id="311" r:id="rId25"/>
    <p:sldId id="270" r:id="rId26"/>
    <p:sldId id="264" r:id="rId27"/>
    <p:sldId id="277" r:id="rId28"/>
    <p:sldId id="30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66"/>
    <a:srgbClr val="FDC1BB"/>
    <a:srgbClr val="B6DF89"/>
    <a:srgbClr val="FFFF99"/>
    <a:srgbClr val="F7DDD9"/>
    <a:srgbClr val="CCCC00"/>
    <a:srgbClr val="CCCCFF"/>
    <a:srgbClr val="FF6600"/>
    <a:srgbClr val="E077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22" autoAdjust="0"/>
  </p:normalViewPr>
  <p:slideViewPr>
    <p:cSldViewPr>
      <p:cViewPr varScale="1">
        <p:scale>
          <a:sx n="94" d="100"/>
          <a:sy n="94" d="100"/>
        </p:scale>
        <p:origin x="45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5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C0F1D8-9B9E-4BC5-9D02-D28B3BD747D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5CF051E-AA34-4CAE-A12D-1603CD75597B}">
      <dgm:prSet phldrT="[Text]" custT="1"/>
      <dgm:spPr>
        <a:solidFill>
          <a:srgbClr val="FFFF66"/>
        </a:solidFill>
      </dgm:spPr>
      <dgm:t>
        <a:bodyPr/>
        <a:lstStyle/>
        <a:p>
          <a:r>
            <a:rPr lang="ro-RO" sz="2800" b="1" dirty="0" smtClean="0">
              <a:latin typeface="Baskerville Old Face" pitchFamily="18" charset="0"/>
            </a:rPr>
            <a:t>Cognitive</a:t>
          </a:r>
        </a:p>
        <a:p>
          <a:r>
            <a:rPr lang="ro-RO" sz="2800" dirty="0" smtClean="0">
              <a:latin typeface="Baskerville Old Face" pitchFamily="18" charset="0"/>
            </a:rPr>
            <a:t>Information &amp; </a:t>
          </a:r>
          <a:r>
            <a:rPr lang="ro-RO" sz="2800" dirty="0" err="1" smtClean="0">
              <a:latin typeface="Baskerville Old Face" pitchFamily="18" charset="0"/>
            </a:rPr>
            <a:t>Awareness</a:t>
          </a:r>
          <a:r>
            <a:rPr lang="ro-RO" sz="2800" dirty="0" smtClean="0">
              <a:latin typeface="Baskerville Old Face" pitchFamily="18" charset="0"/>
            </a:rPr>
            <a:t> </a:t>
          </a:r>
          <a:endParaRPr lang="en-US" sz="2800" dirty="0">
            <a:latin typeface="Baskerville Old Face" pitchFamily="18" charset="0"/>
          </a:endParaRPr>
        </a:p>
      </dgm:t>
    </dgm:pt>
    <dgm:pt modelId="{E47D42BD-7002-4386-A331-DFFDF42E4FC9}" type="parTrans" cxnId="{C8F0D25A-FC96-4B38-968E-2F1CEB62A511}">
      <dgm:prSet/>
      <dgm:spPr/>
      <dgm:t>
        <a:bodyPr/>
        <a:lstStyle/>
        <a:p>
          <a:endParaRPr lang="en-US"/>
        </a:p>
      </dgm:t>
    </dgm:pt>
    <dgm:pt modelId="{D10B3E0F-8110-47CD-8DD7-A5D25944C2BF}" type="sibTrans" cxnId="{C8F0D25A-FC96-4B38-968E-2F1CEB62A511}">
      <dgm:prSet/>
      <dgm:spPr/>
      <dgm:t>
        <a:bodyPr/>
        <a:lstStyle/>
        <a:p>
          <a:endParaRPr lang="en-US"/>
        </a:p>
      </dgm:t>
    </dgm:pt>
    <dgm:pt modelId="{A0B46E52-324D-4ADF-B9D2-39CADE31B07D}">
      <dgm:prSet phldrT="[Text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o-RO" sz="2800" b="1" dirty="0" err="1" smtClean="0">
              <a:latin typeface="Baskerville Old Face" pitchFamily="18" charset="0"/>
            </a:rPr>
            <a:t>Psychomotor</a:t>
          </a:r>
          <a:endParaRPr lang="ro-RO" sz="2800" b="1" dirty="0" smtClean="0">
            <a:latin typeface="Baskerville Old Face" pitchFamily="18" charset="0"/>
          </a:endParaRPr>
        </a:p>
        <a:p>
          <a:r>
            <a:rPr lang="ro-RO" sz="2800" dirty="0" err="1" smtClean="0">
              <a:latin typeface="Baskerville Old Face" pitchFamily="18" charset="0"/>
            </a:rPr>
            <a:t>Methods</a:t>
          </a:r>
          <a:r>
            <a:rPr lang="ro-RO" sz="2800" dirty="0" smtClean="0">
              <a:latin typeface="Baskerville Old Face" pitchFamily="18" charset="0"/>
            </a:rPr>
            <a:t> &amp; </a:t>
          </a:r>
          <a:r>
            <a:rPr lang="ro-RO" sz="2800" dirty="0" err="1" smtClean="0">
              <a:latin typeface="Baskerville Old Face" pitchFamily="18" charset="0"/>
            </a:rPr>
            <a:t>Techniques</a:t>
          </a:r>
          <a:r>
            <a:rPr lang="ro-RO" sz="2800" dirty="0" smtClean="0">
              <a:latin typeface="Baskerville Old Face" pitchFamily="18" charset="0"/>
            </a:rPr>
            <a:t>  </a:t>
          </a:r>
          <a:endParaRPr lang="en-US" sz="2800" dirty="0">
            <a:latin typeface="Baskerville Old Face" pitchFamily="18" charset="0"/>
          </a:endParaRPr>
        </a:p>
      </dgm:t>
    </dgm:pt>
    <dgm:pt modelId="{E3B83E2C-3812-43DC-BFFB-643801C881DC}" type="parTrans" cxnId="{B235179D-08A2-489F-AC27-666D657FBF7F}">
      <dgm:prSet/>
      <dgm:spPr/>
      <dgm:t>
        <a:bodyPr/>
        <a:lstStyle/>
        <a:p>
          <a:endParaRPr lang="en-US"/>
        </a:p>
      </dgm:t>
    </dgm:pt>
    <dgm:pt modelId="{5F39BBBC-4822-44E5-BB9A-9526BCA618F0}" type="sibTrans" cxnId="{B235179D-08A2-489F-AC27-666D657FBF7F}">
      <dgm:prSet/>
      <dgm:spPr/>
      <dgm:t>
        <a:bodyPr/>
        <a:lstStyle/>
        <a:p>
          <a:endParaRPr lang="en-US"/>
        </a:p>
      </dgm:t>
    </dgm:pt>
    <dgm:pt modelId="{C4E2A00A-4213-45C8-81FA-123B7032DEC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o-RO" sz="2800" b="1" dirty="0" err="1" smtClean="0">
              <a:latin typeface="Baskerville Old Face" pitchFamily="18" charset="0"/>
            </a:rPr>
            <a:t>Affective</a:t>
          </a:r>
          <a:r>
            <a:rPr lang="ro-RO" sz="2800" dirty="0" smtClean="0">
              <a:latin typeface="Baskerville Old Face" pitchFamily="18" charset="0"/>
            </a:rPr>
            <a:t> </a:t>
          </a:r>
        </a:p>
        <a:p>
          <a:r>
            <a:rPr lang="ro-RO" sz="2800" dirty="0" err="1" smtClean="0">
              <a:latin typeface="Baskerville Old Face" pitchFamily="18" charset="0"/>
            </a:rPr>
            <a:t>Attitudes</a:t>
          </a:r>
          <a:r>
            <a:rPr lang="ro-RO" sz="2800" dirty="0" smtClean="0">
              <a:latin typeface="Baskerville Old Face" pitchFamily="18" charset="0"/>
            </a:rPr>
            <a:t> &amp; </a:t>
          </a:r>
          <a:r>
            <a:rPr lang="ro-RO" sz="2800" dirty="0" err="1" smtClean="0">
              <a:latin typeface="Baskerville Old Face" pitchFamily="18" charset="0"/>
            </a:rPr>
            <a:t>Behaviour</a:t>
          </a:r>
          <a:r>
            <a:rPr lang="ro-RO" sz="2800" dirty="0" smtClean="0">
              <a:latin typeface="Baskerville Old Face" pitchFamily="18" charset="0"/>
            </a:rPr>
            <a:t> </a:t>
          </a:r>
          <a:endParaRPr lang="en-US" sz="2800" dirty="0">
            <a:latin typeface="Baskerville Old Face" pitchFamily="18" charset="0"/>
          </a:endParaRPr>
        </a:p>
      </dgm:t>
    </dgm:pt>
    <dgm:pt modelId="{39D7E99A-2FD7-443C-BB17-FE88DF5EC5E9}" type="parTrans" cxnId="{DA766F3B-1D79-4B02-A791-054187003B44}">
      <dgm:prSet/>
      <dgm:spPr/>
      <dgm:t>
        <a:bodyPr/>
        <a:lstStyle/>
        <a:p>
          <a:endParaRPr lang="en-US"/>
        </a:p>
      </dgm:t>
    </dgm:pt>
    <dgm:pt modelId="{FFE56318-A304-4804-944B-8D8484B4EE09}" type="sibTrans" cxnId="{DA766F3B-1D79-4B02-A791-054187003B44}">
      <dgm:prSet/>
      <dgm:spPr/>
      <dgm:t>
        <a:bodyPr/>
        <a:lstStyle/>
        <a:p>
          <a:endParaRPr lang="en-US"/>
        </a:p>
      </dgm:t>
    </dgm:pt>
    <dgm:pt modelId="{91A0ECE8-7E9F-4D26-8AFE-0112570BE4BE}" type="pres">
      <dgm:prSet presAssocID="{E6C0F1D8-9B9E-4BC5-9D02-D28B3BD747D2}" presName="compositeShape" presStyleCnt="0">
        <dgm:presLayoutVars>
          <dgm:chMax val="7"/>
          <dgm:dir/>
          <dgm:resizeHandles val="exact"/>
        </dgm:presLayoutVars>
      </dgm:prSet>
      <dgm:spPr/>
    </dgm:pt>
    <dgm:pt modelId="{2D175948-7302-47DF-9E34-AAD3267A2971}" type="pres">
      <dgm:prSet presAssocID="{25CF051E-AA34-4CAE-A12D-1603CD75597B}" presName="circ1" presStyleLbl="vennNode1" presStyleIdx="0" presStyleCnt="3" custScaleX="108337" custScaleY="101669"/>
      <dgm:spPr/>
      <dgm:t>
        <a:bodyPr/>
        <a:lstStyle/>
        <a:p>
          <a:endParaRPr lang="en-US"/>
        </a:p>
      </dgm:t>
    </dgm:pt>
    <dgm:pt modelId="{54BA53CC-19A8-4C69-A2AB-AE3989CAA07E}" type="pres">
      <dgm:prSet presAssocID="{25CF051E-AA34-4CAE-A12D-1603CD75597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91E89E-46DB-480F-9101-D25E00863F93}" type="pres">
      <dgm:prSet presAssocID="{A0B46E52-324D-4ADF-B9D2-39CADE31B07D}" presName="circ2" presStyleLbl="vennNode1" presStyleIdx="1" presStyleCnt="3" custScaleX="117762" custLinFactNeighborX="14927" custLinFactNeighborY="-2005"/>
      <dgm:spPr/>
      <dgm:t>
        <a:bodyPr/>
        <a:lstStyle/>
        <a:p>
          <a:endParaRPr lang="en-US"/>
        </a:p>
      </dgm:t>
    </dgm:pt>
    <dgm:pt modelId="{F7263EB9-C438-4D7C-9722-505FFD4E70C0}" type="pres">
      <dgm:prSet presAssocID="{A0B46E52-324D-4ADF-B9D2-39CADE31B07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114B3-04F8-47EB-928A-8B150AA319C0}" type="pres">
      <dgm:prSet presAssocID="{C4E2A00A-4213-45C8-81FA-123B7032DECF}" presName="circ3" presStyleLbl="vennNode1" presStyleIdx="2" presStyleCnt="3" custScaleX="115026" custLinFactNeighborX="-9430" custLinFactNeighborY="-2005"/>
      <dgm:spPr/>
      <dgm:t>
        <a:bodyPr/>
        <a:lstStyle/>
        <a:p>
          <a:endParaRPr lang="en-US"/>
        </a:p>
      </dgm:t>
    </dgm:pt>
    <dgm:pt modelId="{B51AE48F-D28C-4A0D-89D3-6AA01C79D1E6}" type="pres">
      <dgm:prSet presAssocID="{C4E2A00A-4213-45C8-81FA-123B7032DEC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110C0-1EB5-4947-87CC-6BB92D5FAE75}" type="presOf" srcId="{A0B46E52-324D-4ADF-B9D2-39CADE31B07D}" destId="{F7263EB9-C438-4D7C-9722-505FFD4E70C0}" srcOrd="1" destOrd="0" presId="urn:microsoft.com/office/officeart/2005/8/layout/venn1"/>
    <dgm:cxn modelId="{4704FE64-E01D-4575-BBBD-C7C7ED2F4752}" type="presOf" srcId="{25CF051E-AA34-4CAE-A12D-1603CD75597B}" destId="{2D175948-7302-47DF-9E34-AAD3267A2971}" srcOrd="0" destOrd="0" presId="urn:microsoft.com/office/officeart/2005/8/layout/venn1"/>
    <dgm:cxn modelId="{EE755B54-063C-438B-840B-C8E4173F47A1}" type="presOf" srcId="{C4E2A00A-4213-45C8-81FA-123B7032DECF}" destId="{582114B3-04F8-47EB-928A-8B150AA319C0}" srcOrd="0" destOrd="0" presId="urn:microsoft.com/office/officeart/2005/8/layout/venn1"/>
    <dgm:cxn modelId="{38D8A89B-D023-490A-B0B5-AEFAA2114A9E}" type="presOf" srcId="{C4E2A00A-4213-45C8-81FA-123B7032DECF}" destId="{B51AE48F-D28C-4A0D-89D3-6AA01C79D1E6}" srcOrd="1" destOrd="0" presId="urn:microsoft.com/office/officeart/2005/8/layout/venn1"/>
    <dgm:cxn modelId="{F93B9836-D791-4EA7-8485-3552D4BF784A}" type="presOf" srcId="{A0B46E52-324D-4ADF-B9D2-39CADE31B07D}" destId="{5991E89E-46DB-480F-9101-D25E00863F93}" srcOrd="0" destOrd="0" presId="urn:microsoft.com/office/officeart/2005/8/layout/venn1"/>
    <dgm:cxn modelId="{6F04AEF0-8FE7-47D7-AC40-0E69DBD68BC0}" type="presOf" srcId="{E6C0F1D8-9B9E-4BC5-9D02-D28B3BD747D2}" destId="{91A0ECE8-7E9F-4D26-8AFE-0112570BE4BE}" srcOrd="0" destOrd="0" presId="urn:microsoft.com/office/officeart/2005/8/layout/venn1"/>
    <dgm:cxn modelId="{ED4FB98A-2477-4BED-8AE1-F8A845B0EE90}" type="presOf" srcId="{25CF051E-AA34-4CAE-A12D-1603CD75597B}" destId="{54BA53CC-19A8-4C69-A2AB-AE3989CAA07E}" srcOrd="1" destOrd="0" presId="urn:microsoft.com/office/officeart/2005/8/layout/venn1"/>
    <dgm:cxn modelId="{C8F0D25A-FC96-4B38-968E-2F1CEB62A511}" srcId="{E6C0F1D8-9B9E-4BC5-9D02-D28B3BD747D2}" destId="{25CF051E-AA34-4CAE-A12D-1603CD75597B}" srcOrd="0" destOrd="0" parTransId="{E47D42BD-7002-4386-A331-DFFDF42E4FC9}" sibTransId="{D10B3E0F-8110-47CD-8DD7-A5D25944C2BF}"/>
    <dgm:cxn modelId="{B235179D-08A2-489F-AC27-666D657FBF7F}" srcId="{E6C0F1D8-9B9E-4BC5-9D02-D28B3BD747D2}" destId="{A0B46E52-324D-4ADF-B9D2-39CADE31B07D}" srcOrd="1" destOrd="0" parTransId="{E3B83E2C-3812-43DC-BFFB-643801C881DC}" sibTransId="{5F39BBBC-4822-44E5-BB9A-9526BCA618F0}"/>
    <dgm:cxn modelId="{DA766F3B-1D79-4B02-A791-054187003B44}" srcId="{E6C0F1D8-9B9E-4BC5-9D02-D28B3BD747D2}" destId="{C4E2A00A-4213-45C8-81FA-123B7032DECF}" srcOrd="2" destOrd="0" parTransId="{39D7E99A-2FD7-443C-BB17-FE88DF5EC5E9}" sibTransId="{FFE56318-A304-4804-944B-8D8484B4EE09}"/>
    <dgm:cxn modelId="{2965308C-E1B0-485C-8C3E-0A681EA413C2}" type="presParOf" srcId="{91A0ECE8-7E9F-4D26-8AFE-0112570BE4BE}" destId="{2D175948-7302-47DF-9E34-AAD3267A2971}" srcOrd="0" destOrd="0" presId="urn:microsoft.com/office/officeart/2005/8/layout/venn1"/>
    <dgm:cxn modelId="{950E1EDB-92C4-4F20-862C-82C9A9541492}" type="presParOf" srcId="{91A0ECE8-7E9F-4D26-8AFE-0112570BE4BE}" destId="{54BA53CC-19A8-4C69-A2AB-AE3989CAA07E}" srcOrd="1" destOrd="0" presId="urn:microsoft.com/office/officeart/2005/8/layout/venn1"/>
    <dgm:cxn modelId="{A9A9C892-E3BE-4CB7-AEFB-585A50E209AC}" type="presParOf" srcId="{91A0ECE8-7E9F-4D26-8AFE-0112570BE4BE}" destId="{5991E89E-46DB-480F-9101-D25E00863F93}" srcOrd="2" destOrd="0" presId="urn:microsoft.com/office/officeart/2005/8/layout/venn1"/>
    <dgm:cxn modelId="{8AB8F2DC-C45D-4131-B6F6-C9780A07C3F3}" type="presParOf" srcId="{91A0ECE8-7E9F-4D26-8AFE-0112570BE4BE}" destId="{F7263EB9-C438-4D7C-9722-505FFD4E70C0}" srcOrd="3" destOrd="0" presId="urn:microsoft.com/office/officeart/2005/8/layout/venn1"/>
    <dgm:cxn modelId="{9740C60B-13FA-4EBE-8290-375852B97745}" type="presParOf" srcId="{91A0ECE8-7E9F-4D26-8AFE-0112570BE4BE}" destId="{582114B3-04F8-47EB-928A-8B150AA319C0}" srcOrd="4" destOrd="0" presId="urn:microsoft.com/office/officeart/2005/8/layout/venn1"/>
    <dgm:cxn modelId="{17E05619-8462-4651-8C5B-D29F6127FA3E}" type="presParOf" srcId="{91A0ECE8-7E9F-4D26-8AFE-0112570BE4BE}" destId="{B51AE48F-D28C-4A0D-89D3-6AA01C79D1E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75948-7302-47DF-9E34-AAD3267A2971}">
      <dsp:nvSpPr>
        <dsp:cNvPr id="0" name=""/>
        <dsp:cNvSpPr/>
      </dsp:nvSpPr>
      <dsp:spPr>
        <a:xfrm>
          <a:off x="2506548" y="59470"/>
          <a:ext cx="3867065" cy="3629052"/>
        </a:xfrm>
        <a:prstGeom prst="ellipse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>
              <a:latin typeface="Baskerville Old Face" pitchFamily="18" charset="0"/>
            </a:rPr>
            <a:t>Cognitive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smtClean="0">
              <a:latin typeface="Baskerville Old Face" pitchFamily="18" charset="0"/>
            </a:rPr>
            <a:t>Information &amp; </a:t>
          </a:r>
          <a:r>
            <a:rPr lang="ro-RO" sz="2800" kern="1200" dirty="0" err="1" smtClean="0">
              <a:latin typeface="Baskerville Old Face" pitchFamily="18" charset="0"/>
            </a:rPr>
            <a:t>Awareness</a:t>
          </a:r>
          <a:r>
            <a:rPr lang="ro-RO" sz="2800" kern="1200" dirty="0" smtClean="0">
              <a:latin typeface="Baskerville Old Face" pitchFamily="18" charset="0"/>
            </a:rPr>
            <a:t> </a:t>
          </a:r>
          <a:endParaRPr lang="en-US" sz="2800" kern="1200" dirty="0">
            <a:latin typeface="Baskerville Old Face" pitchFamily="18" charset="0"/>
          </a:endParaRPr>
        </a:p>
      </dsp:txBody>
      <dsp:txXfrm>
        <a:off x="3022156" y="694554"/>
        <a:ext cx="2835847" cy="1633073"/>
      </dsp:txXfrm>
    </dsp:sp>
    <dsp:sp modelId="{5991E89E-46DB-480F-9101-D25E00863F93}">
      <dsp:nvSpPr>
        <dsp:cNvPr id="0" name=""/>
        <dsp:cNvSpPr/>
      </dsp:nvSpPr>
      <dsp:spPr>
        <a:xfrm>
          <a:off x="4159139" y="2248613"/>
          <a:ext cx="4203488" cy="3569478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err="1" smtClean="0">
              <a:latin typeface="Baskerville Old Face" pitchFamily="18" charset="0"/>
            </a:rPr>
            <a:t>Psychomotor</a:t>
          </a:r>
          <a:endParaRPr lang="ro-RO" sz="2800" b="1" kern="1200" dirty="0" smtClean="0">
            <a:latin typeface="Baskerville Old Face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err="1" smtClean="0">
              <a:latin typeface="Baskerville Old Face" pitchFamily="18" charset="0"/>
            </a:rPr>
            <a:t>Methods</a:t>
          </a:r>
          <a:r>
            <a:rPr lang="ro-RO" sz="2800" kern="1200" dirty="0" smtClean="0">
              <a:latin typeface="Baskerville Old Face" pitchFamily="18" charset="0"/>
            </a:rPr>
            <a:t> &amp; </a:t>
          </a:r>
          <a:r>
            <a:rPr lang="ro-RO" sz="2800" kern="1200" dirty="0" err="1" smtClean="0">
              <a:latin typeface="Baskerville Old Face" pitchFamily="18" charset="0"/>
            </a:rPr>
            <a:t>Techniques</a:t>
          </a:r>
          <a:r>
            <a:rPr lang="ro-RO" sz="2800" kern="1200" dirty="0" smtClean="0">
              <a:latin typeface="Baskerville Old Face" pitchFamily="18" charset="0"/>
            </a:rPr>
            <a:t>  </a:t>
          </a:r>
          <a:endParaRPr lang="en-US" sz="2800" kern="1200" dirty="0">
            <a:latin typeface="Baskerville Old Face" pitchFamily="18" charset="0"/>
          </a:endParaRPr>
        </a:p>
      </dsp:txBody>
      <dsp:txXfrm>
        <a:off x="5444706" y="3170728"/>
        <a:ext cx="2522093" cy="1963212"/>
      </dsp:txXfrm>
    </dsp:sp>
    <dsp:sp modelId="{582114B3-04F8-47EB-928A-8B150AA319C0}">
      <dsp:nvSpPr>
        <dsp:cNvPr id="0" name=""/>
        <dsp:cNvSpPr/>
      </dsp:nvSpPr>
      <dsp:spPr>
        <a:xfrm>
          <a:off x="762578" y="2248613"/>
          <a:ext cx="4105827" cy="3569478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err="1" smtClean="0">
              <a:latin typeface="Baskerville Old Face" pitchFamily="18" charset="0"/>
            </a:rPr>
            <a:t>Affective</a:t>
          </a:r>
          <a:r>
            <a:rPr lang="ro-RO" sz="2800" kern="1200" dirty="0" smtClean="0">
              <a:latin typeface="Baskerville Old Face" pitchFamily="18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err="1" smtClean="0">
              <a:latin typeface="Baskerville Old Face" pitchFamily="18" charset="0"/>
            </a:rPr>
            <a:t>Attitudes</a:t>
          </a:r>
          <a:r>
            <a:rPr lang="ro-RO" sz="2800" kern="1200" dirty="0" smtClean="0">
              <a:latin typeface="Baskerville Old Face" pitchFamily="18" charset="0"/>
            </a:rPr>
            <a:t> &amp; </a:t>
          </a:r>
          <a:r>
            <a:rPr lang="ro-RO" sz="2800" kern="1200" dirty="0" err="1" smtClean="0">
              <a:latin typeface="Baskerville Old Face" pitchFamily="18" charset="0"/>
            </a:rPr>
            <a:t>Behaviour</a:t>
          </a:r>
          <a:r>
            <a:rPr lang="ro-RO" sz="2800" kern="1200" dirty="0" smtClean="0">
              <a:latin typeface="Baskerville Old Face" pitchFamily="18" charset="0"/>
            </a:rPr>
            <a:t> </a:t>
          </a:r>
          <a:endParaRPr lang="en-US" sz="2800" kern="1200" dirty="0">
            <a:latin typeface="Baskerville Old Face" pitchFamily="18" charset="0"/>
          </a:endParaRPr>
        </a:p>
      </dsp:txBody>
      <dsp:txXfrm>
        <a:off x="1149210" y="3170728"/>
        <a:ext cx="2463496" cy="1963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4BF7C-E348-4A38-B2B1-5C0F3967D50D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E9878-DD5A-4DF9-ACBF-FD8D7574A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2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9878-DD5A-4DF9-ACBF-FD8D7574A8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4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322E39-63E3-4B52-8E33-CAB9608A9071}" type="datetimeFigureOut">
              <a:rPr lang="en-US" smtClean="0"/>
              <a:t>14-Jan-17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b="1" i="1" dirty="0" err="1" smtClean="0">
                <a:solidFill>
                  <a:srgbClr val="CCFFFF"/>
                </a:solidFill>
                <a:latin typeface="Baskerville Old Face" pitchFamily="18" charset="0"/>
              </a:rPr>
              <a:t>About</a:t>
            </a:r>
            <a:r>
              <a:rPr lang="ro-RO" b="1" i="1" dirty="0" smtClean="0">
                <a:solidFill>
                  <a:srgbClr val="CCFFFF"/>
                </a:solidFill>
                <a:latin typeface="Baskerville Old Face" pitchFamily="18" charset="0"/>
              </a:rPr>
              <a:t> </a:t>
            </a:r>
            <a:r>
              <a:rPr lang="ro-RO" b="1" i="1" dirty="0" err="1" smtClean="0">
                <a:solidFill>
                  <a:srgbClr val="CCFFFF"/>
                </a:solidFill>
                <a:latin typeface="Baskerville Old Face" pitchFamily="18" charset="0"/>
              </a:rPr>
              <a:t>evaluation</a:t>
            </a:r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endParaRPr lang="en-US" b="1" i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AutoShape 4" descr="Imagini pentru sisyphe heure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sisyphe heureu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1761" y="3212976"/>
            <a:ext cx="663066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4000" b="1" dirty="0" err="1" smtClean="0">
                <a:latin typeface="Edwardian Script ITC" pitchFamily="66" charset="0"/>
              </a:rPr>
              <a:t>If</a:t>
            </a:r>
            <a:r>
              <a:rPr lang="ro-RO" sz="4000" b="1" dirty="0" smtClean="0">
                <a:latin typeface="Edwardian Script ITC" pitchFamily="66" charset="0"/>
              </a:rPr>
              <a:t> </a:t>
            </a:r>
            <a:r>
              <a:rPr lang="ro-RO" sz="4000" b="1" dirty="0" err="1" smtClean="0">
                <a:latin typeface="Edwardian Script ITC" pitchFamily="66" charset="0"/>
              </a:rPr>
              <a:t>you</a:t>
            </a:r>
            <a:r>
              <a:rPr lang="ro-RO" sz="4000" b="1" dirty="0" smtClean="0">
                <a:latin typeface="Edwardian Script ITC" pitchFamily="66" charset="0"/>
              </a:rPr>
              <a:t> </a:t>
            </a:r>
            <a:r>
              <a:rPr lang="ro-RO" sz="4000" b="1" dirty="0" err="1" smtClean="0">
                <a:latin typeface="Edwardian Script ITC" pitchFamily="66" charset="0"/>
              </a:rPr>
              <a:t>can</a:t>
            </a:r>
            <a:r>
              <a:rPr lang="ro-RO" sz="4000" b="1" dirty="0" smtClean="0">
                <a:latin typeface="Edwardian Script ITC" pitchFamily="66" charset="0"/>
              </a:rPr>
              <a:t>’t </a:t>
            </a:r>
            <a:r>
              <a:rPr lang="ro-RO" sz="4000" b="1" dirty="0" err="1" smtClean="0">
                <a:latin typeface="Edwardian Script ITC" pitchFamily="66" charset="0"/>
              </a:rPr>
              <a:t>measure</a:t>
            </a:r>
            <a:r>
              <a:rPr lang="ro-RO" sz="4000" b="1" dirty="0" smtClean="0">
                <a:latin typeface="Edwardian Script ITC" pitchFamily="66" charset="0"/>
              </a:rPr>
              <a:t> it, </a:t>
            </a:r>
            <a:r>
              <a:rPr lang="ro-RO" sz="4000" b="1" dirty="0" err="1" smtClean="0">
                <a:latin typeface="Edwardian Script ITC" pitchFamily="66" charset="0"/>
              </a:rPr>
              <a:t>you</a:t>
            </a:r>
            <a:r>
              <a:rPr lang="ro-RO" sz="4000" b="1" dirty="0" smtClean="0">
                <a:latin typeface="Edwardian Script ITC" pitchFamily="66" charset="0"/>
              </a:rPr>
              <a:t> </a:t>
            </a:r>
            <a:r>
              <a:rPr lang="ro-RO" sz="4000" b="1" dirty="0" err="1" smtClean="0">
                <a:latin typeface="Edwardian Script ITC" pitchFamily="66" charset="0"/>
              </a:rPr>
              <a:t>can</a:t>
            </a:r>
            <a:r>
              <a:rPr lang="ro-RO" sz="4000" b="1" dirty="0" smtClean="0">
                <a:latin typeface="Edwardian Script ITC" pitchFamily="66" charset="0"/>
              </a:rPr>
              <a:t>’t </a:t>
            </a:r>
            <a:r>
              <a:rPr lang="ro-RO" sz="4000" b="1" dirty="0" err="1" smtClean="0">
                <a:latin typeface="Edwardian Script ITC" pitchFamily="66" charset="0"/>
              </a:rPr>
              <a:t>improve</a:t>
            </a:r>
            <a:r>
              <a:rPr lang="ro-RO" sz="4000" b="1" dirty="0" smtClean="0">
                <a:latin typeface="Edwardian Script ITC" pitchFamily="66" charset="0"/>
              </a:rPr>
              <a:t> it. </a:t>
            </a:r>
          </a:p>
          <a:p>
            <a:pPr algn="r"/>
            <a:r>
              <a:rPr lang="ro-RO" sz="2800" b="1" dirty="0" smtClean="0">
                <a:latin typeface="Edwardian Script ITC" pitchFamily="66" charset="0"/>
              </a:rPr>
              <a:t>Lord Kelvin (1824 - 1907)</a:t>
            </a:r>
            <a:endParaRPr lang="en-US" sz="2800" b="1" dirty="0">
              <a:latin typeface="Edwardian Script ITC" pitchFamily="66" charset="0"/>
            </a:endParaRPr>
          </a:p>
        </p:txBody>
      </p:sp>
      <p:pic>
        <p:nvPicPr>
          <p:cNvPr id="5123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9192"/>
            <a:ext cx="14287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Imag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2" y="333369"/>
            <a:ext cx="28098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8045"/>
            <a:ext cx="8763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247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58" y="5373216"/>
            <a:ext cx="8920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000" dirty="0" smtClean="0">
                <a:latin typeface="Baskerville Old Face" pitchFamily="18" charset="0"/>
              </a:rPr>
              <a:t>		    </a:t>
            </a:r>
            <a:r>
              <a:rPr lang="en-GB" sz="2000" b="1" dirty="0" smtClean="0">
                <a:latin typeface="Baskerville Old Face" pitchFamily="18" charset="0"/>
              </a:rPr>
              <a:t>ELICIT-PLUS </a:t>
            </a:r>
            <a:r>
              <a:rPr lang="en-GB" sz="2000" b="1" dirty="0">
                <a:latin typeface="Baskerville Old Face" pitchFamily="18" charset="0"/>
              </a:rPr>
              <a:t>– 2014-1-</a:t>
            </a:r>
            <a:r>
              <a:rPr lang="en-GB" sz="2000" b="1" dirty="0" err="1">
                <a:latin typeface="Baskerville Old Face" pitchFamily="18" charset="0"/>
              </a:rPr>
              <a:t>FR01</a:t>
            </a:r>
            <a:r>
              <a:rPr lang="en-GB" sz="2000" b="1" dirty="0">
                <a:latin typeface="Baskerville Old Face" pitchFamily="18" charset="0"/>
              </a:rPr>
              <a:t>-</a:t>
            </a:r>
            <a:r>
              <a:rPr lang="en-GB" sz="2000" b="1" dirty="0" err="1">
                <a:latin typeface="Baskerville Old Face" pitchFamily="18" charset="0"/>
              </a:rPr>
              <a:t>KA200</a:t>
            </a:r>
            <a:r>
              <a:rPr lang="en-GB" sz="2000" b="1" dirty="0">
                <a:latin typeface="Baskerville Old Face" pitchFamily="18" charset="0"/>
              </a:rPr>
              <a:t>-002362</a:t>
            </a:r>
            <a:endParaRPr lang="en-US" sz="2000" b="1" dirty="0">
              <a:latin typeface="Baskerville Old Face" pitchFamily="18" charset="0"/>
            </a:endParaRPr>
          </a:p>
          <a:p>
            <a:pPr algn="just"/>
            <a:r>
              <a:rPr lang="en-GB" sz="2000" i="1" dirty="0" smtClean="0">
                <a:latin typeface="Baskerville Old Face" pitchFamily="18" charset="0"/>
              </a:rPr>
              <a:t>This </a:t>
            </a:r>
            <a:r>
              <a:rPr lang="en-GB" sz="2000" i="1" dirty="0">
                <a:latin typeface="Baskerville Old Face" pitchFamily="18" charset="0"/>
              </a:rPr>
              <a:t>project has been funded with support from the European Commission. This communication reflects the views only </a:t>
            </a:r>
            <a:r>
              <a:rPr lang="en-GB" sz="2000" i="1" dirty="0" smtClean="0">
                <a:latin typeface="Baskerville Old Face" pitchFamily="18" charset="0"/>
              </a:rPr>
              <a:t>of</a:t>
            </a:r>
            <a:r>
              <a:rPr lang="ro-RO" sz="2000" i="1" dirty="0" smtClean="0">
                <a:latin typeface="Baskerville Old Face" pitchFamily="18" charset="0"/>
              </a:rPr>
              <a:t> </a:t>
            </a:r>
            <a:r>
              <a:rPr lang="en-GB" sz="2000" i="1" dirty="0" smtClean="0">
                <a:latin typeface="Baskerville Old Face" pitchFamily="18" charset="0"/>
              </a:rPr>
              <a:t> </a:t>
            </a:r>
            <a:r>
              <a:rPr lang="en-GB" sz="2000" i="1" dirty="0">
                <a:latin typeface="Baskerville Old Face" pitchFamily="18" charset="0"/>
              </a:rPr>
              <a:t>the author and the Commission cannot be held responsible for any use which can be made of the information contained therein.</a:t>
            </a:r>
            <a:endParaRPr lang="en-US" sz="20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4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auswertung karikatur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57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loud 2"/>
          <p:cNvSpPr/>
          <p:nvPr/>
        </p:nvSpPr>
        <p:spPr>
          <a:xfrm>
            <a:off x="1139646" y="260648"/>
            <a:ext cx="6744722" cy="1944216"/>
          </a:xfrm>
          <a:prstGeom prst="cloud">
            <a:avLst/>
          </a:prstGeom>
          <a:solidFill>
            <a:srgbClr val="B6DF89"/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4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algn="ctr"/>
            <a:endParaRPr lang="en-US" sz="2400" b="1" dirty="0">
              <a:solidFill>
                <a:srgbClr val="003300"/>
              </a:solidFill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1206" y="692696"/>
            <a:ext cx="53014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For a fair </a:t>
            </a:r>
            <a:r>
              <a:rPr lang="ro-RO" sz="2400" b="1" dirty="0" err="1" smtClean="0">
                <a:latin typeface="Baskerville Old Face" pitchFamily="18" charset="0"/>
              </a:rPr>
              <a:t>selection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 smtClean="0">
                <a:latin typeface="Baskerville Old Face" pitchFamily="18" charset="0"/>
              </a:rPr>
              <a:t>everybody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has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to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take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same </a:t>
            </a:r>
            <a:r>
              <a:rPr lang="ro-RO" sz="2400" b="1" dirty="0" err="1" smtClean="0">
                <a:latin typeface="Baskerville Old Face" pitchFamily="18" charset="0"/>
              </a:rPr>
              <a:t>exam</a:t>
            </a:r>
            <a:r>
              <a:rPr lang="ro-RO" sz="2400" b="1" dirty="0" smtClean="0">
                <a:latin typeface="Baskerville Old Face" pitchFamily="18" charset="0"/>
              </a:rPr>
              <a:t>: </a:t>
            </a:r>
            <a:r>
              <a:rPr lang="ro-RO" sz="2400" b="1" dirty="0" err="1" smtClean="0">
                <a:latin typeface="Baskerville Old Face" pitchFamily="18" charset="0"/>
              </a:rPr>
              <a:t>please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climb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that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tree</a:t>
            </a:r>
            <a:r>
              <a:rPr lang="ro-RO" sz="2400" b="1" dirty="0" smtClean="0">
                <a:latin typeface="Baskerville Old Face" pitchFamily="18" charset="0"/>
              </a:rPr>
              <a:t>. 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3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ini pentru evaluation in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66" y="1425203"/>
            <a:ext cx="8847806" cy="43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0730795">
            <a:off x="1043607" y="549636"/>
            <a:ext cx="18002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……..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889654">
            <a:off x="3772213" y="620688"/>
            <a:ext cx="148559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330341"/>
            <a:ext cx="2592288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55977" y="6067346"/>
            <a:ext cx="1975460" cy="369332"/>
          </a:xfrm>
          <a:prstGeom prst="rect">
            <a:avLst/>
          </a:prstGeom>
          <a:solidFill>
            <a:srgbClr val="66FF9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…………….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20590645">
            <a:off x="6080604" y="5634363"/>
            <a:ext cx="2664296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……………..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0059101">
            <a:off x="4020542" y="5497059"/>
            <a:ext cx="1863823" cy="369332"/>
          </a:xfrm>
          <a:prstGeom prst="rect">
            <a:avLst/>
          </a:prstGeom>
          <a:solidFill>
            <a:srgbClr val="B6DF8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Hexagon 33"/>
          <p:cNvSpPr/>
          <p:nvPr/>
        </p:nvSpPr>
        <p:spPr>
          <a:xfrm>
            <a:off x="107504" y="2508922"/>
            <a:ext cx="1892844" cy="1681487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/>
          <p:cNvSpPr/>
          <p:nvPr/>
        </p:nvSpPr>
        <p:spPr>
          <a:xfrm>
            <a:off x="1633766" y="3495008"/>
            <a:ext cx="2017181" cy="1681487"/>
          </a:xfrm>
          <a:prstGeom prst="hexagon">
            <a:avLst/>
          </a:prstGeom>
          <a:solidFill>
            <a:srgbClr val="99FF99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xagon 35"/>
          <p:cNvSpPr/>
          <p:nvPr/>
        </p:nvSpPr>
        <p:spPr>
          <a:xfrm>
            <a:off x="1726116" y="1651794"/>
            <a:ext cx="1895475" cy="1681487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xagon 30"/>
          <p:cNvSpPr/>
          <p:nvPr/>
        </p:nvSpPr>
        <p:spPr>
          <a:xfrm>
            <a:off x="3379265" y="4539663"/>
            <a:ext cx="2194624" cy="1841990"/>
          </a:xfrm>
          <a:prstGeom prst="hexagon">
            <a:avLst/>
          </a:prstGeom>
          <a:solidFill>
            <a:srgbClr val="FDC1BB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/>
          <p:cNvSpPr/>
          <p:nvPr/>
        </p:nvSpPr>
        <p:spPr>
          <a:xfrm>
            <a:off x="5305974" y="3548339"/>
            <a:ext cx="1885841" cy="1628156"/>
          </a:xfrm>
          <a:prstGeom prst="hexagon">
            <a:avLst/>
          </a:prstGeom>
          <a:solidFill>
            <a:srgbClr val="CCCC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/>
          <p:cNvSpPr/>
          <p:nvPr/>
        </p:nvSpPr>
        <p:spPr>
          <a:xfrm>
            <a:off x="5338263" y="1700809"/>
            <a:ext cx="1857274" cy="1616226"/>
          </a:xfrm>
          <a:prstGeom prst="hexagon">
            <a:avLst/>
          </a:prstGeom>
          <a:solidFill>
            <a:srgbClr val="B6DF89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xagon 25"/>
          <p:cNvSpPr/>
          <p:nvPr/>
        </p:nvSpPr>
        <p:spPr>
          <a:xfrm>
            <a:off x="6876256" y="2561864"/>
            <a:ext cx="1844440" cy="1694123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Hexagon 23"/>
          <p:cNvSpPr/>
          <p:nvPr/>
        </p:nvSpPr>
        <p:spPr>
          <a:xfrm>
            <a:off x="3443823" y="581535"/>
            <a:ext cx="2017181" cy="1681487"/>
          </a:xfrm>
          <a:prstGeom prst="hexagon">
            <a:avLst/>
          </a:prstGeom>
          <a:solidFill>
            <a:srgbClr val="FFFF66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3270412" y="2393204"/>
            <a:ext cx="2412329" cy="2044078"/>
          </a:xfrm>
          <a:prstGeom prst="hexagon">
            <a:avLst/>
          </a:prstGeom>
          <a:solidFill>
            <a:srgbClr val="FFFF99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74222" y="2866581"/>
            <a:ext cx="21066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200" b="1" dirty="0" err="1" smtClean="0">
                <a:solidFill>
                  <a:srgbClr val="002060"/>
                </a:solidFill>
                <a:latin typeface="Baskerville Old Face" pitchFamily="18" charset="0"/>
              </a:rPr>
              <a:t>Evaluation</a:t>
            </a:r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. </a:t>
            </a:r>
          </a:p>
          <a:p>
            <a:pPr algn="ctr"/>
            <a:r>
              <a:rPr lang="ro-RO" sz="3200" b="1" dirty="0" err="1" smtClean="0">
                <a:solidFill>
                  <a:srgbClr val="002060"/>
                </a:solidFill>
                <a:latin typeface="Baskerville Old Face" pitchFamily="18" charset="0"/>
              </a:rPr>
              <a:t>What</a:t>
            </a:r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 for? </a:t>
            </a:r>
            <a:endParaRPr lang="en-US" sz="32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3646" y="1191445"/>
            <a:ext cx="1712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Information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92677" y="2286931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Controle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8549" y="2232719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Regulation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75185" y="4104918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Improvement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82112" y="5258771"/>
            <a:ext cx="163057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Counseling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553403" y="4104917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Baskerville Old Face" pitchFamily="18" charset="0"/>
              </a:rPr>
              <a:t>Dyagnose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27885" y="3174358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Certification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97520" y="3102448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Appraisal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1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3788" y="614034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Assessment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techniques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pic>
        <p:nvPicPr>
          <p:cNvPr id="2052" name="Picture 4" descr="Imagini pentru graph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omps.canstockphoto.com/can-stock-photo_csp56742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378482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5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Imagini pentru bewert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20227"/>
            <a:ext cx="2528915" cy="158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Imagini pentru bewert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95" y="3121452"/>
            <a:ext cx="2379337" cy="168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ini pentru bewertu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97020"/>
            <a:ext cx="2160240" cy="176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Imagini pentru bewertu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33" y="884334"/>
            <a:ext cx="2499987" cy="177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magini pentru bewertu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" y="897020"/>
            <a:ext cx="3138827" cy="176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Imagini pentru bewertu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39" y="5259246"/>
            <a:ext cx="3027040" cy="121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Imagini pentru evaluation techniqu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63" y="5259247"/>
            <a:ext cx="1636923" cy="12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Imagini pentru evaluation techniqu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67" y="3182231"/>
            <a:ext cx="3157912" cy="16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ini pentru evaluation tool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10" y="5238032"/>
            <a:ext cx="2790055" cy="123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188640"/>
            <a:ext cx="3422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Evaluation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symbols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33" y="116632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o-RO" sz="3200" b="1" dirty="0" err="1">
                <a:solidFill>
                  <a:schemeClr val="tx1"/>
                </a:solidFill>
                <a:latin typeface="Baskerville Old Face" pitchFamily="18" charset="0"/>
              </a:rPr>
              <a:t>W</a:t>
            </a:r>
            <a:r>
              <a:rPr lang="ro-RO" sz="3200" b="1" dirty="0" err="1" smtClean="0">
                <a:solidFill>
                  <a:schemeClr val="tx1"/>
                </a:solidFill>
                <a:latin typeface="Baskerville Old Face" pitchFamily="18" charset="0"/>
              </a:rPr>
              <a:t>hat</a:t>
            </a:r>
            <a:r>
              <a:rPr lang="ro-RO" sz="32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chemeClr val="tx1"/>
                </a:solidFill>
                <a:latin typeface="Baskerville Old Face" pitchFamily="18" charset="0"/>
              </a:rPr>
              <a:t>does</a:t>
            </a:r>
            <a:r>
              <a:rPr lang="ro-RO" sz="32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chemeClr val="tx1"/>
                </a:solidFill>
                <a:latin typeface="Baskerville Old Face" pitchFamily="18" charset="0"/>
              </a:rPr>
              <a:t>evaluation</a:t>
            </a:r>
            <a:r>
              <a:rPr lang="ro-RO" sz="32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chemeClr val="tx1"/>
                </a:solidFill>
                <a:latin typeface="Baskerville Old Face" pitchFamily="18" charset="0"/>
              </a:rPr>
              <a:t>mean</a:t>
            </a:r>
            <a:r>
              <a:rPr lang="ro-RO" sz="3200" b="1" dirty="0" smtClean="0">
                <a:solidFill>
                  <a:schemeClr val="tx1"/>
                </a:solidFill>
                <a:latin typeface="Baskerville Old Face" pitchFamily="18" charset="0"/>
              </a:rPr>
              <a:t>?</a:t>
            </a:r>
            <a:endParaRPr lang="en-US" sz="3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2602569" y="3766977"/>
            <a:ext cx="3195705" cy="914400"/>
          </a:xfrm>
          <a:prstGeom prst="triangle">
            <a:avLst/>
          </a:prstGeom>
          <a:solidFill>
            <a:srgbClr val="CCFFFF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rot="14383508">
            <a:off x="3038934" y="3080552"/>
            <a:ext cx="3135743" cy="933402"/>
          </a:xfrm>
          <a:prstGeom prst="triangle">
            <a:avLst>
              <a:gd name="adj" fmla="val 51420"/>
            </a:avLst>
          </a:prstGeom>
          <a:solidFill>
            <a:srgbClr val="EBE993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9" name="Isosceles Triangle 8"/>
          <p:cNvSpPr/>
          <p:nvPr/>
        </p:nvSpPr>
        <p:spPr>
          <a:xfrm rot="7232493">
            <a:off x="2228462" y="3101679"/>
            <a:ext cx="3158046" cy="914480"/>
          </a:xfrm>
          <a:prstGeom prst="triangle">
            <a:avLst>
              <a:gd name="adj" fmla="val 49374"/>
            </a:avLst>
          </a:prstGeom>
          <a:solidFill>
            <a:srgbClr val="F39BAE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1560" y="2881674"/>
            <a:ext cx="2614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err="1" smtClean="0">
                <a:latin typeface="Baskerville Old Face" pitchFamily="18" charset="0"/>
              </a:rPr>
              <a:t>Measuring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</a:t>
            </a:r>
            <a:r>
              <a:rPr lang="ro-RO" sz="2000" dirty="0" err="1" smtClean="0">
                <a:latin typeface="Baskerville Old Face" pitchFamily="18" charset="0"/>
              </a:rPr>
              <a:t>determining</a:t>
            </a:r>
            <a:r>
              <a:rPr lang="ro-RO" sz="2000" dirty="0" smtClean="0">
                <a:latin typeface="Baskerville Old Face" pitchFamily="18" charset="0"/>
              </a:rPr>
              <a:t> </a:t>
            </a:r>
            <a:r>
              <a:rPr lang="ro-RO" sz="2000" dirty="0" err="1" smtClean="0">
                <a:latin typeface="Baskerville Old Face" pitchFamily="18" charset="0"/>
              </a:rPr>
              <a:t>attributes</a:t>
            </a:r>
            <a:r>
              <a:rPr lang="ro-RO" sz="2000" dirty="0" smtClean="0">
                <a:latin typeface="Baskerville Old Face" pitchFamily="18" charset="0"/>
              </a:rPr>
              <a:t>)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2224" y="4712377"/>
            <a:ext cx="2667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smtClean="0">
                <a:latin typeface="Baskerville Old Face" pitchFamily="18" charset="0"/>
              </a:rPr>
              <a:t>Monitoring</a:t>
            </a: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</a:t>
            </a:r>
            <a:r>
              <a:rPr lang="ro-RO" sz="2000" dirty="0" err="1" smtClean="0">
                <a:latin typeface="Baskerville Old Face" pitchFamily="18" charset="0"/>
              </a:rPr>
              <a:t>registering</a:t>
            </a:r>
            <a:r>
              <a:rPr lang="ro-RO" sz="2000" dirty="0" smtClean="0">
                <a:latin typeface="Baskerville Old Face" pitchFamily="18" charset="0"/>
              </a:rPr>
              <a:t> </a:t>
            </a:r>
            <a:r>
              <a:rPr lang="ro-RO" sz="2000" dirty="0" err="1" smtClean="0">
                <a:latin typeface="Baskerville Old Face" pitchFamily="18" charset="0"/>
              </a:rPr>
              <a:t>the</a:t>
            </a:r>
            <a:r>
              <a:rPr lang="ro-RO" sz="2000" dirty="0" smtClean="0">
                <a:latin typeface="Baskerville Old Face" pitchFamily="18" charset="0"/>
              </a:rPr>
              <a:t> </a:t>
            </a:r>
            <a:r>
              <a:rPr lang="ro-RO" sz="2000" dirty="0" err="1" smtClean="0">
                <a:latin typeface="Baskerville Old Face" pitchFamily="18" charset="0"/>
              </a:rPr>
              <a:t>progress</a:t>
            </a:r>
            <a:r>
              <a:rPr lang="ro-RO" sz="2000" dirty="0" smtClean="0">
                <a:latin typeface="Baskerville Old Face" pitchFamily="18" charset="0"/>
              </a:rPr>
              <a:t>)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7" y="2946951"/>
            <a:ext cx="3168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b="1" dirty="0" err="1" smtClean="0">
                <a:latin typeface="Baskerville Old Face" pitchFamily="18" charset="0"/>
              </a:rPr>
              <a:t>Assessing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</a:t>
            </a:r>
            <a:r>
              <a:rPr lang="ro-RO" sz="2000" dirty="0" err="1" smtClean="0">
                <a:latin typeface="Baskerville Old Face" pitchFamily="18" charset="0"/>
              </a:rPr>
              <a:t>indicating</a:t>
            </a:r>
            <a:r>
              <a:rPr lang="ro-RO" sz="2000" dirty="0" smtClean="0">
                <a:latin typeface="Baskerville Old Face" pitchFamily="18" charset="0"/>
              </a:rPr>
              <a:t> performance) 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2571248" y="1984324"/>
            <a:ext cx="3227026" cy="2717495"/>
          </a:xfrm>
          <a:prstGeom prst="triangle">
            <a:avLst>
              <a:gd name="adj" fmla="val 51618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8602" y="5517232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400" dirty="0" smtClean="0">
                <a:latin typeface="Baskerville Old Face" pitchFamily="18" charset="0"/>
              </a:rPr>
              <a:t>	</a:t>
            </a: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76041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dirty="0" smtClean="0"/>
              <a:t>	</a:t>
            </a:r>
            <a:r>
              <a:rPr lang="ro-RO" sz="2400" b="1" dirty="0" err="1">
                <a:solidFill>
                  <a:srgbClr val="FF0000"/>
                </a:solidFill>
                <a:latin typeface="Baskerville Old Face" pitchFamily="18" charset="0"/>
              </a:rPr>
              <a:t>Evaluation</a:t>
            </a:r>
            <a:r>
              <a:rPr lang="ro-RO" sz="2400" dirty="0">
                <a:latin typeface="Baskerville Old Face" pitchFamily="18" charset="0"/>
              </a:rPr>
              <a:t>   </a:t>
            </a:r>
            <a:r>
              <a:rPr lang="ro-RO" sz="2400" dirty="0" err="1">
                <a:latin typeface="Baskerville Old Face" pitchFamily="18" charset="0"/>
              </a:rPr>
              <a:t>is</a:t>
            </a:r>
            <a:r>
              <a:rPr lang="ro-RO" sz="2400" dirty="0">
                <a:latin typeface="Baskerville Old Face" pitchFamily="18" charset="0"/>
              </a:rPr>
              <a:t>   </a:t>
            </a:r>
            <a:r>
              <a:rPr lang="ro-RO" sz="2400" dirty="0" err="1">
                <a:latin typeface="Baskerville Old Face" pitchFamily="18" charset="0"/>
              </a:rPr>
              <a:t>the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criterial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collection</a:t>
            </a:r>
            <a:r>
              <a:rPr lang="ro-RO" sz="2400" dirty="0">
                <a:latin typeface="Baskerville Old Face" pitchFamily="18" charset="0"/>
              </a:rPr>
              <a:t> of </a:t>
            </a:r>
            <a:r>
              <a:rPr lang="ro-RO" sz="2400" dirty="0" err="1">
                <a:latin typeface="Baskerville Old Face" pitchFamily="18" charset="0"/>
              </a:rPr>
              <a:t>information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regarding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the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worthiness</a:t>
            </a:r>
            <a:r>
              <a:rPr lang="ro-RO" sz="2400" dirty="0">
                <a:latin typeface="Baskerville Old Face" pitchFamily="18" charset="0"/>
              </a:rPr>
              <a:t>, </a:t>
            </a:r>
            <a:r>
              <a:rPr lang="ro-RO" sz="2400" dirty="0" err="1">
                <a:latin typeface="Baskerville Old Face" pitchFamily="18" charset="0"/>
              </a:rPr>
              <a:t>appropriateness</a:t>
            </a:r>
            <a:r>
              <a:rPr lang="ro-RO" sz="2400" dirty="0">
                <a:latin typeface="Baskerville Old Face" pitchFamily="18" charset="0"/>
              </a:rPr>
              <a:t>, </a:t>
            </a:r>
            <a:r>
              <a:rPr lang="ro-RO" sz="2400" dirty="0" err="1">
                <a:latin typeface="Baskerville Old Face" pitchFamily="18" charset="0"/>
              </a:rPr>
              <a:t>goodness</a:t>
            </a:r>
            <a:r>
              <a:rPr lang="ro-RO" sz="2400" dirty="0">
                <a:latin typeface="Baskerville Old Face" pitchFamily="18" charset="0"/>
              </a:rPr>
              <a:t>, </a:t>
            </a:r>
            <a:r>
              <a:rPr lang="ro-RO" sz="2400" dirty="0" err="1">
                <a:latin typeface="Baskerville Old Face" pitchFamily="18" charset="0"/>
              </a:rPr>
              <a:t>validity</a:t>
            </a:r>
            <a:r>
              <a:rPr lang="ro-RO" sz="2400" dirty="0">
                <a:latin typeface="Baskerville Old Face" pitchFamily="18" charset="0"/>
              </a:rPr>
              <a:t>, etc., of </a:t>
            </a:r>
            <a:r>
              <a:rPr lang="ro-RO" sz="2400" dirty="0" err="1">
                <a:latin typeface="Baskerville Old Face" pitchFamily="18" charset="0"/>
              </a:rPr>
              <a:t>something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already</a:t>
            </a:r>
            <a:r>
              <a:rPr lang="ro-RO" sz="2400" dirty="0">
                <a:latin typeface="Baskerville Old Face" pitchFamily="18" charset="0"/>
              </a:rPr>
              <a:t> </a:t>
            </a:r>
            <a:r>
              <a:rPr lang="ro-RO" sz="2400" dirty="0" err="1">
                <a:latin typeface="Baskerville Old Face" pitchFamily="18" charset="0"/>
              </a:rPr>
              <a:t>measured</a:t>
            </a:r>
            <a:r>
              <a:rPr lang="ro-RO" sz="2400" dirty="0">
                <a:latin typeface="Baskerville Old Face" pitchFamily="18" charset="0"/>
              </a:rPr>
              <a:t> or </a:t>
            </a:r>
            <a:r>
              <a:rPr lang="ro-RO" sz="2400" dirty="0" err="1">
                <a:latin typeface="Baskerville Old Face" pitchFamily="18" charset="0"/>
              </a:rPr>
              <a:t>assessed</a:t>
            </a:r>
            <a:r>
              <a:rPr lang="ro-RO" sz="2400" dirty="0">
                <a:latin typeface="Baskerville Old Face" pitchFamily="18" charset="0"/>
              </a:rPr>
              <a:t>. </a:t>
            </a: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7" name="AutoShape 2" descr="Imagini pentru measur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Imagini pentru measur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6" descr="Imagini pentru measuri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0375" y="5517232"/>
            <a:ext cx="828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o-RO" sz="2400" b="1" dirty="0" smtClean="0">
                <a:solidFill>
                  <a:srgbClr val="FF0000"/>
                </a:solidFill>
                <a:latin typeface="Baskerville Old Face" pitchFamily="18" charset="0"/>
              </a:rPr>
              <a:t>	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itchFamily="18" charset="0"/>
              </a:rPr>
              <a:t>Evaluation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is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the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systematic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exploration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judgement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smtClean="0">
                <a:solidFill>
                  <a:srgbClr val="000000"/>
                </a:solidFill>
                <a:latin typeface="Baskerville Old Face" pitchFamily="18" charset="0"/>
              </a:rPr>
              <a:t>of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working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 smtClean="0">
                <a:solidFill>
                  <a:srgbClr val="000000"/>
                </a:solidFill>
                <a:latin typeface="Baskerville Old Face" pitchFamily="18" charset="0"/>
              </a:rPr>
              <a:t>processes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experiences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outcomes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, </a:t>
            </a:r>
            <a:r>
              <a:rPr lang="ro-RO" sz="2400" dirty="0" err="1" smtClean="0">
                <a:solidFill>
                  <a:srgbClr val="000000"/>
                </a:solidFill>
                <a:latin typeface="Baskerville Old Face" pitchFamily="18" charset="0"/>
              </a:rPr>
              <a:t>paying</a:t>
            </a:r>
            <a:r>
              <a:rPr lang="ro-RO" sz="2400" dirty="0" smtClean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a special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attention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to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aims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values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perceptions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,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needs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and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r>
              <a:rPr lang="ro-RO" sz="2400" dirty="0" err="1">
                <a:solidFill>
                  <a:srgbClr val="000000"/>
                </a:solidFill>
                <a:latin typeface="Baskerville Old Face" pitchFamily="18" charset="0"/>
              </a:rPr>
              <a:t>ressources</a:t>
            </a:r>
            <a:r>
              <a:rPr lang="ro-RO" sz="2400" dirty="0">
                <a:solidFill>
                  <a:srgbClr val="000000"/>
                </a:solidFill>
                <a:latin typeface="Baskerville Old Face" pitchFamily="18" charset="0"/>
              </a:rPr>
              <a:t>. </a:t>
            </a:r>
            <a:endParaRPr lang="en-US" sz="2400" dirty="0">
              <a:solidFill>
                <a:srgbClr val="0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  <p:bldP spid="10" grpId="0"/>
      <p:bldP spid="11" grpId="0"/>
      <p:bldP spid="12" grpId="0"/>
      <p:bldP spid="3" grpId="0" animBg="1"/>
      <p:bldP spid="5" grpId="0"/>
      <p:bldP spid="6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.bp.blogspot.com/-SyOGzq3hyEA/T-xj0ZSogNI/AAAAAAAAAGs/uVSPYtX3fEQ/s320/pdca-grap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092" y="188937"/>
            <a:ext cx="5832648" cy="651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ini pentru sisyphe heure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sisyphe heureu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ini pentru sisyphe heureu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393231">
            <a:off x="672652" y="876067"/>
            <a:ext cx="2836898" cy="634082"/>
          </a:xfrm>
        </p:spPr>
        <p:txBody>
          <a:bodyPr>
            <a:normAutofit/>
          </a:bodyPr>
          <a:lstStyle/>
          <a:p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E. </a:t>
            </a:r>
            <a:r>
              <a:rPr lang="ro-RO" sz="2800" b="1" dirty="0" err="1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Deming</a:t>
            </a:r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’s </a:t>
            </a:r>
            <a:r>
              <a:rPr lang="ro-RO" sz="2800" b="1" dirty="0" err="1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cycle</a:t>
            </a:r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 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  <p:pic>
        <p:nvPicPr>
          <p:cNvPr id="6153" name="Picture 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02100"/>
            <a:ext cx="1918392" cy="1890488"/>
          </a:xfrm>
          <a:prstGeom prst="rect">
            <a:avLst/>
          </a:prstGeom>
          <a:noFill/>
          <a:ln>
            <a:noFill/>
          </a:ln>
          <a:effectLst>
            <a:glow>
              <a:srgbClr val="002060">
                <a:alpha val="0"/>
              </a:srgbClr>
            </a:glow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80112" y="6492486"/>
            <a:ext cx="3748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http://educationalevaluation1.blogspot.ro</a:t>
            </a:r>
          </a:p>
        </p:txBody>
      </p:sp>
      <p:sp>
        <p:nvSpPr>
          <p:cNvPr id="9" name="TextBox 8"/>
          <p:cNvSpPr txBox="1"/>
          <p:nvPr/>
        </p:nvSpPr>
        <p:spPr>
          <a:xfrm rot="8641824">
            <a:off x="7286326" y="126522"/>
            <a:ext cx="615553" cy="233172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Quality control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1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evaluation too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ini pentru evaluation tool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ini pentru evaluation tool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83" y="1196752"/>
            <a:ext cx="656419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5175" y="465137"/>
            <a:ext cx="7890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Training/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learning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objectives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should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be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SMART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56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8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89805092"/>
              </p:ext>
            </p:extLst>
          </p:nvPr>
        </p:nvGraphicFramePr>
        <p:xfrm>
          <a:off x="107504" y="792238"/>
          <a:ext cx="8928992" cy="5949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207463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Active European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Citizenship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–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Commitment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627784" y="817335"/>
            <a:ext cx="3888432" cy="3644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27984" y="2996952"/>
            <a:ext cx="4176464" cy="38610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27584" y="2996952"/>
            <a:ext cx="4148844" cy="3644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87825" y="2996952"/>
            <a:ext cx="3024336" cy="172819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Training  </a:t>
            </a: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objectives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prosci adkar mod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7976" y="174842"/>
            <a:ext cx="8376550" cy="12157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The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Prosci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 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ADKAR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 Model </a:t>
            </a:r>
            <a:endParaRPr kumimoji="0" lang="ro-RO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askerville Old Face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Learning what to look for during change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19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 descr="http://www.change-management.com/tutorial-adkar-barrier-point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24" y="1556792"/>
            <a:ext cx="8301002" cy="453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08104" y="6287125"/>
            <a:ext cx="3336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https://www.prosci.com/about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7664" y="2060848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7664" y="2808293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47664" y="3356992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2936" y="4077072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35032" y="4797152"/>
            <a:ext cx="328764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96251" y="1556792"/>
            <a:ext cx="4188275" cy="4320479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0"/>
                            </p:stCondLst>
                            <p:childTnLst>
                              <p:par>
                                <p:cTn id="20" presetID="6" presetClass="exit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http://www.kirkpatrickpartners.com/portals/0/Images/ch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047"/>
            <a:ext cx="7510388" cy="164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performancexpress.org/0804/Images/ch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40968"/>
            <a:ext cx="7128792" cy="345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2276872"/>
            <a:ext cx="7510388" cy="523220"/>
          </a:xfrm>
          <a:prstGeom prst="rect">
            <a:avLst/>
          </a:prstGeom>
          <a:solidFill>
            <a:srgbClr val="F7DDD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sz="2800" b="1" i="1" dirty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Kirkpatrick's Four-Level Training Evaluation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2699792" y="3284984"/>
            <a:ext cx="3024336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63888" y="4005064"/>
            <a:ext cx="2880320" cy="649996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27984" y="4797152"/>
            <a:ext cx="3096344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20072" y="5517232"/>
            <a:ext cx="2952328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6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7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23392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https://s-media-cache-ak0.pinimg.com/236x/23/7a/87/237a87baa3c06996a63a1a4bc8e32d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6331"/>
            <a:ext cx="5112568" cy="643403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3707" y="6123665"/>
            <a:ext cx="3948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i="1" dirty="0" err="1" smtClean="0">
                <a:latin typeface="Baskerville Old Face" pitchFamily="18" charset="0"/>
              </a:rPr>
              <a:t>So</a:t>
            </a:r>
            <a:r>
              <a:rPr lang="ro-RO" sz="2800" b="1" i="1" dirty="0" smtClean="0">
                <a:latin typeface="Baskerville Old Face" pitchFamily="18" charset="0"/>
              </a:rPr>
              <a:t>, </a:t>
            </a:r>
            <a:r>
              <a:rPr lang="ro-RO" sz="2800" b="1" i="1" dirty="0" err="1" smtClean="0">
                <a:latin typeface="Baskerville Old Face" pitchFamily="18" charset="0"/>
              </a:rPr>
              <a:t>where</a:t>
            </a:r>
            <a:r>
              <a:rPr lang="ro-RO" sz="2800" b="1" i="1" dirty="0" smtClean="0">
                <a:latin typeface="Baskerville Old Face" pitchFamily="18" charset="0"/>
              </a:rPr>
              <a:t> are </a:t>
            </a:r>
            <a:r>
              <a:rPr lang="ro-RO" sz="2800" b="1" i="1" dirty="0" err="1" smtClean="0">
                <a:latin typeface="Baskerville Old Face" pitchFamily="18" charset="0"/>
              </a:rPr>
              <a:t>we</a:t>
            </a:r>
            <a:r>
              <a:rPr lang="ro-RO" sz="2800" b="1" i="1" dirty="0" smtClean="0">
                <a:latin typeface="Baskerville Old Face" pitchFamily="18" charset="0"/>
              </a:rPr>
              <a:t> </a:t>
            </a:r>
            <a:r>
              <a:rPr lang="ro-RO" sz="2800" b="1" i="1" dirty="0" err="1" smtClean="0">
                <a:latin typeface="Baskerville Old Face" pitchFamily="18" charset="0"/>
              </a:rPr>
              <a:t>exactly</a:t>
            </a:r>
            <a:r>
              <a:rPr lang="ro-RO" sz="2800" b="1" i="1" dirty="0" smtClean="0">
                <a:latin typeface="Baskerville Old Face" pitchFamily="18" charset="0"/>
              </a:rPr>
              <a:t>?</a:t>
            </a:r>
            <a:endParaRPr lang="en-US" sz="2800" b="1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5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5673"/>
            <a:ext cx="6408711" cy="604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18897369">
            <a:off x="3580257" y="2029779"/>
            <a:ext cx="2210829" cy="2198455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627784" y="6165752"/>
            <a:ext cx="6369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latin typeface="Baskerville Old Face" pitchFamily="18" charset="0"/>
              </a:rPr>
              <a:t>The </a:t>
            </a:r>
            <a:r>
              <a:rPr lang="ro-RO" b="1" dirty="0" err="1" smtClean="0">
                <a:latin typeface="Baskerville Old Face" pitchFamily="18" charset="0"/>
              </a:rPr>
              <a:t>structure</a:t>
            </a:r>
            <a:r>
              <a:rPr lang="ro-RO" b="1" dirty="0" smtClean="0">
                <a:latin typeface="Baskerville Old Face" pitchFamily="18" charset="0"/>
              </a:rPr>
              <a:t> of Active </a:t>
            </a:r>
            <a:r>
              <a:rPr lang="ro-RO" b="1" dirty="0" err="1">
                <a:latin typeface="Baskerville Old Face" pitchFamily="18" charset="0"/>
              </a:rPr>
              <a:t>C</a:t>
            </a:r>
            <a:r>
              <a:rPr lang="ro-RO" b="1" dirty="0" err="1" smtClean="0">
                <a:latin typeface="Baskerville Old Face" pitchFamily="18" charset="0"/>
              </a:rPr>
              <a:t>itizenship</a:t>
            </a:r>
            <a:r>
              <a:rPr lang="ro-RO" b="1" dirty="0" smtClean="0">
                <a:latin typeface="Baskerville Old Face" pitchFamily="18" charset="0"/>
              </a:rPr>
              <a:t> (</a:t>
            </a:r>
            <a:r>
              <a:rPr lang="ro-RO" b="1" dirty="0" err="1" smtClean="0">
                <a:latin typeface="Baskerville Old Face" pitchFamily="18" charset="0"/>
              </a:rPr>
              <a:t>Hoskins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ro-RO" b="1" dirty="0" err="1" smtClean="0">
                <a:latin typeface="Baskerville Old Face" pitchFamily="18" charset="0"/>
              </a:rPr>
              <a:t>and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ro-RO" b="1" dirty="0" err="1" smtClean="0">
                <a:latin typeface="Baskerville Old Face" pitchFamily="18" charset="0"/>
              </a:rPr>
              <a:t>Mascherini</a:t>
            </a:r>
            <a:r>
              <a:rPr lang="ro-RO" b="1" dirty="0" smtClean="0">
                <a:latin typeface="Baskerville Old Face" pitchFamily="18" charset="0"/>
              </a:rPr>
              <a:t>, 2009)</a:t>
            </a:r>
            <a:endParaRPr lang="en-US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53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8147248" cy="59046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Title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ELICIT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+ module: </a:t>
            </a:r>
          </a:p>
          <a:p>
            <a:pPr marL="0" indent="0" algn="ctr">
              <a:buNone/>
            </a:pPr>
            <a:endParaRPr lang="ro-RO" sz="2800" b="1" dirty="0" smtClean="0">
              <a:solidFill>
                <a:srgbClr val="C00000"/>
              </a:solidFill>
              <a:latin typeface="Baskerville Old Fac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ro-RO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Active European </a:t>
            </a:r>
            <a:r>
              <a:rPr lang="ro-RO" sz="3200" b="1" i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Citizenship</a:t>
            </a:r>
            <a:r>
              <a:rPr lang="ro-RO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ro-RO" sz="3200" b="1" i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Commitment</a:t>
            </a:r>
            <a:r>
              <a:rPr lang="ro-RO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endParaRPr lang="ro-RO" sz="2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ro-RO" sz="24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Active </a:t>
            </a:r>
            <a:r>
              <a:rPr lang="ro-RO" sz="2800" b="1" dirty="0" err="1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citizen</a:t>
            </a:r>
            <a:r>
              <a:rPr lang="ro-RO" sz="2800" b="1" dirty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ro-RO" sz="2800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person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who</a:t>
            </a:r>
            <a:r>
              <a:rPr lang="ro-RO" sz="2800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wants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positive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difference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local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community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or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an individual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person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, or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something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good</a:t>
            </a:r>
            <a:r>
              <a:rPr lang="ro-RO" sz="2800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happen</a:t>
            </a:r>
            <a:r>
              <a:rPr lang="ro-RO" sz="2800" b="1" dirty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. </a:t>
            </a:r>
            <a:endParaRPr lang="ro-RO" sz="2800" b="1" dirty="0" smtClean="0">
              <a:solidFill>
                <a:schemeClr val="tx2">
                  <a:lumMod val="50000"/>
                </a:schemeClr>
              </a:solidFill>
              <a:latin typeface="Baskerville Old Fac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ro-RO" sz="2400" b="1" dirty="0">
              <a:solidFill>
                <a:srgbClr val="C00000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ro-RO" sz="2400" b="1" dirty="0" smtClean="0">
              <a:solidFill>
                <a:srgbClr val="C00000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ro-RO" i="1" dirty="0" smtClean="0">
                <a:latin typeface="Baskerville Old Face" pitchFamily="18" charset="0"/>
              </a:rPr>
              <a:t>	</a:t>
            </a:r>
            <a:r>
              <a:rPr lang="ro-RO" sz="2400" i="1" dirty="0" err="1" smtClean="0">
                <a:latin typeface="Baskerville Old Face" pitchFamily="18" charset="0"/>
              </a:rPr>
              <a:t>Please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answer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very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honestly</a:t>
            </a:r>
            <a:r>
              <a:rPr lang="ro-RO" sz="2400" i="1" dirty="0" smtClean="0">
                <a:latin typeface="Baskerville Old Face" pitchFamily="18" charset="0"/>
              </a:rPr>
              <a:t>, </a:t>
            </a:r>
            <a:r>
              <a:rPr lang="ro-RO" sz="2400" i="1" dirty="0" err="1" smtClean="0">
                <a:latin typeface="Baskerville Old Face" pitchFamily="18" charset="0"/>
              </a:rPr>
              <a:t>by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5400" b="1" dirty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000" b="1" dirty="0" smtClean="0">
                <a:solidFill>
                  <a:srgbClr val="C00000"/>
                </a:solidFill>
                <a:latin typeface="Baskerville Old Face" pitchFamily="18" charset="0"/>
              </a:rPr>
              <a:t>Yes/</a:t>
            </a:r>
            <a:r>
              <a:rPr lang="ro-RO" sz="3000" b="1" dirty="0" err="1" smtClean="0">
                <a:solidFill>
                  <a:srgbClr val="C00000"/>
                </a:solidFill>
                <a:latin typeface="Baskerville Old Face" pitchFamily="18" charset="0"/>
              </a:rPr>
              <a:t>Perhaps</a:t>
            </a:r>
            <a:r>
              <a:rPr lang="ro-RO" sz="3000" b="1" dirty="0" smtClean="0">
                <a:solidFill>
                  <a:srgbClr val="C00000"/>
                </a:solidFill>
                <a:latin typeface="Baskerville Old Face" pitchFamily="18" charset="0"/>
              </a:rPr>
              <a:t>/No,</a:t>
            </a:r>
            <a:r>
              <a:rPr lang="ro-RO" sz="3000" b="1" i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000" i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</a:p>
          <a:p>
            <a:pPr marL="0" indent="0" algn="ctr">
              <a:buNone/>
            </a:pPr>
            <a:r>
              <a:rPr lang="ro-RO" sz="2400" i="1" dirty="0" err="1" smtClean="0">
                <a:latin typeface="Baskerville Old Face" pitchFamily="18" charset="0"/>
              </a:rPr>
              <a:t>the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following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questions</a:t>
            </a:r>
            <a:r>
              <a:rPr lang="ro-RO" sz="2400" i="1" dirty="0" smtClean="0">
                <a:latin typeface="Baskerville Old Face" pitchFamily="18" charset="0"/>
              </a:rPr>
              <a:t>, on </a:t>
            </a:r>
            <a:r>
              <a:rPr lang="ro-RO" sz="2400" i="1" dirty="0" err="1" smtClean="0">
                <a:latin typeface="Baskerville Old Face" pitchFamily="18" charset="0"/>
              </a:rPr>
              <a:t>the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distributed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paper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sheets</a:t>
            </a:r>
            <a:r>
              <a:rPr lang="ro-RO" sz="2400" i="1" dirty="0" smtClean="0">
                <a:latin typeface="Baskerville Old Face" pitchFamily="18" charset="0"/>
              </a:rPr>
              <a:t>! </a:t>
            </a:r>
          </a:p>
          <a:p>
            <a:pPr marL="0" indent="0" algn="ctr">
              <a:buNone/>
            </a:pPr>
            <a:r>
              <a:rPr lang="ro-RO" sz="2400" i="1" dirty="0" err="1" smtClean="0">
                <a:latin typeface="Baskerville Old Face" pitchFamily="18" charset="0"/>
              </a:rPr>
              <a:t>Thank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you</a:t>
            </a:r>
            <a:r>
              <a:rPr lang="ro-RO" sz="2400" i="1" dirty="0" smtClean="0">
                <a:latin typeface="Baskerville Old Face" pitchFamily="18" charset="0"/>
              </a:rPr>
              <a:t>!</a:t>
            </a:r>
            <a:endParaRPr lang="en-US" sz="2400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3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928992" cy="792088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A. As an </a:t>
            </a:r>
            <a:r>
              <a:rPr lang="ro-RO" sz="2800" b="1" dirty="0">
                <a:solidFill>
                  <a:srgbClr val="FF0000"/>
                </a:solidFill>
                <a:latin typeface="Baskerville Old Face" pitchFamily="18" charset="0"/>
              </a:rPr>
              <a:t>A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ctive European Citizen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…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07504" y="1661161"/>
            <a:ext cx="8856984" cy="51845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take</a:t>
            </a:r>
            <a:r>
              <a:rPr lang="ro-RO" sz="2400" b="1" dirty="0" smtClean="0">
                <a:latin typeface="Baskerville Old Face" pitchFamily="18" charset="0"/>
              </a:rPr>
              <a:t> part </a:t>
            </a:r>
            <a:r>
              <a:rPr lang="ro-RO" sz="2400" b="1" dirty="0">
                <a:latin typeface="Baskerville Old Face" pitchFamily="18" charset="0"/>
              </a:rPr>
              <a:t>in </a:t>
            </a:r>
            <a:r>
              <a:rPr lang="ro-RO" sz="2400" b="1" dirty="0" err="1">
                <a:latin typeface="Baskerville Old Face" pitchFamily="18" charset="0"/>
              </a:rPr>
              <a:t>consultations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and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questionnaires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EU </a:t>
            </a:r>
            <a:r>
              <a:rPr lang="ro-RO" sz="2400" b="1" dirty="0" err="1" smtClean="0">
                <a:latin typeface="Baskerville Old Face" pitchFamily="18" charset="0"/>
              </a:rPr>
              <a:t>issues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put </a:t>
            </a:r>
            <a:r>
              <a:rPr lang="ro-RO" sz="2400" b="1" dirty="0" err="1">
                <a:latin typeface="Baskerville Old Face" pitchFamily="18" charset="0"/>
              </a:rPr>
              <a:t>pressure</a:t>
            </a:r>
            <a:r>
              <a:rPr lang="ro-RO" sz="2400" b="1" dirty="0">
                <a:latin typeface="Baskerville Old Face" pitchFamily="18" charset="0"/>
              </a:rPr>
              <a:t> on </a:t>
            </a:r>
            <a:r>
              <a:rPr lang="ro-RO" sz="2400" b="1" dirty="0" err="1">
                <a:latin typeface="Baskerville Old Face" pitchFamily="18" charset="0"/>
              </a:rPr>
              <a:t>the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council</a:t>
            </a:r>
            <a:r>
              <a:rPr lang="ro-RO" sz="2400" b="1" dirty="0">
                <a:latin typeface="Baskerville Old Face" pitchFamily="18" charset="0"/>
              </a:rPr>
              <a:t> or </a:t>
            </a:r>
            <a:r>
              <a:rPr lang="ro-RO" sz="2400" b="1" dirty="0" err="1">
                <a:latin typeface="Baskerville Old Face" pitchFamily="18" charset="0"/>
              </a:rPr>
              <a:t>Government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by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taking</a:t>
            </a:r>
            <a:r>
              <a:rPr lang="ro-RO" sz="2400" b="1" dirty="0">
                <a:latin typeface="Baskerville Old Face" pitchFamily="18" charset="0"/>
              </a:rPr>
              <a:t> part in direct </a:t>
            </a:r>
            <a:r>
              <a:rPr lang="ro-RO" sz="2400" b="1" dirty="0" err="1" smtClean="0">
                <a:latin typeface="Baskerville Old Face" pitchFamily="18" charset="0"/>
              </a:rPr>
              <a:t>actions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concerning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European Union?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assist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or </a:t>
            </a:r>
            <a:r>
              <a:rPr lang="ro-RO" sz="2400" b="1" dirty="0" err="1">
                <a:latin typeface="Baskerville Old Face" pitchFamily="18" charset="0"/>
              </a:rPr>
              <a:t>provide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advice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a public </a:t>
            </a:r>
            <a:r>
              <a:rPr lang="ro-RO" sz="2400" b="1" dirty="0" err="1" smtClean="0">
                <a:latin typeface="Baskerville Old Face" pitchFamily="18" charset="0"/>
              </a:rPr>
              <a:t>institution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dealing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with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human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rights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 smtClean="0">
                <a:latin typeface="Baskerville Old Face" pitchFamily="18" charset="0"/>
              </a:rPr>
              <a:t>democracy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 smtClean="0">
                <a:latin typeface="Baskerville Old Face" pitchFamily="18" charset="0"/>
              </a:rPr>
              <a:t>tolerance</a:t>
            </a:r>
            <a:r>
              <a:rPr lang="ro-RO" sz="2400" b="1" dirty="0" smtClean="0">
                <a:latin typeface="Baskerville Old Face" pitchFamily="18" charset="0"/>
              </a:rPr>
              <a:t>?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take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part in </a:t>
            </a:r>
            <a:r>
              <a:rPr lang="ro-RO" sz="2400" b="1" dirty="0" err="1">
                <a:latin typeface="Baskerville Old Face" pitchFamily="18" charset="0"/>
              </a:rPr>
              <a:t>decision-making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that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affect</a:t>
            </a:r>
            <a:r>
              <a:rPr lang="ro-RO" sz="2400" b="1" dirty="0" smtClean="0">
                <a:latin typeface="Baskerville Old Face" pitchFamily="18" charset="0"/>
              </a:rPr>
              <a:t> a </a:t>
            </a:r>
            <a:r>
              <a:rPr lang="ro-RO" sz="2400" b="1" dirty="0" err="1" smtClean="0">
                <a:latin typeface="Baskerville Old Face" pitchFamily="18" charset="0"/>
              </a:rPr>
              <a:t>community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belonging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to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European Union?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write</a:t>
            </a:r>
            <a:r>
              <a:rPr lang="ro-RO" sz="2400" b="1" dirty="0" smtClean="0">
                <a:latin typeface="Baskerville Old Face" pitchFamily="18" charset="0"/>
              </a:rPr>
              <a:t> on </a:t>
            </a:r>
            <a:r>
              <a:rPr lang="ro-RO" sz="2400" b="1" dirty="0" err="1" smtClean="0">
                <a:latin typeface="Baskerville Old Face" pitchFamily="18" charset="0"/>
              </a:rPr>
              <a:t>Facebook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Twitter</a:t>
            </a:r>
            <a:r>
              <a:rPr lang="ro-RO" sz="2400" b="1" dirty="0" smtClean="0">
                <a:latin typeface="Baskerville Old Face" pitchFamily="18" charset="0"/>
              </a:rPr>
              <a:t>/…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EU </a:t>
            </a:r>
            <a:r>
              <a:rPr lang="ro-RO" sz="2400" b="1" dirty="0" err="1" smtClean="0">
                <a:latin typeface="Baskerville Old Face" pitchFamily="18" charset="0"/>
              </a:rPr>
              <a:t>citizenship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  <a:endParaRPr lang="en-US" sz="2400" b="1" dirty="0">
              <a:latin typeface="Baskerville Old Face" pitchFamily="18" charset="0"/>
            </a:endParaRP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0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B. As an EU 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Voter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…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395536" y="1916832"/>
            <a:ext cx="8352928" cy="4536504"/>
          </a:xfrm>
        </p:spPr>
        <p:txBody>
          <a:bodyPr>
            <a:normAutofit lnSpcReduction="10000"/>
          </a:bodyPr>
          <a:lstStyle/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>
                <a:latin typeface="Baskerville Old Face" pitchFamily="18" charset="0"/>
              </a:rPr>
              <a:t>… </a:t>
            </a:r>
            <a:r>
              <a:rPr lang="ro-RO" sz="2400" b="1" dirty="0" err="1">
                <a:latin typeface="Baskerville Old Face" pitchFamily="18" charset="0"/>
              </a:rPr>
              <a:t>be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informed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about</a:t>
            </a:r>
            <a:r>
              <a:rPr lang="ro-RO" sz="2400" b="1" dirty="0">
                <a:latin typeface="Baskerville Old Face" pitchFamily="18" charset="0"/>
              </a:rPr>
              <a:t> EU </a:t>
            </a:r>
            <a:r>
              <a:rPr lang="ro-RO" sz="2400" b="1" dirty="0" err="1">
                <a:latin typeface="Baskerville Old Face" pitchFamily="18" charset="0"/>
              </a:rPr>
              <a:t>issues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by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reading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newspapers</a:t>
            </a:r>
            <a:r>
              <a:rPr lang="ro-RO" sz="2400" b="1" dirty="0">
                <a:latin typeface="Baskerville Old Face" pitchFamily="18" charset="0"/>
              </a:rPr>
              <a:t>/</a:t>
            </a:r>
            <a:r>
              <a:rPr lang="ro-RO" sz="2400" b="1" dirty="0" err="1">
                <a:latin typeface="Baskerville Old Face" pitchFamily="18" charset="0"/>
              </a:rPr>
              <a:t>listen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radio/ </a:t>
            </a:r>
            <a:r>
              <a:rPr lang="ro-RO" sz="2400" b="1" dirty="0" err="1">
                <a:latin typeface="Baskerville Old Face" pitchFamily="18" charset="0"/>
              </a:rPr>
              <a:t>watching</a:t>
            </a:r>
            <a:r>
              <a:rPr lang="ro-RO" sz="2400" b="1" dirty="0">
                <a:latin typeface="Baskerville Old Face" pitchFamily="18" charset="0"/>
              </a:rPr>
              <a:t> TV/surfing </a:t>
            </a:r>
            <a:r>
              <a:rPr lang="ro-RO" sz="2400" b="1" dirty="0" err="1">
                <a:latin typeface="Baskerville Old Face" pitchFamily="18" charset="0"/>
              </a:rPr>
              <a:t>the</a:t>
            </a:r>
            <a:r>
              <a:rPr lang="ro-RO" sz="2400" b="1" dirty="0">
                <a:latin typeface="Baskerville Old Face" pitchFamily="18" charset="0"/>
              </a:rPr>
              <a:t> web?</a:t>
            </a:r>
            <a:endParaRPr lang="en-US" sz="2400" b="1" dirty="0">
              <a:latin typeface="Baskerville Old Face" pitchFamily="18" charset="0"/>
            </a:endParaRP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be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informed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possible</a:t>
            </a:r>
            <a:r>
              <a:rPr lang="ro-RO" sz="2400" b="1" dirty="0" smtClean="0">
                <a:latin typeface="Baskerville Old Face" pitchFamily="18" charset="0"/>
              </a:rPr>
              <a:t> European </a:t>
            </a:r>
            <a:r>
              <a:rPr lang="ro-RO" sz="2400" b="1" dirty="0" err="1" smtClean="0">
                <a:latin typeface="Baskerville Old Face" pitchFamily="18" charset="0"/>
              </a:rPr>
              <a:t>representatives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vote</a:t>
            </a:r>
            <a:r>
              <a:rPr lang="ro-RO" sz="2400" b="1" dirty="0" smtClean="0">
                <a:latin typeface="Baskerville Old Face" pitchFamily="18" charset="0"/>
              </a:rPr>
              <a:t> for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European </a:t>
            </a:r>
            <a:r>
              <a:rPr lang="ro-RO" sz="2400" b="1" dirty="0" err="1" smtClean="0">
                <a:latin typeface="Baskerville Old Face" pitchFamily="18" charset="0"/>
              </a:rPr>
              <a:t>Parliament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and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choose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the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right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people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 </a:t>
            </a:r>
            <a:endParaRPr lang="en-US" sz="2400" b="1" dirty="0">
              <a:latin typeface="Baskerville Old Face" pitchFamily="18" charset="0"/>
            </a:endParaRP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make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sure </a:t>
            </a:r>
            <a:r>
              <a:rPr lang="ro-RO" sz="2400" b="1" dirty="0" err="1">
                <a:latin typeface="Baskerville Old Face" pitchFamily="18" charset="0"/>
              </a:rPr>
              <a:t>that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smtClean="0">
                <a:latin typeface="Baskerville Old Face" pitchFamily="18" charset="0"/>
              </a:rPr>
              <a:t>I am on </a:t>
            </a:r>
            <a:r>
              <a:rPr lang="ro-RO" sz="2400" b="1" dirty="0" err="1">
                <a:latin typeface="Baskerville Old Face" pitchFamily="18" charset="0"/>
              </a:rPr>
              <a:t>the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register</a:t>
            </a:r>
            <a:r>
              <a:rPr lang="ro-RO" sz="2400" b="1" dirty="0">
                <a:latin typeface="Baskerville Old Face" pitchFamily="18" charset="0"/>
              </a:rPr>
              <a:t> of </a:t>
            </a:r>
            <a:r>
              <a:rPr lang="ro-RO" sz="2400" b="1" dirty="0" err="1" smtClean="0">
                <a:latin typeface="Baskerville Old Face" pitchFamily="18" charset="0"/>
              </a:rPr>
              <a:t>electors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register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for a </a:t>
            </a:r>
            <a:r>
              <a:rPr lang="ro-RO" sz="2400" b="1" dirty="0" err="1">
                <a:latin typeface="Baskerville Old Face" pitchFamily="18" charset="0"/>
              </a:rPr>
              <a:t>postal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vote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if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smtClean="0">
                <a:latin typeface="Baskerville Old Face" pitchFamily="18" charset="0"/>
              </a:rPr>
              <a:t>I </a:t>
            </a:r>
            <a:r>
              <a:rPr lang="ro-RO" sz="2400" b="1" dirty="0" err="1" smtClean="0">
                <a:latin typeface="Baskerville Old Face" pitchFamily="18" charset="0"/>
              </a:rPr>
              <a:t>have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mobility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issues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  <a:endParaRPr lang="en-US" sz="2400" b="1" dirty="0">
              <a:latin typeface="Baskerville Old Face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621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928992" cy="850106"/>
          </a:xfrm>
        </p:spPr>
        <p:txBody>
          <a:bodyPr>
            <a:no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C. As a </a:t>
            </a:r>
            <a:r>
              <a:rPr lang="ro-RO" sz="2800" b="1" dirty="0" err="1">
                <a:solidFill>
                  <a:srgbClr val="FF0000"/>
                </a:solidFill>
                <a:latin typeface="Baskerville Old Face" pitchFamily="18" charset="0"/>
              </a:rPr>
              <a:t>G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ood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 European 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Neighbour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,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….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352928" cy="4824536"/>
          </a:xfrm>
        </p:spPr>
        <p:txBody>
          <a:bodyPr>
            <a:normAutofit fontScale="47500" lnSpcReduction="20000"/>
          </a:bodyPr>
          <a:lstStyle/>
          <a:p>
            <a:pPr algn="just"/>
            <a:endParaRPr lang="ro-RO" sz="3400" dirty="0" smtClean="0"/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>
                <a:latin typeface="Baskerville Old Face" pitchFamily="18" charset="0"/>
              </a:rPr>
              <a:t>… </a:t>
            </a:r>
            <a:r>
              <a:rPr lang="ro-RO" sz="5100" b="1" dirty="0" err="1">
                <a:latin typeface="Baskerville Old Face" pitchFamily="18" charset="0"/>
              </a:rPr>
              <a:t>help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foreign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persons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by</a:t>
            </a:r>
            <a:r>
              <a:rPr lang="ro-RO" sz="5100" b="1" dirty="0">
                <a:latin typeface="Baskerville Old Face" pitchFamily="18" charset="0"/>
              </a:rPr>
              <a:t>  </a:t>
            </a:r>
            <a:r>
              <a:rPr lang="ro-RO" sz="5100" b="1" dirty="0" err="1">
                <a:latin typeface="Baskerville Old Face" pitchFamily="18" charset="0"/>
              </a:rPr>
              <a:t>giving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information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about</a:t>
            </a:r>
            <a:r>
              <a:rPr lang="ro-RO" sz="5100" b="1" dirty="0">
                <a:latin typeface="Baskerville Old Face" pitchFamily="18" charset="0"/>
              </a:rPr>
              <a:t> local </a:t>
            </a:r>
            <a:r>
              <a:rPr lang="ro-RO" sz="5100" b="1" dirty="0" err="1">
                <a:latin typeface="Baskerville Old Face" pitchFamily="18" charset="0"/>
              </a:rPr>
              <a:t>services</a:t>
            </a:r>
            <a:r>
              <a:rPr lang="ro-RO" sz="5100" b="1" dirty="0">
                <a:latin typeface="Baskerville Old Face" pitchFamily="18" charset="0"/>
              </a:rPr>
              <a:t>?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</a:t>
            </a:r>
            <a:r>
              <a:rPr lang="ro-RO" sz="5100" b="1" dirty="0" err="1" smtClean="0">
                <a:latin typeface="Baskerville Old Face" pitchFamily="18" charset="0"/>
              </a:rPr>
              <a:t>help</a:t>
            </a:r>
            <a:r>
              <a:rPr lang="ro-RO" sz="5100" b="1" dirty="0" smtClean="0">
                <a:latin typeface="Baskerville Old Face" pitchFamily="18" charset="0"/>
              </a:rPr>
              <a:t>  </a:t>
            </a:r>
            <a:r>
              <a:rPr lang="ro-RO" sz="5100" b="1" dirty="0" err="1" smtClean="0">
                <a:latin typeface="Baskerville Old Face" pitchFamily="18" charset="0"/>
              </a:rPr>
              <a:t>foreign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people</a:t>
            </a:r>
            <a:r>
              <a:rPr lang="ro-RO" sz="5100" b="1" dirty="0" smtClean="0">
                <a:latin typeface="Baskerville Old Face" pitchFamily="18" charset="0"/>
              </a:rPr>
              <a:t>  </a:t>
            </a:r>
            <a:r>
              <a:rPr lang="ro-RO" sz="5100" b="1" dirty="0" err="1">
                <a:latin typeface="Baskerville Old Face" pitchFamily="18" charset="0"/>
              </a:rPr>
              <a:t>to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be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less</a:t>
            </a:r>
            <a:r>
              <a:rPr lang="ro-RO" sz="5100" b="1" dirty="0" smtClean="0">
                <a:latin typeface="Baskerville Old Face" pitchFamily="18" charset="0"/>
              </a:rPr>
              <a:t> dependent </a:t>
            </a:r>
            <a:r>
              <a:rPr lang="ro-RO" sz="5100" b="1" dirty="0">
                <a:latin typeface="Baskerville Old Face" pitchFamily="18" charset="0"/>
              </a:rPr>
              <a:t>on public </a:t>
            </a:r>
            <a:r>
              <a:rPr lang="ro-RO" sz="5100" b="1" dirty="0" err="1" smtClean="0">
                <a:latin typeface="Baskerville Old Face" pitchFamily="18" charset="0"/>
              </a:rPr>
              <a:t>services</a:t>
            </a:r>
            <a:r>
              <a:rPr lang="ro-RO" sz="5100" b="1" dirty="0">
                <a:latin typeface="Baskerville Old Face" pitchFamily="18" charset="0"/>
              </a:rPr>
              <a:t>?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</a:t>
            </a:r>
            <a:r>
              <a:rPr lang="ro-RO" sz="5100" b="1" dirty="0" err="1" smtClean="0">
                <a:latin typeface="Baskerville Old Face" pitchFamily="18" charset="0"/>
              </a:rPr>
              <a:t>keep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>
                <a:latin typeface="Baskerville Old Face" pitchFamily="18" charset="0"/>
              </a:rPr>
              <a:t>a </a:t>
            </a:r>
            <a:r>
              <a:rPr lang="ro-RO" sz="5100" b="1" dirty="0" err="1">
                <a:latin typeface="Baskerville Old Face" pitchFamily="18" charset="0"/>
              </a:rPr>
              <a:t>watch</a:t>
            </a:r>
            <a:r>
              <a:rPr lang="ro-RO" sz="5100" b="1" dirty="0">
                <a:latin typeface="Baskerville Old Face" pitchFamily="18" charset="0"/>
              </a:rPr>
              <a:t> on </a:t>
            </a:r>
            <a:r>
              <a:rPr lang="ro-RO" sz="5100" b="1" dirty="0" err="1" smtClean="0">
                <a:latin typeface="Baskerville Old Face" pitchFamily="18" charset="0"/>
              </a:rPr>
              <a:t>our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foreign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neighbour</a:t>
            </a:r>
            <a:r>
              <a:rPr lang="ro-RO" sz="5100" b="1" dirty="0" smtClean="0">
                <a:latin typeface="Baskerville Old Face" pitchFamily="18" charset="0"/>
              </a:rPr>
              <a:t>’s </a:t>
            </a:r>
            <a:r>
              <a:rPr lang="ro-RO" sz="5100" b="1" dirty="0" err="1">
                <a:latin typeface="Baskerville Old Face" pitchFamily="18" charset="0"/>
              </a:rPr>
              <a:t>home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while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they</a:t>
            </a:r>
            <a:r>
              <a:rPr lang="ro-RO" sz="5100" b="1" dirty="0">
                <a:latin typeface="Baskerville Old Face" pitchFamily="18" charset="0"/>
              </a:rPr>
              <a:t> are </a:t>
            </a:r>
            <a:r>
              <a:rPr lang="ro-RO" sz="5100" b="1" dirty="0" err="1" smtClean="0">
                <a:latin typeface="Baskerville Old Face" pitchFamily="18" charset="0"/>
              </a:rPr>
              <a:t>away</a:t>
            </a:r>
            <a:r>
              <a:rPr lang="ro-RO" sz="5100" b="1" dirty="0">
                <a:latin typeface="Baskerville Old Face" pitchFamily="18" charset="0"/>
              </a:rPr>
              <a:t>?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shop </a:t>
            </a:r>
            <a:r>
              <a:rPr lang="ro-RO" sz="5100" b="1" dirty="0">
                <a:latin typeface="Baskerville Old Face" pitchFamily="18" charset="0"/>
              </a:rPr>
              <a:t>at a local, </a:t>
            </a:r>
            <a:r>
              <a:rPr lang="ro-RO" sz="5100" b="1" dirty="0" err="1">
                <a:latin typeface="Baskerville Old Face" pitchFamily="18" charset="0"/>
              </a:rPr>
              <a:t>family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err="1">
                <a:latin typeface="Baskerville Old Face" pitchFamily="18" charset="0"/>
              </a:rPr>
              <a:t>owned</a:t>
            </a:r>
            <a:r>
              <a:rPr lang="ro-RO" sz="5100" b="1" dirty="0">
                <a:latin typeface="Baskerville Old Face" pitchFamily="18" charset="0"/>
              </a:rPr>
              <a:t> </a:t>
            </a:r>
            <a:r>
              <a:rPr lang="ro-RO" sz="5100" b="1" dirty="0" smtClean="0">
                <a:latin typeface="Baskerville Old Face" pitchFamily="18" charset="0"/>
              </a:rPr>
              <a:t>business, </a:t>
            </a:r>
            <a:r>
              <a:rPr lang="ro-RO" sz="5100" b="1" dirty="0" err="1" smtClean="0">
                <a:latin typeface="Baskerville Old Face" pitchFamily="18" charset="0"/>
              </a:rPr>
              <a:t>belonging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to</a:t>
            </a:r>
            <a:r>
              <a:rPr lang="ro-RO" sz="5100" b="1" dirty="0" smtClean="0">
                <a:latin typeface="Baskerville Old Face" pitchFamily="18" charset="0"/>
              </a:rPr>
              <a:t> a </a:t>
            </a:r>
            <a:r>
              <a:rPr lang="ro-RO" sz="5100" b="1" dirty="0" err="1" smtClean="0">
                <a:latin typeface="Baskerville Old Face" pitchFamily="18" charset="0"/>
              </a:rPr>
              <a:t>foreign</a:t>
            </a:r>
            <a:r>
              <a:rPr lang="ro-RO" sz="5100" b="1" dirty="0" smtClean="0">
                <a:latin typeface="Baskerville Old Face" pitchFamily="18" charset="0"/>
              </a:rPr>
              <a:t>?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start </a:t>
            </a:r>
            <a:r>
              <a:rPr lang="ro-RO" sz="5100" b="1" dirty="0">
                <a:latin typeface="Baskerville Old Face" pitchFamily="18" charset="0"/>
              </a:rPr>
              <a:t>a </a:t>
            </a:r>
            <a:r>
              <a:rPr lang="ro-RO" sz="5100" b="1" dirty="0" err="1" smtClean="0">
                <a:latin typeface="Baskerville Old Face" pitchFamily="18" charset="0"/>
              </a:rPr>
              <a:t>reading</a:t>
            </a:r>
            <a:r>
              <a:rPr lang="ro-RO" sz="5100" b="1" dirty="0" smtClean="0">
                <a:latin typeface="Baskerville Old Face" pitchFamily="18" charset="0"/>
              </a:rPr>
              <a:t> club </a:t>
            </a:r>
            <a:r>
              <a:rPr lang="ro-RO" sz="5100" b="1" dirty="0">
                <a:latin typeface="Baskerville Old Face" pitchFamily="18" charset="0"/>
              </a:rPr>
              <a:t>in </a:t>
            </a:r>
            <a:r>
              <a:rPr lang="ro-RO" sz="5100" b="1" dirty="0" err="1" smtClean="0">
                <a:latin typeface="Baskerville Old Face" pitchFamily="18" charset="0"/>
              </a:rPr>
              <a:t>the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area</a:t>
            </a:r>
            <a:r>
              <a:rPr lang="ro-RO" sz="5100" b="1" dirty="0" smtClean="0">
                <a:latin typeface="Baskerville Old Face" pitchFamily="18" charset="0"/>
              </a:rPr>
              <a:t>, </a:t>
            </a:r>
            <a:r>
              <a:rPr lang="ro-RO" sz="5100" b="1" dirty="0" err="1" smtClean="0">
                <a:latin typeface="Baskerville Old Face" pitchFamily="18" charset="0"/>
              </a:rPr>
              <a:t>in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order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to</a:t>
            </a:r>
            <a:r>
              <a:rPr lang="ro-RO" sz="5100" b="1" dirty="0" smtClean="0">
                <a:latin typeface="Baskerville Old Face" pitchFamily="18" charset="0"/>
              </a:rPr>
              <a:t> inform </a:t>
            </a:r>
            <a:r>
              <a:rPr lang="ro-RO" sz="5100" b="1" dirty="0" err="1" smtClean="0">
                <a:latin typeface="Baskerville Old Face" pitchFamily="18" charset="0"/>
              </a:rPr>
              <a:t>foreign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people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about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our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national</a:t>
            </a:r>
            <a:r>
              <a:rPr lang="ro-RO" sz="5100" b="1" dirty="0" smtClean="0">
                <a:latin typeface="Baskerville Old Face" pitchFamily="18" charset="0"/>
              </a:rPr>
              <a:t> </a:t>
            </a:r>
            <a:r>
              <a:rPr lang="ro-RO" sz="5100" b="1" dirty="0" err="1" smtClean="0">
                <a:latin typeface="Baskerville Old Face" pitchFamily="18" charset="0"/>
              </a:rPr>
              <a:t>literature</a:t>
            </a:r>
            <a:r>
              <a:rPr lang="ro-RO" sz="5100" b="1" dirty="0" smtClean="0">
                <a:latin typeface="Baskerville Old Face" pitchFamily="18" charset="0"/>
              </a:rPr>
              <a:t>?</a:t>
            </a:r>
            <a:endParaRPr lang="en-US" sz="5100" b="1" dirty="0">
              <a:latin typeface="Baskerville Old Face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lphaLcPeriod"/>
            </a:pPr>
            <a:endParaRPr lang="en-US" sz="5100" dirty="0"/>
          </a:p>
        </p:txBody>
      </p:sp>
    </p:spTree>
    <p:extLst>
      <p:ext uri="{BB962C8B-B14F-4D97-AF65-F5344CB8AC3E}">
        <p14:creationId xmlns:p14="http://schemas.microsoft.com/office/powerpoint/2010/main" val="1625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0" y="476672"/>
            <a:ext cx="9036496" cy="85010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D. As an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EU  </a:t>
            </a:r>
            <a:r>
              <a:rPr lang="ro-RO" sz="2800" b="1" dirty="0" err="1">
                <a:solidFill>
                  <a:srgbClr val="FF0000"/>
                </a:solidFill>
                <a:latin typeface="Baskerville Old Face" pitchFamily="18" charset="0"/>
              </a:rPr>
              <a:t>R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esponsible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800" b="1" dirty="0">
                <a:solidFill>
                  <a:srgbClr val="FF0000"/>
                </a:solidFill>
                <a:latin typeface="Baskerville Old Face" pitchFamily="18" charset="0"/>
              </a:rPr>
              <a:t>C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itizen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… 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07504" y="1700808"/>
            <a:ext cx="8856984" cy="4968552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>
                <a:latin typeface="Baskerville Old Face" pitchFamily="18" charset="0"/>
              </a:rPr>
              <a:t>p</a:t>
            </a:r>
            <a:r>
              <a:rPr lang="ro-RO" sz="2400" b="1" dirty="0" err="1" smtClean="0">
                <a:latin typeface="Baskerville Old Face" pitchFamily="18" charset="0"/>
              </a:rPr>
              <a:t>rotect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environment</a:t>
            </a:r>
            <a:r>
              <a:rPr lang="ro-RO" sz="2400" b="1" dirty="0" smtClean="0">
                <a:latin typeface="Baskerville Old Face" pitchFamily="18" charset="0"/>
              </a:rPr>
              <a:t>: start </a:t>
            </a:r>
            <a:r>
              <a:rPr lang="ro-RO" sz="2400" b="1" dirty="0" err="1">
                <a:latin typeface="Baskerville Old Face" pitchFamily="18" charset="0"/>
              </a:rPr>
              <a:t>recycling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my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waste</a:t>
            </a:r>
            <a:r>
              <a:rPr lang="ro-RO" sz="2400" b="1" dirty="0" smtClean="0">
                <a:latin typeface="Baskerville Old Face" pitchFamily="18" charset="0"/>
              </a:rPr>
              <a:t>, clean </a:t>
            </a:r>
            <a:r>
              <a:rPr lang="ro-RO" sz="2400" b="1" dirty="0" err="1">
                <a:latin typeface="Baskerville Old Face" pitchFamily="18" charset="0"/>
              </a:rPr>
              <a:t>up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rubbish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along</a:t>
            </a:r>
            <a:r>
              <a:rPr lang="ro-RO" sz="2400" b="1" dirty="0">
                <a:latin typeface="Baskerville Old Face" pitchFamily="18" charset="0"/>
              </a:rPr>
              <a:t> a </a:t>
            </a:r>
            <a:r>
              <a:rPr lang="ro-RO" sz="2400" b="1" dirty="0" err="1">
                <a:latin typeface="Baskerville Old Face" pitchFamily="18" charset="0"/>
              </a:rPr>
              <a:t>river</a:t>
            </a:r>
            <a:r>
              <a:rPr lang="ro-RO" sz="2400" b="1" dirty="0">
                <a:latin typeface="Baskerville Old Face" pitchFamily="18" charset="0"/>
              </a:rPr>
              <a:t>, </a:t>
            </a:r>
            <a:r>
              <a:rPr lang="ro-RO" sz="2400" b="1" dirty="0" err="1">
                <a:latin typeface="Baskerville Old Face" pitchFamily="18" charset="0"/>
              </a:rPr>
              <a:t>beach</a:t>
            </a:r>
            <a:r>
              <a:rPr lang="ro-RO" sz="2400" b="1" dirty="0">
                <a:latin typeface="Baskerville Old Face" pitchFamily="18" charset="0"/>
              </a:rPr>
              <a:t> or </a:t>
            </a:r>
            <a:r>
              <a:rPr lang="ro-RO" sz="2400" b="1" dirty="0" err="1" smtClean="0">
                <a:latin typeface="Baskerville Old Face" pitchFamily="18" charset="0"/>
              </a:rPr>
              <a:t>park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ro-RO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donate </a:t>
            </a:r>
            <a:r>
              <a:rPr lang="ro-RO" sz="2400" b="1" dirty="0" err="1" smtClean="0">
                <a:latin typeface="Baskerville Old Face" pitchFamily="18" charset="0"/>
              </a:rPr>
              <a:t>unwanted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clothing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toys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books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old computer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a </a:t>
            </a:r>
            <a:r>
              <a:rPr lang="ro-RO" sz="2400" b="1" dirty="0" err="1" smtClean="0">
                <a:latin typeface="Baskerville Old Face" pitchFamily="18" charset="0"/>
              </a:rPr>
              <a:t>charity</a:t>
            </a:r>
            <a:r>
              <a:rPr lang="ro-RO" sz="2400" b="1" dirty="0" smtClean="0">
                <a:latin typeface="Baskerville Old Face" pitchFamily="18" charset="0"/>
              </a:rPr>
              <a:t> shop/ </a:t>
            </a:r>
            <a:r>
              <a:rPr lang="ro-RO" sz="2400" b="1" dirty="0" err="1" smtClean="0">
                <a:latin typeface="Baskerville Old Face" pitchFamily="18" charset="0"/>
              </a:rPr>
              <a:t>library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school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attend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open </a:t>
            </a:r>
            <a:r>
              <a:rPr lang="ro-RO" sz="2400" b="1" dirty="0" err="1" smtClean="0">
                <a:latin typeface="Baskerville Old Face" pitchFamily="18" charset="0"/>
              </a:rPr>
              <a:t>evenings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 smtClean="0">
                <a:latin typeface="Baskerville Old Face" pitchFamily="18" charset="0"/>
              </a:rPr>
              <a:t>support</a:t>
            </a:r>
            <a:r>
              <a:rPr lang="ro-RO" sz="2400" b="1" dirty="0" smtClean="0">
                <a:latin typeface="Baskerville Old Face" pitchFamily="18" charset="0"/>
              </a:rPr>
              <a:t> local </a:t>
            </a:r>
            <a:r>
              <a:rPr lang="ro-RO" sz="2400" b="1" dirty="0" err="1" smtClean="0">
                <a:latin typeface="Baskerville Old Face" pitchFamily="18" charset="0"/>
              </a:rPr>
              <a:t>charity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events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answer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questionnaires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>
                <a:latin typeface="Baskerville Old Face" pitchFamily="18" charset="0"/>
              </a:rPr>
              <a:t>respond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surveys</a:t>
            </a:r>
            <a:r>
              <a:rPr lang="ro-RO" sz="2400" b="1" dirty="0">
                <a:latin typeface="Baskerville Old Face" pitchFamily="18" charset="0"/>
              </a:rPr>
              <a:t>, </a:t>
            </a:r>
            <a:r>
              <a:rPr lang="ro-RO" sz="2400" b="1" dirty="0" err="1">
                <a:latin typeface="Baskerville Old Face" pitchFamily="18" charset="0"/>
              </a:rPr>
              <a:t>give</a:t>
            </a:r>
            <a:r>
              <a:rPr lang="ro-RO" sz="2400" b="1" dirty="0">
                <a:latin typeface="Baskerville Old Face" pitchFamily="18" charset="0"/>
              </a:rPr>
              <a:t>  </a:t>
            </a:r>
            <a:r>
              <a:rPr lang="ro-RO" sz="2400" b="1" dirty="0" smtClean="0">
                <a:latin typeface="Baskerville Old Face" pitchFamily="18" charset="0"/>
              </a:rPr>
              <a:t>feedback, </a:t>
            </a:r>
            <a:r>
              <a:rPr lang="ro-RO" sz="2400" b="1" dirty="0" err="1" smtClean="0">
                <a:latin typeface="Baskerville Old Face" pitchFamily="18" charset="0"/>
              </a:rPr>
              <a:t>attend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neighbourhood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meetings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EU?</a:t>
            </a:r>
            <a:endParaRPr lang="ro-RO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put </a:t>
            </a:r>
            <a:r>
              <a:rPr lang="ro-RO" sz="2400" b="1" dirty="0" err="1" smtClean="0">
                <a:latin typeface="Baskerville Old Face" pitchFamily="18" charset="0"/>
              </a:rPr>
              <a:t>notice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boards</a:t>
            </a:r>
            <a:r>
              <a:rPr lang="ro-RO" sz="2400" b="1" dirty="0">
                <a:latin typeface="Baskerville Old Face" pitchFamily="18" charset="0"/>
              </a:rPr>
              <a:t> at </a:t>
            </a:r>
            <a:r>
              <a:rPr lang="ro-RO" sz="2400" b="1" dirty="0" smtClean="0">
                <a:latin typeface="Baskerville Old Face" pitchFamily="18" charset="0"/>
              </a:rPr>
              <a:t>service </a:t>
            </a:r>
            <a:r>
              <a:rPr lang="ro-RO" sz="2400" b="1" dirty="0" err="1" smtClean="0">
                <a:latin typeface="Baskerville Old Face" pitchFamily="18" charset="0"/>
              </a:rPr>
              <a:t>providers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EU </a:t>
            </a:r>
            <a:r>
              <a:rPr lang="ro-RO" sz="2400" b="1" dirty="0" err="1" smtClean="0">
                <a:latin typeface="Baskerville Old Face" pitchFamily="18" charset="0"/>
              </a:rPr>
              <a:t>issues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32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93610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E. As an  </a:t>
            </a:r>
            <a:r>
              <a:rPr lang="ro-RO" sz="2800" b="1" dirty="0">
                <a:solidFill>
                  <a:srgbClr val="FF0000"/>
                </a:solidFill>
                <a:latin typeface="Baskerville Old Face" pitchFamily="18" charset="0"/>
              </a:rPr>
              <a:t>E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uropean 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Volunteer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… 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611560" y="2132856"/>
            <a:ext cx="8064896" cy="4176464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do </a:t>
            </a:r>
            <a:r>
              <a:rPr lang="ro-RO" sz="2400" b="1" dirty="0" err="1" smtClean="0">
                <a:latin typeface="Baskerville Old Face" pitchFamily="18" charset="0"/>
              </a:rPr>
              <a:t>some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office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work</a:t>
            </a:r>
            <a:r>
              <a:rPr lang="ro-RO" sz="2400" b="1" dirty="0" smtClean="0">
                <a:latin typeface="Baskerville Old Face" pitchFamily="18" charset="0"/>
              </a:rPr>
              <a:t> for a </a:t>
            </a:r>
            <a:r>
              <a:rPr lang="ro-RO" sz="2400" b="1" dirty="0" err="1" smtClean="0">
                <a:latin typeface="Baskerville Old Face" pitchFamily="18" charset="0"/>
              </a:rPr>
              <a:t>foreign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organization</a:t>
            </a:r>
            <a:r>
              <a:rPr lang="ro-RO" sz="2400" b="1" dirty="0" smtClean="0">
                <a:latin typeface="Baskerville Old Face" pitchFamily="18" charset="0"/>
              </a:rPr>
              <a:t>?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plant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flowers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trees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in public </a:t>
            </a:r>
            <a:r>
              <a:rPr lang="ro-RO" sz="2400" b="1" dirty="0" err="1">
                <a:latin typeface="Baskerville Old Face" pitchFamily="18" charset="0"/>
              </a:rPr>
              <a:t>areas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that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could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use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some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colour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volunteer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at </a:t>
            </a:r>
            <a:r>
              <a:rPr lang="ro-RO" sz="2400" b="1" dirty="0" err="1" smtClean="0">
                <a:latin typeface="Baskerville Old Face" pitchFamily="18" charset="0"/>
              </a:rPr>
              <a:t>Red</a:t>
            </a:r>
            <a:r>
              <a:rPr lang="ro-RO" sz="2400" b="1" dirty="0" smtClean="0">
                <a:latin typeface="Baskerville Old Face" pitchFamily="18" charset="0"/>
              </a:rPr>
              <a:t> Cross </a:t>
            </a:r>
            <a:r>
              <a:rPr lang="ro-RO" sz="2400" b="1" dirty="0" err="1" smtClean="0">
                <a:latin typeface="Baskerville Old Face" pitchFamily="18" charset="0"/>
              </a:rPr>
              <a:t>helping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foreigners</a:t>
            </a:r>
            <a:r>
              <a:rPr lang="ro-RO" sz="2400" b="1" dirty="0" smtClean="0">
                <a:latin typeface="Baskerville Old Face" pitchFamily="18" charset="0"/>
              </a:rPr>
              <a:t>?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visit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senior </a:t>
            </a:r>
            <a:r>
              <a:rPr lang="ro-RO" sz="2400" b="1" dirty="0" err="1">
                <a:latin typeface="Baskerville Old Face" pitchFamily="18" charset="0"/>
              </a:rPr>
              <a:t>citizens</a:t>
            </a:r>
            <a:r>
              <a:rPr lang="ro-RO" sz="2400" b="1" dirty="0">
                <a:latin typeface="Baskerville Old Face" pitchFamily="18" charset="0"/>
              </a:rPr>
              <a:t> at a </a:t>
            </a:r>
            <a:r>
              <a:rPr lang="ro-RO" sz="2400" b="1" dirty="0" err="1">
                <a:latin typeface="Baskerville Old Face" pitchFamily="18" charset="0"/>
              </a:rPr>
              <a:t>nursing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home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give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blood</a:t>
            </a:r>
            <a:r>
              <a:rPr lang="ro-RO" sz="2400" b="1" dirty="0" smtClean="0">
                <a:latin typeface="Baskerville Old Face" pitchFamily="18" charset="0"/>
              </a:rPr>
              <a:t> ?</a:t>
            </a:r>
          </a:p>
          <a:p>
            <a:pPr marL="457200" indent="-457200" algn="just">
              <a:buFont typeface="+mj-lt"/>
              <a:buAutoNum type="alphaL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17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86409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F. </a:t>
            </a:r>
            <a:r>
              <a:rPr lang="ro-RO" sz="2800" b="1" dirty="0">
                <a:solidFill>
                  <a:schemeClr val="tx1"/>
                </a:solidFill>
                <a:latin typeface="Baskerville Old Face" pitchFamily="18" charset="0"/>
              </a:rPr>
              <a:t>A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s a </a:t>
            </a:r>
            <a:r>
              <a:rPr lang="ro-RO" sz="2800" b="1" dirty="0" err="1">
                <a:solidFill>
                  <a:srgbClr val="FF0000"/>
                </a:solidFill>
                <a:latin typeface="Baskerville Old Face" pitchFamily="18" charset="0"/>
              </a:rPr>
              <a:t>C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ommunity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 Activist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…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323528" y="1916832"/>
            <a:ext cx="8568952" cy="4464496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take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action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change</a:t>
            </a:r>
            <a:r>
              <a:rPr lang="ro-RO" sz="2400" b="1" dirty="0">
                <a:latin typeface="Baskerville Old Face" pitchFamily="18" charset="0"/>
              </a:rPr>
              <a:t> a local </a:t>
            </a:r>
            <a:r>
              <a:rPr lang="ro-RO" sz="2400" b="1" dirty="0" err="1" smtClean="0">
                <a:latin typeface="Baskerville Old Face" pitchFamily="18" charset="0"/>
              </a:rPr>
              <a:t>situation</a:t>
            </a:r>
            <a:r>
              <a:rPr lang="ro-RO" sz="2400" b="1" dirty="0" smtClean="0">
                <a:latin typeface="Baskerville Old Face" pitchFamily="18" charset="0"/>
              </a:rPr>
              <a:t>: </a:t>
            </a:r>
            <a:r>
              <a:rPr lang="ro-RO" sz="2400" b="1" dirty="0" err="1" smtClean="0">
                <a:latin typeface="Baskerville Old Face" pitchFamily="18" charset="0"/>
              </a:rPr>
              <a:t>campaign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 smtClean="0">
                <a:latin typeface="Baskerville Old Face" pitchFamily="18" charset="0"/>
              </a:rPr>
              <a:t>write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parliamentarians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to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the</a:t>
            </a:r>
            <a:r>
              <a:rPr lang="ro-RO" sz="2400" b="1" dirty="0">
                <a:latin typeface="Baskerville Old Face" pitchFamily="18" charset="0"/>
              </a:rPr>
              <a:t> editor of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local </a:t>
            </a:r>
            <a:r>
              <a:rPr lang="ro-RO" sz="2400" b="1" dirty="0" err="1" smtClean="0">
                <a:latin typeface="Baskerville Old Face" pitchFamily="18" charset="0"/>
              </a:rPr>
              <a:t>newspaper</a:t>
            </a:r>
            <a:r>
              <a:rPr lang="ro-RO" sz="2400" b="1" dirty="0">
                <a:latin typeface="Baskerville Old Face" pitchFamily="18" charset="0"/>
              </a:rPr>
              <a:t>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establish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a </a:t>
            </a:r>
            <a:r>
              <a:rPr lang="ro-RO" sz="2400" b="1" dirty="0" err="1">
                <a:latin typeface="Baskerville Old Face" pitchFamily="18" charset="0"/>
              </a:rPr>
              <a:t>network</a:t>
            </a:r>
            <a:r>
              <a:rPr lang="ro-RO" sz="2400" b="1" dirty="0">
                <a:latin typeface="Baskerville Old Face" pitchFamily="18" charset="0"/>
              </a:rPr>
              <a:t> or </a:t>
            </a:r>
            <a:r>
              <a:rPr lang="ro-RO" sz="2400" b="1" dirty="0" err="1">
                <a:latin typeface="Baskerville Old Face" pitchFamily="18" charset="0"/>
              </a:rPr>
              <a:t>group</a:t>
            </a:r>
            <a:r>
              <a:rPr lang="ro-RO" sz="2400" b="1" dirty="0" smtClean="0">
                <a:latin typeface="Baskerville Old Face" pitchFamily="18" charset="0"/>
              </a:rPr>
              <a:t>, set </a:t>
            </a:r>
            <a:r>
              <a:rPr lang="ro-RO" sz="2400" b="1" dirty="0" err="1">
                <a:latin typeface="Baskerville Old Face" pitchFamily="18" charset="0"/>
              </a:rPr>
              <a:t>up</a:t>
            </a:r>
            <a:r>
              <a:rPr lang="ro-RO" sz="2400" b="1" dirty="0">
                <a:latin typeface="Baskerville Old Face" pitchFamily="18" charset="0"/>
              </a:rPr>
              <a:t> or </a:t>
            </a:r>
            <a:r>
              <a:rPr lang="ro-RO" sz="2400" b="1" dirty="0" err="1" smtClean="0">
                <a:latin typeface="Baskerville Old Face" pitchFamily="18" charset="0"/>
              </a:rPr>
              <a:t>sign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a </a:t>
            </a:r>
            <a:r>
              <a:rPr lang="ro-RO" sz="2400" b="1" dirty="0" err="1" smtClean="0">
                <a:latin typeface="Baskerville Old Face" pitchFamily="18" charset="0"/>
              </a:rPr>
              <a:t>petition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ro-RO" sz="2400" b="1" dirty="0" err="1" smtClean="0">
                <a:latin typeface="Baskerville Old Face" pitchFamily="18" charset="0"/>
              </a:rPr>
              <a:t>make</a:t>
            </a:r>
            <a:r>
              <a:rPr lang="ro-RO" sz="2400" b="1" dirty="0" smtClean="0">
                <a:latin typeface="Baskerville Old Face" pitchFamily="18" charset="0"/>
              </a:rPr>
              <a:t> lobby for an European/</a:t>
            </a:r>
            <a:r>
              <a:rPr lang="ro-RO" sz="2400" b="1" dirty="0" err="1" smtClean="0">
                <a:latin typeface="Baskerville Old Face" pitchFamily="18" charset="0"/>
              </a:rPr>
              <a:t>national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decision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join</a:t>
            </a:r>
            <a:r>
              <a:rPr lang="ro-RO" sz="2400" b="1" dirty="0" smtClean="0">
                <a:latin typeface="Baskerville Old Face" pitchFamily="18" charset="0"/>
              </a:rPr>
              <a:t> an </a:t>
            </a:r>
            <a:r>
              <a:rPr lang="ro-RO" sz="2400" b="1" dirty="0" err="1" smtClean="0">
                <a:latin typeface="Baskerville Old Face" pitchFamily="18" charset="0"/>
              </a:rPr>
              <a:t>organization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promoting</a:t>
            </a:r>
            <a:r>
              <a:rPr lang="ro-RO" sz="2400" b="1" dirty="0" smtClean="0">
                <a:latin typeface="Baskerville Old Face" pitchFamily="18" charset="0"/>
              </a:rPr>
              <a:t> democratic </a:t>
            </a:r>
            <a:r>
              <a:rPr lang="ro-RO" sz="2400" b="1" dirty="0" err="1" smtClean="0">
                <a:latin typeface="Baskerville Old Face" pitchFamily="18" charset="0"/>
              </a:rPr>
              <a:t>values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organise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>
                <a:latin typeface="Baskerville Old Face" pitchFamily="18" charset="0"/>
              </a:rPr>
              <a:t>an event </a:t>
            </a:r>
            <a:r>
              <a:rPr lang="ro-RO" sz="2400" b="1" dirty="0" err="1">
                <a:latin typeface="Baskerville Old Face" pitchFamily="18" charset="0"/>
              </a:rPr>
              <a:t>to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raise</a:t>
            </a:r>
            <a:r>
              <a:rPr lang="ro-RO" sz="2400" b="1" dirty="0">
                <a:latin typeface="Baskerville Old Face" pitchFamily="18" charset="0"/>
              </a:rPr>
              <a:t> </a:t>
            </a:r>
            <a:r>
              <a:rPr lang="ro-RO" sz="2400" b="1" dirty="0" err="1">
                <a:latin typeface="Baskerville Old Face" pitchFamily="18" charset="0"/>
              </a:rPr>
              <a:t>awareness</a:t>
            </a:r>
            <a:r>
              <a:rPr lang="ro-RO" sz="2400" b="1" dirty="0">
                <a:latin typeface="Baskerville Old Face" pitchFamily="18" charset="0"/>
              </a:rPr>
              <a:t> of a </a:t>
            </a:r>
            <a:r>
              <a:rPr lang="ro-RO" sz="2400" b="1" dirty="0" err="1" smtClean="0">
                <a:latin typeface="Baskerville Old Face" pitchFamily="18" charset="0"/>
              </a:rPr>
              <a:t>community</a:t>
            </a:r>
            <a:r>
              <a:rPr lang="ro-RO" sz="2400" b="1" dirty="0" smtClean="0">
                <a:latin typeface="Baskerville Old Face" pitchFamily="18" charset="0"/>
              </a:rPr>
              <a:t> problem?</a:t>
            </a:r>
            <a:r>
              <a:rPr lang="en-US" sz="2400" b="1" dirty="0">
                <a:latin typeface="Baskerville Old Face" pitchFamily="18" charset="0"/>
              </a:rPr>
              <a:t>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sz="2400" b="1" dirty="0" smtClean="0">
                <a:latin typeface="Baskerville Old Face" pitchFamily="18" charset="0"/>
              </a:rPr>
              <a:t>… </a:t>
            </a:r>
            <a:r>
              <a:rPr lang="en-US" sz="2400" b="1" dirty="0">
                <a:latin typeface="Baskerville Old Face" pitchFamily="18" charset="0"/>
              </a:rPr>
              <a:t>advise and help making decisions about local services?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endParaRPr lang="ro-RO" sz="2400" b="1" dirty="0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G. As an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EU 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teacher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2800" b="1" dirty="0">
                <a:solidFill>
                  <a:schemeClr val="tx1"/>
                </a:solidFill>
                <a:latin typeface="Baskerville Old Face" pitchFamily="18" charset="0"/>
              </a:rPr>
              <a:t>I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like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to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…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136904" cy="5112568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include in </a:t>
            </a:r>
            <a:r>
              <a:rPr lang="ro-RO" sz="2400" b="1" dirty="0" err="1" smtClean="0">
                <a:latin typeface="Baskerville Old Face" pitchFamily="18" charset="0"/>
              </a:rPr>
              <a:t>my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lessons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discussions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EU </a:t>
            </a:r>
            <a:r>
              <a:rPr lang="ro-RO" sz="2400" b="1" dirty="0" err="1" smtClean="0">
                <a:latin typeface="Baskerville Old Face" pitchFamily="18" charset="0"/>
              </a:rPr>
              <a:t>institutions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and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decisions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explain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to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students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and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parents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meaning</a:t>
            </a:r>
            <a:r>
              <a:rPr lang="ro-RO" sz="2400" b="1" dirty="0" smtClean="0">
                <a:latin typeface="Baskerville Old Face" pitchFamily="18" charset="0"/>
              </a:rPr>
              <a:t> of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EU </a:t>
            </a:r>
            <a:r>
              <a:rPr lang="ro-RO" sz="2400" b="1" dirty="0" err="1" smtClean="0">
                <a:latin typeface="Baskerville Old Face" pitchFamily="18" charset="0"/>
              </a:rPr>
              <a:t>belongingness</a:t>
            </a:r>
            <a:r>
              <a:rPr lang="ro-RO" sz="2400" b="1" dirty="0" smtClean="0">
                <a:latin typeface="Baskerville Old Face" pitchFamily="18" charset="0"/>
              </a:rPr>
              <a:t>?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create in </a:t>
            </a:r>
            <a:r>
              <a:rPr lang="ro-RO" sz="2400" b="1" dirty="0" err="1" smtClean="0">
                <a:latin typeface="Baskerville Old Face" pitchFamily="18" charset="0"/>
              </a:rPr>
              <a:t>school</a:t>
            </a:r>
            <a:r>
              <a:rPr lang="ro-RO" sz="2400" b="1" dirty="0" smtClean="0">
                <a:latin typeface="Baskerville Old Face" pitchFamily="18" charset="0"/>
              </a:rPr>
              <a:t> a centre of </a:t>
            </a:r>
            <a:r>
              <a:rPr lang="ro-RO" sz="2400" b="1" dirty="0" err="1" smtClean="0">
                <a:latin typeface="Baskerville Old Face" pitchFamily="18" charset="0"/>
              </a:rPr>
              <a:t>debates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European </a:t>
            </a:r>
            <a:r>
              <a:rPr lang="ro-RO" sz="2400" b="1" dirty="0" err="1" smtClean="0">
                <a:latin typeface="Baskerville Old Face" pitchFamily="18" charset="0"/>
              </a:rPr>
              <a:t>values</a:t>
            </a:r>
            <a:r>
              <a:rPr lang="ro-RO" sz="2400" b="1" dirty="0" smtClean="0">
                <a:latin typeface="Baskerville Old Face" pitchFamily="18" charset="0"/>
              </a:rPr>
              <a:t>?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help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my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students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to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edit</a:t>
            </a:r>
            <a:r>
              <a:rPr lang="ro-RO" sz="2400" b="1" dirty="0" smtClean="0">
                <a:latin typeface="Baskerville Old Face" pitchFamily="18" charset="0"/>
              </a:rPr>
              <a:t> a </a:t>
            </a:r>
            <a:r>
              <a:rPr lang="ro-RO" sz="2400" b="1" dirty="0" err="1" smtClean="0">
                <a:latin typeface="Baskerville Old Face" pitchFamily="18" charset="0"/>
              </a:rPr>
              <a:t>school</a:t>
            </a:r>
            <a:r>
              <a:rPr lang="ro-RO" sz="2400" b="1" dirty="0" smtClean="0">
                <a:latin typeface="Baskerville Old Face" pitchFamily="18" charset="0"/>
              </a:rPr>
              <a:t> revue </a:t>
            </a:r>
            <a:r>
              <a:rPr lang="ro-RO" sz="2400" b="1" dirty="0" err="1" smtClean="0">
                <a:latin typeface="Baskerville Old Face" pitchFamily="18" charset="0"/>
              </a:rPr>
              <a:t>about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EU ? 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liaise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with</a:t>
            </a:r>
            <a:r>
              <a:rPr lang="ro-RO" sz="2400" b="1" dirty="0" smtClean="0">
                <a:latin typeface="Baskerville Old Face" pitchFamily="18" charset="0"/>
              </a:rPr>
              <a:t> local </a:t>
            </a:r>
            <a:r>
              <a:rPr lang="ro-RO" sz="2400" b="1" dirty="0" err="1" smtClean="0">
                <a:latin typeface="Baskerville Old Face" pitchFamily="18" charset="0"/>
              </a:rPr>
              <a:t>institutions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and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to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reinforce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the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sense</a:t>
            </a:r>
            <a:r>
              <a:rPr lang="ro-RO" sz="2400" b="1" dirty="0" smtClean="0">
                <a:latin typeface="Baskerville Old Face" pitchFamily="18" charset="0"/>
              </a:rPr>
              <a:t> of </a:t>
            </a:r>
            <a:r>
              <a:rPr lang="ro-RO" sz="2400" b="1" dirty="0" err="1" smtClean="0">
                <a:latin typeface="Baskerville Old Face" pitchFamily="18" charset="0"/>
              </a:rPr>
              <a:t>national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ro-RO" sz="2400" b="1" dirty="0" err="1" smtClean="0">
                <a:latin typeface="Baskerville Old Face" pitchFamily="18" charset="0"/>
              </a:rPr>
              <a:t>and</a:t>
            </a:r>
            <a:r>
              <a:rPr lang="ro-RO" sz="2400" b="1" dirty="0" smtClean="0">
                <a:latin typeface="Baskerville Old Face" pitchFamily="18" charset="0"/>
              </a:rPr>
              <a:t> European </a:t>
            </a:r>
            <a:r>
              <a:rPr lang="ro-RO" sz="2400" b="1" dirty="0" err="1" smtClean="0">
                <a:latin typeface="Baskerville Old Face" pitchFamily="18" charset="0"/>
              </a:rPr>
              <a:t>citizenship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b="1" dirty="0" smtClean="0">
              <a:latin typeface="Baskerville Old Face" pitchFamily="18" charset="0"/>
            </a:endParaRP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58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40960" cy="85010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H.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What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else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I do?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……….</a:t>
            </a:r>
          </a:p>
          <a:p>
            <a:r>
              <a:rPr lang="ro-RO" dirty="0" smtClean="0"/>
              <a:t>…………</a:t>
            </a:r>
          </a:p>
          <a:p>
            <a:r>
              <a:rPr lang="ro-RO" dirty="0" smtClean="0"/>
              <a:t>……………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…………………</a:t>
            </a:r>
          </a:p>
          <a:p>
            <a:r>
              <a:rPr lang="ro-RO" dirty="0" smtClean="0"/>
              <a:t>……………………</a:t>
            </a:r>
          </a:p>
          <a:p>
            <a:r>
              <a:rPr lang="ro-RO" dirty="0" smtClean="0"/>
              <a:t>……………………….</a:t>
            </a:r>
            <a:r>
              <a:rPr lang="ro-RO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o-RO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Baskerville Old Face" pitchFamily="18" charset="0"/>
              </a:rPr>
              <a:t>I.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Which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personal skills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could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your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active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behaviour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as EU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citizen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develop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or </a:t>
            </a:r>
            <a:r>
              <a:rPr lang="ro-RO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reinforce</a:t>
            </a:r>
            <a:r>
              <a:rPr lang="en-US" sz="2800" b="1" dirty="0" smtClean="0">
                <a:solidFill>
                  <a:schemeClr val="tx1"/>
                </a:solidFill>
                <a:latin typeface="Baskerville Old Face" pitchFamily="18" charset="0"/>
              </a:rPr>
              <a:t>?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7772400" cy="4246984"/>
          </a:xfrm>
        </p:spPr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………………..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……………….</a:t>
            </a:r>
          </a:p>
          <a:p>
            <a:r>
              <a:rPr lang="ro-RO" dirty="0" smtClean="0"/>
              <a:t>………………</a:t>
            </a:r>
          </a:p>
          <a:p>
            <a:r>
              <a:rPr lang="ro-RO" dirty="0" smtClean="0"/>
              <a:t>……………….</a:t>
            </a:r>
          </a:p>
          <a:p>
            <a:r>
              <a:rPr lang="ro-RO" dirty="0" smtClean="0"/>
              <a:t>………………..</a:t>
            </a:r>
          </a:p>
          <a:p>
            <a:r>
              <a:rPr lang="ro-RO" dirty="0" smtClean="0"/>
              <a:t>………………..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2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917" y="836712"/>
            <a:ext cx="3881191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o-RO" sz="2800" b="1" dirty="0" smtClean="0">
                <a:latin typeface="Baskerville Old Face" pitchFamily="18" charset="0"/>
              </a:rPr>
              <a:t>In </a:t>
            </a:r>
            <a:r>
              <a:rPr lang="ro-RO" sz="2800" b="1" dirty="0" err="1" smtClean="0">
                <a:latin typeface="Baskerville Old Face" pitchFamily="18" charset="0"/>
              </a:rPr>
              <a:t>writing</a:t>
            </a:r>
            <a:r>
              <a:rPr lang="ro-RO" sz="2800" b="1" dirty="0" smtClean="0">
                <a:latin typeface="Baskerville Old Face" pitchFamily="18" charset="0"/>
              </a:rPr>
              <a:t> a self </a:t>
            </a:r>
            <a:r>
              <a:rPr lang="ro-RO" sz="2800" b="1" dirty="0" err="1" smtClean="0">
                <a:latin typeface="Baskerville Old Face" pitchFamily="18" charset="0"/>
              </a:rPr>
              <a:t>evaluation</a:t>
            </a:r>
            <a:endParaRPr lang="ro-RO" sz="2800" b="1" dirty="0" smtClean="0">
              <a:latin typeface="Baskerville Old Face" pitchFamily="18" charset="0"/>
            </a:endParaRPr>
          </a:p>
          <a:p>
            <a:pPr>
              <a:lnSpc>
                <a:spcPct val="150000"/>
              </a:lnSpc>
            </a:pP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002060"/>
                </a:solidFill>
                <a:latin typeface="Baskerville Old Face" pitchFamily="18" charset="0"/>
              </a:rPr>
              <a:t>Be </a:t>
            </a:r>
            <a:r>
              <a:rPr lang="ro-RO" sz="2400" b="1" dirty="0" err="1" smtClean="0">
                <a:solidFill>
                  <a:srgbClr val="002060"/>
                </a:solidFill>
                <a:latin typeface="Baskerville Old Face" pitchFamily="18" charset="0"/>
              </a:rPr>
              <a:t>proud</a:t>
            </a:r>
            <a:r>
              <a:rPr lang="ro-RO" sz="2400" b="1" dirty="0">
                <a:solidFill>
                  <a:srgbClr val="002060"/>
                </a:solidFill>
                <a:latin typeface="Baskerville Old Face" pitchFamily="18" charset="0"/>
              </a:rPr>
              <a:t>!</a:t>
            </a:r>
            <a:endParaRPr lang="ro-RO" sz="24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7A8303"/>
                </a:solidFill>
                <a:latin typeface="Baskerville Old Face" pitchFamily="18" charset="0"/>
              </a:rPr>
              <a:t>Be concise !</a:t>
            </a: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003300"/>
                </a:solidFill>
                <a:latin typeface="Baskerville Old Face" pitchFamily="18" charset="0"/>
              </a:rPr>
              <a:t>Be </a:t>
            </a:r>
            <a:r>
              <a:rPr lang="ro-RO" sz="2400" b="1" dirty="0" err="1" smtClean="0">
                <a:solidFill>
                  <a:srgbClr val="003300"/>
                </a:solidFill>
                <a:latin typeface="Baskerville Old Face" pitchFamily="18" charset="0"/>
              </a:rPr>
              <a:t>honest</a:t>
            </a:r>
            <a:r>
              <a:rPr lang="ro-RO" sz="2400" b="1" dirty="0" smtClean="0">
                <a:solidFill>
                  <a:srgbClr val="003300"/>
                </a:solidFill>
                <a:latin typeface="Baskerville Old Face" pitchFamily="18" charset="0"/>
              </a:rPr>
              <a:t> !</a:t>
            </a: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7030A0"/>
                </a:solidFill>
                <a:latin typeface="Baskerville Old Face" pitchFamily="18" charset="0"/>
              </a:rPr>
              <a:t>Be </a:t>
            </a:r>
            <a:r>
              <a:rPr lang="ro-RO" sz="2400" b="1" dirty="0" err="1" smtClean="0">
                <a:solidFill>
                  <a:srgbClr val="7030A0"/>
                </a:solidFill>
                <a:latin typeface="Baskerville Old Face" pitchFamily="18" charset="0"/>
              </a:rPr>
              <a:t>professional</a:t>
            </a:r>
            <a:r>
              <a:rPr lang="ro-RO" sz="2400" b="1" dirty="0" smtClean="0">
                <a:solidFill>
                  <a:srgbClr val="7030A0"/>
                </a:solidFill>
                <a:latin typeface="Baskerville Old Face" pitchFamily="18" charset="0"/>
              </a:rPr>
              <a:t> !</a:t>
            </a: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C00000"/>
                </a:solidFill>
                <a:latin typeface="Baskerville Old Face" pitchFamily="18" charset="0"/>
              </a:rPr>
              <a:t>Be </a:t>
            </a:r>
            <a:r>
              <a:rPr lang="ro-RO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willing</a:t>
            </a:r>
            <a:r>
              <a:rPr lang="ro-RO" sz="24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to</a:t>
            </a:r>
            <a:r>
              <a:rPr lang="ro-RO" sz="24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go</a:t>
            </a:r>
            <a:r>
              <a:rPr lang="ro-RO" sz="24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further</a:t>
            </a:r>
            <a:r>
              <a:rPr lang="ro-RO" sz="2400" b="1" dirty="0" smtClean="0">
                <a:solidFill>
                  <a:srgbClr val="C00000"/>
                </a:solidFill>
                <a:latin typeface="Baskerville Old Face" pitchFamily="18" charset="0"/>
              </a:rPr>
              <a:t> !</a:t>
            </a:r>
            <a:endParaRPr lang="en-US" sz="24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4400"/>
            <a:ext cx="4931569" cy="589851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0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12968" cy="86409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</a:rPr>
              <a:t>My</a:t>
            </a:r>
            <a:r>
              <a:rPr lang="ro-RO" sz="2800" b="1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en-US" sz="2800" b="1" smtClean="0">
                <a:solidFill>
                  <a:srgbClr val="C00000"/>
                </a:solidFill>
                <a:latin typeface="Baskerville Old Face" pitchFamily="18" charset="0"/>
              </a:rPr>
              <a:t>personal </a:t>
            </a:r>
            <a:r>
              <a:rPr lang="en-US" sz="2800" b="1" dirty="0" smtClean="0">
                <a:solidFill>
                  <a:srgbClr val="C00000"/>
                </a:solidFill>
                <a:latin typeface="Baskerville Old Face" pitchFamily="18" charset="0"/>
              </a:rPr>
              <a:t>change</a:t>
            </a:r>
            <a:endParaRPr lang="en-US" sz="28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556792"/>
            <a:ext cx="8784976" cy="489654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b="1" dirty="0" err="1" smtClean="0">
                <a:latin typeface="Baskerville Old Face" pitchFamily="18" charset="0"/>
              </a:rPr>
              <a:t>Wh</a:t>
            </a:r>
            <a:r>
              <a:rPr lang="ro-RO" b="1" dirty="0" err="1" smtClean="0">
                <a:latin typeface="Baskerville Old Face" pitchFamily="18" charset="0"/>
              </a:rPr>
              <a:t>ich</a:t>
            </a:r>
            <a:r>
              <a:rPr lang="en-US" b="1" dirty="0" smtClean="0">
                <a:latin typeface="Baskerville Old Face" pitchFamily="18" charset="0"/>
              </a:rPr>
              <a:t> was my current state at the beginning of this training? Why?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askerville Old Face" pitchFamily="18" charset="0"/>
              </a:rPr>
              <a:t>What did I want to find out/learn? What did I found/learned?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askerville Old Face" pitchFamily="18" charset="0"/>
              </a:rPr>
              <a:t>What did I want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latin typeface="Baskerville Old Face" pitchFamily="18" charset="0"/>
              </a:rPr>
              <a:t>to change? What did I </a:t>
            </a:r>
            <a:r>
              <a:rPr lang="en-US" b="1" dirty="0" err="1" smtClean="0">
                <a:latin typeface="Baskerville Old Face" pitchFamily="18" charset="0"/>
              </a:rPr>
              <a:t>chang</a:t>
            </a:r>
            <a:r>
              <a:rPr lang="ro-RO" b="1" dirty="0" smtClean="0">
                <a:latin typeface="Baskerville Old Face" pitchFamily="18" charset="0"/>
              </a:rPr>
              <a:t>e</a:t>
            </a:r>
            <a:r>
              <a:rPr lang="en-US" b="1" dirty="0" smtClean="0">
                <a:latin typeface="Baskerville Old Face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askerville Old Face" pitchFamily="18" charset="0"/>
              </a:rPr>
              <a:t>Which barriers avoided more changes in my personality? Did I overcome them? 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askerville Old Face" pitchFamily="18" charset="0"/>
              </a:rPr>
              <a:t>What do I intend to do in a different way? Do I have chances to succeed? Why? </a:t>
            </a:r>
          </a:p>
          <a:p>
            <a:pPr algn="just">
              <a:lnSpc>
                <a:spcPct val="150000"/>
              </a:lnSpc>
            </a:pPr>
            <a:r>
              <a:rPr lang="ro-RO" b="1" dirty="0">
                <a:latin typeface="Baskerville Old Face" pitchFamily="18" charset="0"/>
              </a:rPr>
              <a:t>D</a:t>
            </a:r>
            <a:r>
              <a:rPr lang="en-US" b="1" dirty="0" smtClean="0">
                <a:latin typeface="Baskerville Old Face" pitchFamily="18" charset="0"/>
              </a:rPr>
              <a:t>raw your transformational trajectory during this training week</a:t>
            </a:r>
            <a:r>
              <a:rPr lang="ro-RO" b="1" dirty="0" smtClean="0">
                <a:latin typeface="Baskerville Old Face" pitchFamily="18" charset="0"/>
              </a:rPr>
              <a:t>.</a:t>
            </a:r>
            <a:r>
              <a:rPr lang="en-US" b="1" dirty="0" smtClean="0">
                <a:latin typeface="Baskerville Old Face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404664"/>
            <a:ext cx="6264696" cy="520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5729400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600" b="1" dirty="0" err="1" smtClean="0">
                <a:solidFill>
                  <a:srgbClr val="002060"/>
                </a:solidFill>
                <a:latin typeface="Edwardian Script ITC" pitchFamily="66" charset="0"/>
              </a:rPr>
              <a:t>Attitude</a:t>
            </a:r>
            <a:r>
              <a:rPr lang="ro-RO" sz="3600" b="1" dirty="0" smtClean="0">
                <a:solidFill>
                  <a:srgbClr val="002060"/>
                </a:solidFill>
                <a:latin typeface="Edwardian Script ITC" pitchFamily="66" charset="0"/>
              </a:rPr>
              <a:t> </a:t>
            </a:r>
            <a:r>
              <a:rPr lang="ro-RO" sz="3600" b="1" dirty="0" err="1" smtClean="0">
                <a:solidFill>
                  <a:srgbClr val="002060"/>
                </a:solidFill>
                <a:latin typeface="Edwardian Script ITC" pitchFamily="66" charset="0"/>
              </a:rPr>
              <a:t>makes</a:t>
            </a:r>
            <a:r>
              <a:rPr lang="ro-RO" sz="3600" b="1" dirty="0" smtClean="0">
                <a:solidFill>
                  <a:srgbClr val="002060"/>
                </a:solidFill>
                <a:latin typeface="Edwardian Script ITC" pitchFamily="66" charset="0"/>
              </a:rPr>
              <a:t> </a:t>
            </a:r>
            <a:r>
              <a:rPr lang="ro-RO" sz="3600" b="1" dirty="0" err="1" smtClean="0">
                <a:solidFill>
                  <a:srgbClr val="002060"/>
                </a:solidFill>
                <a:latin typeface="Edwardian Script ITC" pitchFamily="66" charset="0"/>
              </a:rPr>
              <a:t>altitude</a:t>
            </a:r>
            <a:r>
              <a:rPr lang="ro-RO" sz="3600" b="1" dirty="0" smtClean="0">
                <a:solidFill>
                  <a:srgbClr val="002060"/>
                </a:solidFill>
                <a:latin typeface="Edwardian Script ITC" pitchFamily="66" charset="0"/>
              </a:rPr>
              <a:t>!</a:t>
            </a:r>
          </a:p>
          <a:p>
            <a:pPr algn="r"/>
            <a:r>
              <a:rPr lang="ro-RO" sz="2400" i="1" dirty="0" err="1" smtClean="0">
                <a:latin typeface="Baskerville Old Face" pitchFamily="18" charset="0"/>
              </a:rPr>
              <a:t>Zig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Zagler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endParaRPr lang="en-US" sz="2400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1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205183" y="6065912"/>
            <a:ext cx="5046486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Lucreţia </a:t>
            </a:r>
            <a:r>
              <a:rPr lang="ro-RO" sz="2000" b="1" dirty="0" err="1" smtClean="0">
                <a:solidFill>
                  <a:srgbClr val="F7DDD9"/>
                </a:solidFill>
                <a:latin typeface="Baskerville Old Face" pitchFamily="18" charset="0"/>
              </a:rPr>
              <a:t>Şirinian</a:t>
            </a: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 &amp; Vasile Nicoară</a:t>
            </a:r>
          </a:p>
          <a:p>
            <a:pPr marL="0" indent="0" algn="ctr">
              <a:buNone/>
            </a:pP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Fundaţia Academică „Alumni”, Constanţa, Romania  </a:t>
            </a:r>
            <a:endParaRPr lang="en-US" sz="2000" b="1" dirty="0">
              <a:solidFill>
                <a:srgbClr val="F7DDD9"/>
              </a:solidFill>
              <a:latin typeface="Baskerville Old Face" pitchFamily="18" charset="0"/>
            </a:endParaRPr>
          </a:p>
        </p:txBody>
      </p:sp>
      <p:pic>
        <p:nvPicPr>
          <p:cNvPr id="5" name="Picture 2" descr="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035" y="-451946"/>
            <a:ext cx="9751560" cy="7651975"/>
          </a:xfrm>
          <a:prstGeom prst="rect">
            <a:avLst/>
          </a:prstGeom>
          <a:noFill/>
          <a:ln>
            <a:noFill/>
          </a:ln>
          <a:effectLst>
            <a:glow rad="1905000">
              <a:schemeClr val="accent6">
                <a:lumMod val="20000"/>
                <a:lumOff val="80000"/>
                <a:alpha val="34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softEdge rad="800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827584" y="2501725"/>
            <a:ext cx="7848104" cy="1728788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buClr>
                <a:srgbClr val="FF3300"/>
              </a:buClr>
              <a:buSzPct val="150000"/>
              <a:buFont typeface="Wingdings" pitchFamily="2" charset="2"/>
              <a:buNone/>
              <a:defRPr/>
            </a:pPr>
            <a:r>
              <a:rPr lang="ro-RO" sz="3200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Thanks</a:t>
            </a:r>
            <a:r>
              <a:rPr lang="ro-RO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 for </a:t>
            </a:r>
            <a:r>
              <a:rPr lang="ro-RO" sz="3200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your</a:t>
            </a:r>
            <a:r>
              <a:rPr lang="ro-RO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3200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attention</a:t>
            </a:r>
            <a:r>
              <a:rPr lang="ro-RO" sz="32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3200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and</a:t>
            </a:r>
            <a:r>
              <a:rPr lang="ro-RO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 </a:t>
            </a:r>
            <a:r>
              <a:rPr lang="ro-RO" sz="3200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interest</a:t>
            </a:r>
            <a:r>
              <a:rPr lang="en-GB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itchFamily="18" charset="0"/>
              </a:rPr>
              <a:t>!</a:t>
            </a:r>
            <a:r>
              <a:rPr lang="en-GB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askerville Old Face" pitchFamily="18" charset="0"/>
              </a:rPr>
              <a:t> </a:t>
            </a:r>
            <a:endParaRPr lang="en-GB" sz="3200" b="1" i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9872" y="5753732"/>
            <a:ext cx="5402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Lucreţia </a:t>
            </a:r>
            <a:r>
              <a:rPr lang="ro-RO" sz="2000" b="1" dirty="0" err="1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Şirinian</a:t>
            </a:r>
            <a:r>
              <a:rPr lang="ro-RO" sz="20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 &amp; Vasile Nicoară </a:t>
            </a:r>
          </a:p>
          <a:p>
            <a:pPr algn="ctr"/>
            <a:r>
              <a:rPr lang="ro-RO" sz="2000" b="1" dirty="0" smtClean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</a:rPr>
              <a:t>Fundaţia Academică Alumni, Constanţa, Romania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4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2538</TotalTime>
  <Words>867</Words>
  <Application>Microsoft Office PowerPoint</Application>
  <PresentationFormat>On-screen Show (4:3)</PresentationFormat>
  <Paragraphs>151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Arial Unicode MS</vt:lpstr>
      <vt:lpstr>Baskerville Old Face</vt:lpstr>
      <vt:lpstr>Book Antiqua</vt:lpstr>
      <vt:lpstr>Calibri</vt:lpstr>
      <vt:lpstr>Edwardian Script ITC</vt:lpstr>
      <vt:lpstr>Franklin Gothic Book</vt:lpstr>
      <vt:lpstr>Perpetua</vt:lpstr>
      <vt:lpstr>Wingdings</vt:lpstr>
      <vt:lpstr>Wingdings 2</vt:lpstr>
      <vt:lpstr>Equity</vt:lpstr>
      <vt:lpstr> About evaluation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evaluation mean?</vt:lpstr>
      <vt:lpstr>E. Deming’s cycle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 As an Active European Citizen would I …</vt:lpstr>
      <vt:lpstr>B. As an EU Voter, would I … </vt:lpstr>
      <vt:lpstr>C. As a Good European Neighbour, would I ….</vt:lpstr>
      <vt:lpstr>D. As an EU  Responsible Citizen would I … </vt:lpstr>
      <vt:lpstr>E. As an  European Volunteer, would I … </vt:lpstr>
      <vt:lpstr>F. As a Community Activist would I …</vt:lpstr>
      <vt:lpstr>G. As an EU teacher would I like to … </vt:lpstr>
      <vt:lpstr>H. What else would I do?</vt:lpstr>
      <vt:lpstr>I. Which personal skills could your active behaviour as EU citizen develop or reinforce?</vt:lpstr>
      <vt:lpstr>PowerPoint Presentation</vt:lpstr>
      <vt:lpstr>My personal change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Vaio</dc:creator>
  <cp:lastModifiedBy>Lucretia Sirinian</cp:lastModifiedBy>
  <cp:revision>148</cp:revision>
  <dcterms:created xsi:type="dcterms:W3CDTF">2016-03-09T07:33:59Z</dcterms:created>
  <dcterms:modified xsi:type="dcterms:W3CDTF">2017-01-14T07:23:05Z</dcterms:modified>
</cp:coreProperties>
</file>