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o-RO"/>
          </a:p>
        </p:txBody>
      </p:sp>
      <p:sp>
        <p:nvSpPr>
          <p:cNvPr id="3" name="Substituent dată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3156AD-48BC-4115-ADC0-89169F9FA1EC}" type="datetimeFigureOut">
              <a:rPr lang="ro-RO" smtClean="0"/>
              <a:pPr/>
              <a:t>09.02.2017</a:t>
            </a:fld>
            <a:endParaRPr lang="ro-RO"/>
          </a:p>
        </p:txBody>
      </p:sp>
      <p:sp>
        <p:nvSpPr>
          <p:cNvPr id="4" name="Substituent imagine diapozitiv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o-RO"/>
          </a:p>
        </p:txBody>
      </p:sp>
      <p:sp>
        <p:nvSpPr>
          <p:cNvPr id="5" name="Substituent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ro-RO"/>
          </a:p>
        </p:txBody>
      </p:sp>
      <p:sp>
        <p:nvSpPr>
          <p:cNvPr id="6" name="Substituent subsol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o-RO"/>
          </a:p>
        </p:txBody>
      </p:sp>
      <p:sp>
        <p:nvSpPr>
          <p:cNvPr id="7" name="Substituent număr diapozitiv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49F15E-4CCD-410E-A017-7D9F476CBFF2}" type="slidenum">
              <a:rPr lang="ro-RO" smtClean="0"/>
              <a:pPr/>
              <a:t>‹#›</a:t>
            </a:fld>
            <a:endParaRPr lang="ro-R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normAutofit/>
          </a:bodyPr>
          <a:lstStyle/>
          <a:p>
            <a:endParaRPr lang="ro-RO"/>
          </a:p>
        </p:txBody>
      </p:sp>
      <p:sp>
        <p:nvSpPr>
          <p:cNvPr id="4" name="Substituent număr diapozitiv 3"/>
          <p:cNvSpPr>
            <a:spLocks noGrp="1"/>
          </p:cNvSpPr>
          <p:nvPr>
            <p:ph type="sldNum" sz="quarter" idx="10"/>
          </p:nvPr>
        </p:nvSpPr>
        <p:spPr/>
        <p:txBody>
          <a:bodyPr/>
          <a:lstStyle/>
          <a:p>
            <a:fld id="{3949F15E-4CCD-410E-A017-7D9F476CBFF2}" type="slidenum">
              <a:rPr lang="ro-RO" smtClean="0"/>
              <a:pPr/>
              <a:t>1</a:t>
            </a:fld>
            <a:endParaRPr lang="ro-R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normAutofit/>
          </a:bodyPr>
          <a:lstStyle/>
          <a:p>
            <a:endParaRPr lang="ro-RO"/>
          </a:p>
        </p:txBody>
      </p:sp>
      <p:sp>
        <p:nvSpPr>
          <p:cNvPr id="4" name="Substituent număr diapozitiv 3"/>
          <p:cNvSpPr>
            <a:spLocks noGrp="1"/>
          </p:cNvSpPr>
          <p:nvPr>
            <p:ph type="sldNum" sz="quarter" idx="10"/>
          </p:nvPr>
        </p:nvSpPr>
        <p:spPr/>
        <p:txBody>
          <a:bodyPr/>
          <a:lstStyle/>
          <a:p>
            <a:fld id="{3949F15E-4CCD-410E-A017-7D9F476CBFF2}" type="slidenum">
              <a:rPr lang="ro-RO" smtClean="0"/>
              <a:pPr/>
              <a:t>2</a:t>
            </a:fld>
            <a:endParaRPr lang="ro-R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p:cNvSpPr>
            <a:spLocks noGrp="1"/>
          </p:cNvSpPr>
          <p:nvPr>
            <p:ph type="ctrTitle"/>
          </p:nvPr>
        </p:nvSpPr>
        <p:spPr>
          <a:xfrm>
            <a:off x="685800" y="2130425"/>
            <a:ext cx="7772400" cy="1470025"/>
          </a:xfrm>
        </p:spPr>
        <p:txBody>
          <a:bodyPr/>
          <a:lstStyle/>
          <a:p>
            <a:r>
              <a:rPr lang="ro-RO" smtClean="0"/>
              <a:t>Faceți clic pentru a edita stilul de titlu Coordonator</a:t>
            </a:r>
            <a:endParaRPr lang="en-US"/>
          </a:p>
        </p:txBody>
      </p:sp>
      <p:sp>
        <p:nvSpPr>
          <p:cNvPr id="3" name="Subtitlu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smtClean="0"/>
              <a:t>Faceți clic pentru editarea stilului de subtitlu al coordonatorului</a:t>
            </a:r>
            <a:endParaRPr lang="en-US"/>
          </a:p>
        </p:txBody>
      </p:sp>
      <p:sp>
        <p:nvSpPr>
          <p:cNvPr id="4" name="Substituent dată 3"/>
          <p:cNvSpPr>
            <a:spLocks noGrp="1"/>
          </p:cNvSpPr>
          <p:nvPr>
            <p:ph type="dt" sz="half" idx="10"/>
          </p:nvPr>
        </p:nvSpPr>
        <p:spPr/>
        <p:txBody>
          <a:bodyPr/>
          <a:lstStyle/>
          <a:p>
            <a:fld id="{F67FFD1F-91BB-4699-8201-F85A7AE925D1}" type="datetime1">
              <a:rPr lang="en-US" smtClean="0"/>
              <a:pPr/>
              <a:t>2/9/2017</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en-US"/>
          </a:p>
        </p:txBody>
      </p:sp>
      <p:sp>
        <p:nvSpPr>
          <p:cNvPr id="3" name="Substituent conținut 2"/>
          <p:cNvSpPr>
            <a:spLocks noGrp="1"/>
          </p:cNvSpPr>
          <p:nvPr>
            <p:ph idx="1"/>
          </p:nvPr>
        </p:nvSpPr>
        <p:spPr/>
        <p:txBody>
          <a:body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10"/>
          </p:nvPr>
        </p:nvSpPr>
        <p:spPr/>
        <p:txBody>
          <a:bodyPr/>
          <a:lstStyle/>
          <a:p>
            <a:fld id="{0728C270-CEAB-43A3-8C45-E4FBE658DE04}" type="datetime1">
              <a:rPr lang="en-US" smtClean="0"/>
              <a:pPr/>
              <a:t>2/9/2017</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p:cNvSpPr>
            <a:spLocks noGrp="1"/>
          </p:cNvSpPr>
          <p:nvPr>
            <p:ph type="title"/>
          </p:nvPr>
        </p:nvSpPr>
        <p:spPr>
          <a:xfrm>
            <a:off x="722313" y="4406900"/>
            <a:ext cx="7772400" cy="1362075"/>
          </a:xfrm>
        </p:spPr>
        <p:txBody>
          <a:bodyPr anchor="t"/>
          <a:lstStyle>
            <a:lvl1pPr algn="l">
              <a:defRPr sz="4000" b="1" cap="all"/>
            </a:lvl1pPr>
          </a:lstStyle>
          <a:p>
            <a:r>
              <a:rPr lang="ro-RO" smtClean="0"/>
              <a:t>Faceți clic pentru a edita stilul de titlu Coordonator</a:t>
            </a:r>
            <a:endParaRPr lang="en-US"/>
          </a:p>
        </p:txBody>
      </p:sp>
      <p:sp>
        <p:nvSpPr>
          <p:cNvPr id="3" name="Substituent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Faceți clic pentru a edita stilurile de text Coordonator</a:t>
            </a:r>
          </a:p>
        </p:txBody>
      </p:sp>
      <p:sp>
        <p:nvSpPr>
          <p:cNvPr id="4" name="Substituent dată 3"/>
          <p:cNvSpPr>
            <a:spLocks noGrp="1"/>
          </p:cNvSpPr>
          <p:nvPr>
            <p:ph type="dt" sz="half" idx="10"/>
          </p:nvPr>
        </p:nvSpPr>
        <p:spPr/>
        <p:txBody>
          <a:bodyPr/>
          <a:lstStyle/>
          <a:p>
            <a:fld id="{EF3867E6-CA65-4829-861C-FF950CD6CBCA}" type="datetime1">
              <a:rPr lang="en-US" smtClean="0"/>
              <a:pPr/>
              <a:t>2/9/2017</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en-US"/>
          </a:p>
        </p:txBody>
      </p:sp>
      <p:sp>
        <p:nvSpPr>
          <p:cNvPr id="3" name="Substituent conțin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conțin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5" name="Substituent dată 4"/>
          <p:cNvSpPr>
            <a:spLocks noGrp="1"/>
          </p:cNvSpPr>
          <p:nvPr>
            <p:ph type="dt" sz="half" idx="10"/>
          </p:nvPr>
        </p:nvSpPr>
        <p:spPr/>
        <p:txBody>
          <a:bodyPr/>
          <a:lstStyle/>
          <a:p>
            <a:fld id="{6BBC4F73-F54A-423D-B706-19D1C7E36F74}" type="datetime1">
              <a:rPr lang="en-US" smtClean="0"/>
              <a:pPr/>
              <a:t>2/9/2017</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lvl1pPr>
              <a:defRPr/>
            </a:lvl1pPr>
          </a:lstStyle>
          <a:p>
            <a:r>
              <a:rPr lang="ro-RO" smtClean="0"/>
              <a:t>Faceți clic pentru a edita stilul de titlu Coordonator</a:t>
            </a:r>
            <a:endParaRPr lang="en-US"/>
          </a:p>
        </p:txBody>
      </p:sp>
      <p:sp>
        <p:nvSpPr>
          <p:cNvPr id="3" name="Substituent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Faceți clic pentru a edita stilurile de text Coordonator</a:t>
            </a:r>
          </a:p>
        </p:txBody>
      </p:sp>
      <p:sp>
        <p:nvSpPr>
          <p:cNvPr id="4" name="Substituent conțin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5" name="Substituent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Faceți clic pentru a edita stilurile de text Coordonator</a:t>
            </a:r>
          </a:p>
        </p:txBody>
      </p:sp>
      <p:sp>
        <p:nvSpPr>
          <p:cNvPr id="6" name="Substituent conțin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7" name="Substituent dată 6"/>
          <p:cNvSpPr>
            <a:spLocks noGrp="1"/>
          </p:cNvSpPr>
          <p:nvPr>
            <p:ph type="dt" sz="half" idx="10"/>
          </p:nvPr>
        </p:nvSpPr>
        <p:spPr/>
        <p:txBody>
          <a:bodyPr/>
          <a:lstStyle/>
          <a:p>
            <a:fld id="{76C9934F-3F72-4ED9-A199-BE7E5DFCE540}" type="datetime1">
              <a:rPr lang="en-US" smtClean="0"/>
              <a:pPr/>
              <a:t>2/9/2017</a:t>
            </a:fld>
            <a:endParaRPr lang="en-US"/>
          </a:p>
        </p:txBody>
      </p:sp>
      <p:sp>
        <p:nvSpPr>
          <p:cNvPr id="8" name="Substituent subsol 7"/>
          <p:cNvSpPr>
            <a:spLocks noGrp="1"/>
          </p:cNvSpPr>
          <p:nvPr>
            <p:ph type="ftr" sz="quarter" idx="11"/>
          </p:nvPr>
        </p:nvSpPr>
        <p:spPr/>
        <p:txBody>
          <a:bodyPr/>
          <a:lstStyle/>
          <a:p>
            <a:endParaRPr lang="en-US"/>
          </a:p>
        </p:txBody>
      </p:sp>
      <p:sp>
        <p:nvSpPr>
          <p:cNvPr id="9" name="Substituent număr diapozitiv 8"/>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en-US"/>
          </a:p>
        </p:txBody>
      </p:sp>
      <p:sp>
        <p:nvSpPr>
          <p:cNvPr id="3" name="Substituent dată 2"/>
          <p:cNvSpPr>
            <a:spLocks noGrp="1"/>
          </p:cNvSpPr>
          <p:nvPr>
            <p:ph type="dt" sz="half" idx="10"/>
          </p:nvPr>
        </p:nvSpPr>
        <p:spPr/>
        <p:txBody>
          <a:bodyPr/>
          <a:lstStyle/>
          <a:p>
            <a:fld id="{4E8D89B8-5131-4BA5-8CE1-7D4D728E22AB}" type="datetime1">
              <a:rPr lang="en-US" smtClean="0"/>
              <a:pPr/>
              <a:t>2/9/2017</a:t>
            </a:fld>
            <a:endParaRPr lang="en-US"/>
          </a:p>
        </p:txBody>
      </p:sp>
      <p:sp>
        <p:nvSpPr>
          <p:cNvPr id="4" name="Substituent subsol 3"/>
          <p:cNvSpPr>
            <a:spLocks noGrp="1"/>
          </p:cNvSpPr>
          <p:nvPr>
            <p:ph type="ftr" sz="quarter" idx="11"/>
          </p:nvPr>
        </p:nvSpPr>
        <p:spPr/>
        <p:txBody>
          <a:bodyPr/>
          <a:lstStyle/>
          <a:p>
            <a:endParaRPr lang="en-US"/>
          </a:p>
        </p:txBody>
      </p:sp>
      <p:sp>
        <p:nvSpPr>
          <p:cNvPr id="5" name="Substituent număr diapozitiv 4"/>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p>
            <a:fld id="{0EE9D1FC-9316-45A9-966B-D420869A349D}" type="datetime1">
              <a:rPr lang="en-US" smtClean="0"/>
              <a:pPr/>
              <a:t>2/9/2017</a:t>
            </a:fld>
            <a:endParaRPr lang="en-US"/>
          </a:p>
        </p:txBody>
      </p:sp>
      <p:sp>
        <p:nvSpPr>
          <p:cNvPr id="3" name="Substituent subsol 2"/>
          <p:cNvSpPr>
            <a:spLocks noGrp="1"/>
          </p:cNvSpPr>
          <p:nvPr>
            <p:ph type="ftr" sz="quarter" idx="11"/>
          </p:nvPr>
        </p:nvSpPr>
        <p:spPr/>
        <p:txBody>
          <a:bodyPr/>
          <a:lstStyle/>
          <a:p>
            <a:endParaRPr lang="en-US"/>
          </a:p>
        </p:txBody>
      </p:sp>
      <p:sp>
        <p:nvSpPr>
          <p:cNvPr id="4" name="Substituent număr diapozitiv 3"/>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3008313" cy="1162050"/>
          </a:xfrm>
        </p:spPr>
        <p:txBody>
          <a:bodyPr anchor="b"/>
          <a:lstStyle>
            <a:lvl1pPr algn="l">
              <a:defRPr sz="2000" b="1"/>
            </a:lvl1pPr>
          </a:lstStyle>
          <a:p>
            <a:r>
              <a:rPr lang="ro-RO" smtClean="0"/>
              <a:t>Faceți clic pentru a edita stilul de titlu Coordonator</a:t>
            </a:r>
            <a:endParaRPr lang="en-US"/>
          </a:p>
        </p:txBody>
      </p:sp>
      <p:sp>
        <p:nvSpPr>
          <p:cNvPr id="3" name="Substituent conțin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Faceți clic pentru a edita stilurile de text Coordonator</a:t>
            </a:r>
          </a:p>
        </p:txBody>
      </p:sp>
      <p:sp>
        <p:nvSpPr>
          <p:cNvPr id="5" name="Substituent dată 4"/>
          <p:cNvSpPr>
            <a:spLocks noGrp="1"/>
          </p:cNvSpPr>
          <p:nvPr>
            <p:ph type="dt" sz="half" idx="10"/>
          </p:nvPr>
        </p:nvSpPr>
        <p:spPr/>
        <p:txBody>
          <a:bodyPr/>
          <a:lstStyle/>
          <a:p>
            <a:fld id="{D54043A5-EBAB-4D1C-9274-836DC926AC78}" type="datetime1">
              <a:rPr lang="en-US" smtClean="0"/>
              <a:pPr/>
              <a:t>2/9/2017</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1792288" y="4800600"/>
            <a:ext cx="5486400" cy="566738"/>
          </a:xfrm>
        </p:spPr>
        <p:txBody>
          <a:bodyPr anchor="b"/>
          <a:lstStyle>
            <a:lvl1pPr algn="l">
              <a:defRPr sz="2000" b="1"/>
            </a:lvl1pPr>
          </a:lstStyle>
          <a:p>
            <a:r>
              <a:rPr lang="ro-RO" smtClean="0"/>
              <a:t>Faceți clic pentru a edita stilul de titlu Coordonator</a:t>
            </a:r>
            <a:endParaRPr lang="en-US"/>
          </a:p>
        </p:txBody>
      </p:sp>
      <p:sp>
        <p:nvSpPr>
          <p:cNvPr id="3" name="Substituent i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ubstituent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Faceți clic pentru a edita stilurile de text Coordonator</a:t>
            </a:r>
          </a:p>
        </p:txBody>
      </p:sp>
      <p:sp>
        <p:nvSpPr>
          <p:cNvPr id="5" name="Substituent dată 4"/>
          <p:cNvSpPr>
            <a:spLocks noGrp="1"/>
          </p:cNvSpPr>
          <p:nvPr>
            <p:ph type="dt" sz="half" idx="10"/>
          </p:nvPr>
        </p:nvSpPr>
        <p:spPr/>
        <p:txBody>
          <a:bodyPr/>
          <a:lstStyle/>
          <a:p>
            <a:fld id="{3127D6EE-3C8C-480C-B70F-7CE8AADC27F2}" type="datetime1">
              <a:rPr lang="en-US" smtClean="0"/>
              <a:pPr/>
              <a:t>2/9/2017</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Faceți clic pentru a edita stilul de titlu Coordonator</a:t>
            </a:r>
            <a:endParaRPr lang="en-US"/>
          </a:p>
        </p:txBody>
      </p:sp>
      <p:sp>
        <p:nvSpPr>
          <p:cNvPr id="3" name="Substituent text vertical 2"/>
          <p:cNvSpPr>
            <a:spLocks noGrp="1"/>
          </p:cNvSpPr>
          <p:nvPr>
            <p:ph type="body" orient="vert" idx="1"/>
          </p:nvPr>
        </p:nvSpPr>
        <p:spPr/>
        <p:txBody>
          <a:bodyPr vert="eaVert"/>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10"/>
          </p:nvPr>
        </p:nvSpPr>
        <p:spPr/>
        <p:txBody>
          <a:bodyPr/>
          <a:lstStyle/>
          <a:p>
            <a:fld id="{0A102265-4517-4E02-A7F4-CBA43EB6123D}" type="datetime1">
              <a:rPr lang="en-US" smtClean="0"/>
              <a:pPr/>
              <a:t>2/9/2017</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629400" y="274638"/>
            <a:ext cx="2057400" cy="5851525"/>
          </a:xfrm>
        </p:spPr>
        <p:txBody>
          <a:bodyPr vert="eaVert"/>
          <a:lstStyle/>
          <a:p>
            <a:r>
              <a:rPr lang="ro-RO" smtClean="0"/>
              <a:t>Faceți clic pentru a edita stilul de titlu Coordonator</a:t>
            </a:r>
            <a:endParaRPr lang="en-US"/>
          </a:p>
        </p:txBody>
      </p:sp>
      <p:sp>
        <p:nvSpPr>
          <p:cNvPr id="3" name="Substituent text vertical 2"/>
          <p:cNvSpPr>
            <a:spLocks noGrp="1"/>
          </p:cNvSpPr>
          <p:nvPr>
            <p:ph type="body" orient="vert" idx="1"/>
          </p:nvPr>
        </p:nvSpPr>
        <p:spPr>
          <a:xfrm>
            <a:off x="457200" y="274638"/>
            <a:ext cx="6019800" cy="5851525"/>
          </a:xfrm>
        </p:spPr>
        <p:txBody>
          <a:bodyPr vert="eaVert"/>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10"/>
          </p:nvPr>
        </p:nvSpPr>
        <p:spPr/>
        <p:txBody>
          <a:bodyPr/>
          <a:lstStyle/>
          <a:p>
            <a:fld id="{8B281EFD-3334-465A-9C50-C89FB5DC2DB3}" type="datetime1">
              <a:rPr lang="en-US" smtClean="0"/>
              <a:pPr/>
              <a:t>2/9/2017</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1E923D44-A265-4C35-B3D9-34A1C005FE0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o-RO" smtClean="0"/>
              <a:t>Faceți clic pentru a edita stilul de titlu Coordonator</a:t>
            </a:r>
            <a:endParaRPr lang="en-US"/>
          </a:p>
        </p:txBody>
      </p:sp>
      <p:sp>
        <p:nvSpPr>
          <p:cNvPr id="3" name="Substituent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o-RO" smtClean="0"/>
              <a:t>Faceți clic pentru a edita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3E9790-8C40-44B2-BF66-B76166E6CC07}" type="datetime1">
              <a:rPr lang="en-US" smtClean="0"/>
              <a:pPr/>
              <a:t>2/9/2017</a:t>
            </a:fld>
            <a:endParaRPr lang="en-US"/>
          </a:p>
        </p:txBody>
      </p:sp>
      <p:sp>
        <p:nvSpPr>
          <p:cNvPr id="5" name="Substituent subsol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ubstituent număr diapozitiv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923D44-A265-4C35-B3D9-34A1C005FE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jpeg"/><Relationship Id="rId2" Type="http://schemas.openxmlformats.org/officeDocument/2006/relationships/image" Target="../media/image1.gif"/><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4.jpe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ctrTitle"/>
          </p:nvPr>
        </p:nvSpPr>
        <p:spPr>
          <a:xfrm>
            <a:off x="611560" y="2348880"/>
            <a:ext cx="7772400" cy="1470025"/>
          </a:xfrm>
        </p:spPr>
        <p:txBody>
          <a:bodyPr/>
          <a:lstStyle/>
          <a:p>
            <a:r>
              <a:rPr lang="nl-NL" b="1" dirty="0" smtClean="0"/>
              <a:t>The History of the European Union Foundation </a:t>
            </a:r>
            <a:endParaRPr lang="ro-RO" dirty="0"/>
          </a:p>
        </p:txBody>
      </p:sp>
      <p:grpSp>
        <p:nvGrpSpPr>
          <p:cNvPr id="4" name="Grupare 3"/>
          <p:cNvGrpSpPr/>
          <p:nvPr/>
        </p:nvGrpSpPr>
        <p:grpSpPr>
          <a:xfrm>
            <a:off x="179512" y="260648"/>
            <a:ext cx="8404001" cy="1087120"/>
            <a:chOff x="395536" y="188640"/>
            <a:chExt cx="8404001" cy="1087120"/>
          </a:xfrm>
        </p:grpSpPr>
        <p:pic>
          <p:nvPicPr>
            <p:cNvPr id="5" name="Image 5"/>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395536" y="260648"/>
              <a:ext cx="1428750" cy="988496"/>
            </a:xfrm>
            <a:prstGeom prst="rect">
              <a:avLst/>
            </a:prstGeom>
          </p:spPr>
        </p:pic>
        <p:pic>
          <p:nvPicPr>
            <p:cNvPr id="6" name="Image 1"/>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1907704" y="332656"/>
              <a:ext cx="2807335" cy="801666"/>
            </a:xfrm>
            <a:prstGeom prst="rect">
              <a:avLst/>
            </a:prstGeom>
          </p:spPr>
        </p:pic>
        <p:pic>
          <p:nvPicPr>
            <p:cNvPr id="7" name="Image 7"/>
            <p:cNvPicPr/>
            <p:nvPr/>
          </p:nvPicPr>
          <p:blipFill>
            <a:blip r:embed="rId5"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6" cstate="print"/>
            <a:stretch>
              <a:fillRect/>
            </a:stretch>
          </p:blipFill>
          <p:spPr>
            <a:xfrm>
              <a:off x="7380312" y="332656"/>
              <a:ext cx="1419225" cy="790575"/>
            </a:xfrm>
            <a:prstGeom prst="rect">
              <a:avLst/>
            </a:prstGeom>
          </p:spPr>
        </p:pic>
      </p:grpSp>
      <p:pic>
        <p:nvPicPr>
          <p:cNvPr id="9" name="Imagine 8" descr="Imagine similară"/>
          <p:cNvPicPr/>
          <p:nvPr/>
        </p:nvPicPr>
        <p:blipFill>
          <a:blip r:embed="rId7" cstate="print"/>
          <a:srcRect/>
          <a:stretch>
            <a:fillRect/>
          </a:stretch>
        </p:blipFill>
        <p:spPr bwMode="auto">
          <a:xfrm>
            <a:off x="3563888" y="4293096"/>
            <a:ext cx="2380308" cy="15841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normAutofit/>
          </a:bodyPr>
          <a:lstStyle/>
          <a:p>
            <a:r>
              <a:rPr lang="nl-NL" dirty="0" smtClean="0"/>
              <a:t> </a:t>
            </a:r>
            <a:endParaRPr lang="ro-RO" dirty="0"/>
          </a:p>
        </p:txBody>
      </p:sp>
      <p:sp>
        <p:nvSpPr>
          <p:cNvPr id="3" name="Substituent conținut 2"/>
          <p:cNvSpPr>
            <a:spLocks noGrp="1"/>
          </p:cNvSpPr>
          <p:nvPr>
            <p:ph idx="1"/>
          </p:nvPr>
        </p:nvSpPr>
        <p:spPr>
          <a:xfrm>
            <a:off x="457200" y="1600200"/>
            <a:ext cx="8229600" cy="4781128"/>
          </a:xfrm>
        </p:spPr>
        <p:txBody>
          <a:bodyPr>
            <a:normAutofit fontScale="92500"/>
          </a:bodyPr>
          <a:lstStyle/>
          <a:p>
            <a:pPr algn="ctr">
              <a:buNone/>
            </a:pPr>
            <a:r>
              <a:rPr lang="ro-RO" sz="1600" b="1" u="sng" dirty="0" smtClean="0"/>
              <a:t>The </a:t>
            </a:r>
            <a:r>
              <a:rPr lang="ro-RO" sz="1600" b="1" u="sng" dirty="0" err="1" smtClean="0"/>
              <a:t>etymology</a:t>
            </a:r>
            <a:r>
              <a:rPr lang="ro-RO" sz="1600" b="1" u="sng" dirty="0" smtClean="0"/>
              <a:t> </a:t>
            </a:r>
            <a:r>
              <a:rPr lang="ro-RO" sz="1600" b="1" dirty="0" smtClean="0"/>
              <a:t> </a:t>
            </a:r>
            <a:r>
              <a:rPr lang="ro-RO" sz="1600" dirty="0" smtClean="0"/>
              <a:t>of </a:t>
            </a:r>
            <a:r>
              <a:rPr lang="ro-RO" sz="1600" dirty="0" err="1" smtClean="0"/>
              <a:t>this</a:t>
            </a:r>
            <a:r>
              <a:rPr lang="ro-RO" sz="1600" dirty="0" smtClean="0"/>
              <a:t> </a:t>
            </a:r>
            <a:r>
              <a:rPr lang="ro-RO" sz="1600" dirty="0" err="1" smtClean="0"/>
              <a:t>word</a:t>
            </a:r>
            <a:r>
              <a:rPr lang="ro-RO" sz="1600" dirty="0" smtClean="0"/>
              <a:t> </a:t>
            </a:r>
            <a:r>
              <a:rPr lang="ro-RO" sz="1600" dirty="0" err="1" smtClean="0"/>
              <a:t>is</a:t>
            </a:r>
            <a:r>
              <a:rPr lang="ro-RO" sz="1600" dirty="0" smtClean="0"/>
              <a:t> </a:t>
            </a:r>
            <a:r>
              <a:rPr lang="ro-RO" sz="1600" dirty="0" err="1" smtClean="0"/>
              <a:t>prehellenic</a:t>
            </a:r>
            <a:r>
              <a:rPr lang="ro-RO" sz="1600" dirty="0" smtClean="0"/>
              <a:t> </a:t>
            </a:r>
            <a:r>
              <a:rPr lang="ro-RO" sz="1600" dirty="0" err="1" smtClean="0"/>
              <a:t>Aegean</a:t>
            </a:r>
            <a:r>
              <a:rPr lang="ro-RO" sz="1600" dirty="0" smtClean="0"/>
              <a:t> (</a:t>
            </a:r>
            <a:r>
              <a:rPr lang="ro-RO" sz="1600" dirty="0" err="1" smtClean="0"/>
              <a:t>thus</a:t>
            </a:r>
            <a:r>
              <a:rPr lang="ro-RO" sz="1600" dirty="0" smtClean="0"/>
              <a:t> </a:t>
            </a:r>
            <a:r>
              <a:rPr lang="ro-RO" sz="1600" dirty="0" err="1" smtClean="0"/>
              <a:t>Indo-European</a:t>
            </a:r>
            <a:r>
              <a:rPr lang="ro-RO" sz="1600" dirty="0" smtClean="0"/>
              <a:t>): Europe </a:t>
            </a:r>
            <a:r>
              <a:rPr lang="ro-RO" sz="1600" dirty="0" err="1" smtClean="0"/>
              <a:t>originates</a:t>
            </a:r>
            <a:r>
              <a:rPr lang="ro-RO" sz="1600" dirty="0" smtClean="0"/>
              <a:t> </a:t>
            </a:r>
            <a:r>
              <a:rPr lang="ro-RO" sz="1600" dirty="0" err="1" smtClean="0"/>
              <a:t>from</a:t>
            </a:r>
            <a:r>
              <a:rPr lang="ro-RO" sz="1600" dirty="0" smtClean="0"/>
              <a:t> </a:t>
            </a:r>
            <a:r>
              <a:rPr lang="ro-RO" sz="1600" dirty="0" err="1" smtClean="0"/>
              <a:t>the</a:t>
            </a:r>
            <a:r>
              <a:rPr lang="ro-RO" sz="1600" dirty="0" smtClean="0"/>
              <a:t> </a:t>
            </a:r>
            <a:r>
              <a:rPr lang="ro-RO" sz="1600" dirty="0" err="1" smtClean="0"/>
              <a:t>word</a:t>
            </a:r>
            <a:r>
              <a:rPr lang="ro-RO" sz="1600" dirty="0" smtClean="0"/>
              <a:t> "</a:t>
            </a:r>
            <a:r>
              <a:rPr lang="ro-RO" sz="1600" dirty="0" err="1" smtClean="0"/>
              <a:t>hirib</a:t>
            </a:r>
            <a:r>
              <a:rPr lang="ro-RO" sz="1600" dirty="0" smtClean="0"/>
              <a:t>" (</a:t>
            </a:r>
            <a:r>
              <a:rPr lang="ro-RO" sz="1600" dirty="0" err="1" smtClean="0"/>
              <a:t>sunset</a:t>
            </a:r>
            <a:r>
              <a:rPr lang="ro-RO" sz="1600" dirty="0" smtClean="0"/>
              <a:t>, </a:t>
            </a:r>
            <a:r>
              <a:rPr lang="ro-RO" sz="1600" dirty="0" err="1" smtClean="0"/>
              <a:t>twilight</a:t>
            </a:r>
            <a:r>
              <a:rPr lang="ro-RO" sz="1600" dirty="0" smtClean="0"/>
              <a:t>), </a:t>
            </a:r>
            <a:r>
              <a:rPr lang="ro-RO" sz="1600" dirty="0" err="1" smtClean="0"/>
              <a:t>the</a:t>
            </a:r>
            <a:r>
              <a:rPr lang="ro-RO" sz="1600" dirty="0" smtClean="0"/>
              <a:t> </a:t>
            </a:r>
            <a:r>
              <a:rPr lang="ro-RO" sz="1600" dirty="0" err="1" smtClean="0"/>
              <a:t>antonym</a:t>
            </a:r>
            <a:r>
              <a:rPr lang="ro-RO" sz="1600" dirty="0" smtClean="0"/>
              <a:t> of  "</a:t>
            </a:r>
            <a:r>
              <a:rPr lang="ro-RO" sz="1600" dirty="0" err="1" smtClean="0"/>
              <a:t>asu</a:t>
            </a:r>
            <a:r>
              <a:rPr lang="ro-RO" sz="1600" dirty="0" smtClean="0"/>
              <a:t>" (Asia) </a:t>
            </a:r>
            <a:r>
              <a:rPr lang="ro-RO" sz="1600" dirty="0" err="1" smtClean="0"/>
              <a:t>which</a:t>
            </a:r>
            <a:r>
              <a:rPr lang="ro-RO" sz="1600" dirty="0" smtClean="0"/>
              <a:t> </a:t>
            </a:r>
            <a:r>
              <a:rPr lang="ro-RO" sz="1600" dirty="0" err="1" smtClean="0"/>
              <a:t>means</a:t>
            </a:r>
            <a:r>
              <a:rPr lang="ro-RO" sz="1600" dirty="0" smtClean="0"/>
              <a:t> </a:t>
            </a:r>
            <a:r>
              <a:rPr lang="ro-RO" sz="1600" dirty="0" err="1" smtClean="0"/>
              <a:t>sunrise</a:t>
            </a:r>
            <a:r>
              <a:rPr lang="ro-RO" sz="1600" dirty="0" smtClean="0"/>
              <a:t>. </a:t>
            </a:r>
          </a:p>
          <a:p>
            <a:pPr algn="ctr">
              <a:buNone/>
            </a:pPr>
            <a:endParaRPr lang="ro-RO" sz="2000" dirty="0" smtClean="0"/>
          </a:p>
          <a:p>
            <a:pPr algn="ctr">
              <a:buNone/>
            </a:pPr>
            <a:endParaRPr lang="ro-RO" sz="2000" dirty="0" smtClean="0"/>
          </a:p>
          <a:p>
            <a:pPr algn="ctr">
              <a:buNone/>
            </a:pPr>
            <a:endParaRPr lang="ro-RO" sz="2000" dirty="0" smtClean="0"/>
          </a:p>
          <a:p>
            <a:pPr algn="ctr">
              <a:buNone/>
            </a:pPr>
            <a:endParaRPr lang="ro-RO" sz="2000" dirty="0" smtClean="0"/>
          </a:p>
          <a:p>
            <a:pPr algn="ctr">
              <a:buNone/>
            </a:pPr>
            <a:endParaRPr lang="ro-RO" sz="2000" dirty="0" smtClean="0"/>
          </a:p>
          <a:p>
            <a:pPr algn="ctr">
              <a:buNone/>
            </a:pPr>
            <a:endParaRPr lang="ro-RO" sz="2000" dirty="0" smtClean="0"/>
          </a:p>
          <a:p>
            <a:pPr algn="ctr">
              <a:buNone/>
            </a:pPr>
            <a:endParaRPr lang="ro-RO" sz="1500" b="1" u="sng" dirty="0" smtClean="0"/>
          </a:p>
          <a:p>
            <a:pPr algn="ctr">
              <a:buNone/>
            </a:pPr>
            <a:r>
              <a:rPr lang="nl-NL" sz="1600" b="1" u="sng" dirty="0" smtClean="0"/>
              <a:t>The legend:</a:t>
            </a:r>
            <a:r>
              <a:rPr lang="nl-NL" sz="1600" b="1" dirty="0" smtClean="0"/>
              <a:t> </a:t>
            </a:r>
            <a:r>
              <a:rPr lang="ro-RO" sz="1600" dirty="0" err="1" smtClean="0"/>
              <a:t>There</a:t>
            </a:r>
            <a:r>
              <a:rPr lang="ro-RO" sz="1600" dirty="0" smtClean="0"/>
              <a:t> </a:t>
            </a:r>
            <a:r>
              <a:rPr lang="ro-RO" sz="1600" dirty="0" err="1" smtClean="0"/>
              <a:t>was</a:t>
            </a:r>
            <a:r>
              <a:rPr lang="ro-RO" sz="1600" dirty="0" smtClean="0"/>
              <a:t> </a:t>
            </a:r>
            <a:r>
              <a:rPr lang="ro-RO" sz="1600" dirty="0" err="1" smtClean="0"/>
              <a:t>once</a:t>
            </a:r>
            <a:r>
              <a:rPr lang="ro-RO" sz="1600" dirty="0" smtClean="0"/>
              <a:t> in </a:t>
            </a:r>
            <a:r>
              <a:rPr lang="ro-RO" sz="1600" dirty="0" err="1" smtClean="0"/>
              <a:t>Tyr</a:t>
            </a:r>
            <a:r>
              <a:rPr lang="ro-RO" sz="1600" dirty="0" smtClean="0"/>
              <a:t>, </a:t>
            </a:r>
            <a:r>
              <a:rPr lang="ro-RO" sz="1600" dirty="0" err="1" smtClean="0"/>
              <a:t>Phoenicia</a:t>
            </a:r>
            <a:r>
              <a:rPr lang="ro-RO" sz="1600" dirty="0" smtClean="0"/>
              <a:t> (</a:t>
            </a:r>
            <a:r>
              <a:rPr lang="ro-RO" sz="1600" dirty="0" err="1" smtClean="0"/>
              <a:t>today’s</a:t>
            </a:r>
            <a:r>
              <a:rPr lang="ro-RO" sz="1600" dirty="0" smtClean="0"/>
              <a:t> </a:t>
            </a:r>
            <a:r>
              <a:rPr lang="ro-RO" sz="1600" dirty="0" err="1" smtClean="0"/>
              <a:t>Lebanon</a:t>
            </a:r>
            <a:r>
              <a:rPr lang="ro-RO" sz="1600" dirty="0" smtClean="0"/>
              <a:t>), a </a:t>
            </a:r>
            <a:r>
              <a:rPr lang="ro-RO" sz="1600" dirty="0" err="1" smtClean="0"/>
              <a:t>princess</a:t>
            </a:r>
            <a:r>
              <a:rPr lang="ro-RO" sz="1600" dirty="0" smtClean="0"/>
              <a:t> </a:t>
            </a:r>
            <a:r>
              <a:rPr lang="ro-RO" sz="1600" dirty="0" err="1" smtClean="0"/>
              <a:t>named</a:t>
            </a:r>
            <a:r>
              <a:rPr lang="ro-RO" sz="1600" dirty="0" smtClean="0"/>
              <a:t> Europe, </a:t>
            </a:r>
            <a:r>
              <a:rPr lang="ro-RO" sz="1600" dirty="0" err="1" smtClean="0"/>
              <a:t>daughter</a:t>
            </a:r>
            <a:r>
              <a:rPr lang="ro-RO" sz="1600" dirty="0" smtClean="0"/>
              <a:t> of king </a:t>
            </a:r>
            <a:r>
              <a:rPr lang="ro-RO" sz="1600" dirty="0" err="1" smtClean="0"/>
              <a:t>Agenor</a:t>
            </a:r>
            <a:r>
              <a:rPr lang="ro-RO" sz="1600" dirty="0" smtClean="0"/>
              <a:t>. </a:t>
            </a:r>
            <a:r>
              <a:rPr lang="ro-RO" sz="1600" dirty="0" err="1" smtClean="0"/>
              <a:t>One</a:t>
            </a:r>
            <a:r>
              <a:rPr lang="ro-RO" sz="1600" dirty="0" smtClean="0"/>
              <a:t> </a:t>
            </a:r>
            <a:r>
              <a:rPr lang="ro-RO" sz="1600" dirty="0" err="1" smtClean="0"/>
              <a:t>night</a:t>
            </a:r>
            <a:r>
              <a:rPr lang="ro-RO" sz="1600" dirty="0" smtClean="0"/>
              <a:t> </a:t>
            </a:r>
            <a:r>
              <a:rPr lang="ro-RO" sz="1600" dirty="0" err="1" smtClean="0"/>
              <a:t>she</a:t>
            </a:r>
            <a:r>
              <a:rPr lang="ro-RO" sz="1600" dirty="0" smtClean="0"/>
              <a:t> </a:t>
            </a:r>
            <a:r>
              <a:rPr lang="ro-RO" sz="1600" dirty="0" err="1" smtClean="0"/>
              <a:t>dreamt</a:t>
            </a:r>
            <a:r>
              <a:rPr lang="ro-RO" sz="1600" dirty="0" smtClean="0"/>
              <a:t> of </a:t>
            </a:r>
            <a:r>
              <a:rPr lang="ro-RO" sz="1600" dirty="0" err="1" smtClean="0"/>
              <a:t>two</a:t>
            </a:r>
            <a:r>
              <a:rPr lang="ro-RO" sz="1600" dirty="0" smtClean="0"/>
              <a:t> </a:t>
            </a:r>
            <a:r>
              <a:rPr lang="ro-RO" sz="1600" dirty="0" err="1" smtClean="0"/>
              <a:t>territories</a:t>
            </a:r>
            <a:r>
              <a:rPr lang="ro-RO" sz="1600" dirty="0" smtClean="0"/>
              <a:t>, </a:t>
            </a:r>
            <a:r>
              <a:rPr lang="ro-RO" sz="1600" dirty="0" err="1" smtClean="0"/>
              <a:t>which</a:t>
            </a:r>
            <a:r>
              <a:rPr lang="ro-RO" sz="1600" dirty="0" smtClean="0"/>
              <a:t> </a:t>
            </a:r>
            <a:r>
              <a:rPr lang="ro-RO" sz="1600" dirty="0" err="1" smtClean="0"/>
              <a:t>took</a:t>
            </a:r>
            <a:r>
              <a:rPr lang="ro-RO" sz="1600" dirty="0" smtClean="0"/>
              <a:t> </a:t>
            </a:r>
            <a:r>
              <a:rPr lang="ro-RO" sz="1600" dirty="0" err="1" smtClean="0"/>
              <a:t>the</a:t>
            </a:r>
            <a:r>
              <a:rPr lang="ro-RO" sz="1600" dirty="0" smtClean="0"/>
              <a:t> </a:t>
            </a:r>
            <a:r>
              <a:rPr lang="ro-RO" sz="1600" dirty="0" err="1" smtClean="0"/>
              <a:t>form</a:t>
            </a:r>
            <a:r>
              <a:rPr lang="ro-RO" sz="1600" dirty="0" smtClean="0"/>
              <a:t> </a:t>
            </a:r>
            <a:r>
              <a:rPr lang="ro-RO" sz="1600" dirty="0" err="1" smtClean="0"/>
              <a:t>of</a:t>
            </a:r>
            <a:r>
              <a:rPr lang="ro-RO" sz="1600" dirty="0" smtClean="0"/>
              <a:t> </a:t>
            </a:r>
            <a:r>
              <a:rPr lang="ro-RO" sz="1600" dirty="0" err="1" smtClean="0"/>
              <a:t>two</a:t>
            </a:r>
            <a:r>
              <a:rPr lang="ro-RO" sz="1600" dirty="0" smtClean="0"/>
              <a:t> </a:t>
            </a:r>
            <a:r>
              <a:rPr lang="ro-RO" sz="1600" dirty="0" err="1" smtClean="0"/>
              <a:t>women</a:t>
            </a:r>
            <a:r>
              <a:rPr lang="ro-RO" sz="1600" dirty="0" smtClean="0"/>
              <a:t>: "</a:t>
            </a:r>
            <a:r>
              <a:rPr lang="ro-RO" sz="1600" dirty="0" err="1" smtClean="0"/>
              <a:t>the</a:t>
            </a:r>
            <a:r>
              <a:rPr lang="ro-RO" sz="1600" dirty="0" smtClean="0"/>
              <a:t> land of Asia" </a:t>
            </a:r>
            <a:r>
              <a:rPr lang="ro-RO" sz="1600" dirty="0" err="1" smtClean="0"/>
              <a:t>and</a:t>
            </a:r>
            <a:r>
              <a:rPr lang="ro-RO" sz="1600" dirty="0" smtClean="0"/>
              <a:t> "</a:t>
            </a:r>
            <a:r>
              <a:rPr lang="ro-RO" sz="1600" dirty="0" err="1" smtClean="0"/>
              <a:t>the</a:t>
            </a:r>
            <a:r>
              <a:rPr lang="ro-RO" sz="1600" dirty="0" smtClean="0"/>
              <a:t> land of </a:t>
            </a:r>
            <a:r>
              <a:rPr lang="ro-RO" sz="1600" dirty="0" err="1" smtClean="0"/>
              <a:t>the</a:t>
            </a:r>
            <a:r>
              <a:rPr lang="ro-RO" sz="1600" dirty="0" smtClean="0"/>
              <a:t> front" </a:t>
            </a:r>
            <a:r>
              <a:rPr lang="ro-RO" sz="1600" dirty="0" err="1" smtClean="0"/>
              <a:t>quarreling</a:t>
            </a:r>
            <a:r>
              <a:rPr lang="ro-RO" sz="1600" dirty="0" smtClean="0"/>
              <a:t> </a:t>
            </a:r>
            <a:r>
              <a:rPr lang="ro-RO" sz="1600" dirty="0" err="1" smtClean="0"/>
              <a:t>about</a:t>
            </a:r>
            <a:r>
              <a:rPr lang="ro-RO" sz="1600" dirty="0" smtClean="0"/>
              <a:t> </a:t>
            </a:r>
            <a:r>
              <a:rPr lang="ro-RO" sz="1600" dirty="0" err="1" smtClean="0"/>
              <a:t>the</a:t>
            </a:r>
            <a:r>
              <a:rPr lang="ro-RO" sz="1600" dirty="0" smtClean="0"/>
              <a:t> </a:t>
            </a:r>
            <a:r>
              <a:rPr lang="ro-RO" sz="1600" dirty="0" err="1" smtClean="0"/>
              <a:t>princess</a:t>
            </a:r>
            <a:r>
              <a:rPr lang="ro-RO" sz="1600" dirty="0" smtClean="0"/>
              <a:t>. The </a:t>
            </a:r>
            <a:r>
              <a:rPr lang="ro-RO" sz="1600" dirty="0" err="1" smtClean="0"/>
              <a:t>former</a:t>
            </a:r>
            <a:r>
              <a:rPr lang="ro-RO" sz="1600" dirty="0" smtClean="0"/>
              <a:t> </a:t>
            </a:r>
            <a:r>
              <a:rPr lang="ro-RO" sz="1600" dirty="0" err="1" smtClean="0"/>
              <a:t>wanted</a:t>
            </a:r>
            <a:r>
              <a:rPr lang="ro-RO" sz="1600" dirty="0" smtClean="0"/>
              <a:t> </a:t>
            </a:r>
            <a:r>
              <a:rPr lang="ro-RO" sz="1600" dirty="0" err="1" smtClean="0"/>
              <a:t>to</a:t>
            </a:r>
            <a:r>
              <a:rPr lang="ro-RO" sz="1600" dirty="0" smtClean="0"/>
              <a:t> </a:t>
            </a:r>
            <a:r>
              <a:rPr lang="ro-RO" sz="1600" dirty="0" err="1" smtClean="0"/>
              <a:t>keep</a:t>
            </a:r>
            <a:r>
              <a:rPr lang="ro-RO" sz="1600" dirty="0" smtClean="0"/>
              <a:t> </a:t>
            </a:r>
            <a:r>
              <a:rPr lang="ro-RO" sz="1600" dirty="0" err="1" smtClean="0"/>
              <a:t>her</a:t>
            </a:r>
            <a:r>
              <a:rPr lang="ro-RO" sz="1600" dirty="0" smtClean="0"/>
              <a:t>, </a:t>
            </a:r>
            <a:r>
              <a:rPr lang="ro-RO" sz="1600" dirty="0" err="1" smtClean="0"/>
              <a:t>whereas</a:t>
            </a:r>
            <a:r>
              <a:rPr lang="ro-RO" sz="1600" dirty="0" smtClean="0"/>
              <a:t> </a:t>
            </a:r>
            <a:r>
              <a:rPr lang="ro-RO" sz="1600" dirty="0" err="1" smtClean="0"/>
              <a:t>the</a:t>
            </a:r>
            <a:r>
              <a:rPr lang="ro-RO" sz="1600" dirty="0" smtClean="0"/>
              <a:t> </a:t>
            </a:r>
            <a:r>
              <a:rPr lang="ro-RO" sz="1600" dirty="0" err="1" smtClean="0"/>
              <a:t>latter</a:t>
            </a:r>
            <a:r>
              <a:rPr lang="ro-RO" sz="1600" dirty="0" smtClean="0"/>
              <a:t>, </a:t>
            </a:r>
            <a:r>
              <a:rPr lang="ro-RO" sz="1600" dirty="0" err="1" smtClean="0"/>
              <a:t>inspired</a:t>
            </a:r>
            <a:r>
              <a:rPr lang="ro-RO" sz="1600" dirty="0" smtClean="0"/>
              <a:t> </a:t>
            </a:r>
            <a:r>
              <a:rPr lang="ro-RO" sz="1600" dirty="0" err="1" smtClean="0"/>
              <a:t>by</a:t>
            </a:r>
            <a:r>
              <a:rPr lang="ro-RO" sz="1600" dirty="0" smtClean="0"/>
              <a:t> Zeus, </a:t>
            </a:r>
            <a:r>
              <a:rPr lang="ro-RO" sz="1600" dirty="0" err="1" smtClean="0"/>
              <a:t>intended</a:t>
            </a:r>
            <a:r>
              <a:rPr lang="ro-RO" sz="1600" dirty="0" smtClean="0"/>
              <a:t> </a:t>
            </a:r>
            <a:r>
              <a:rPr lang="ro-RO" sz="1600" dirty="0" err="1" smtClean="0"/>
              <a:t>to</a:t>
            </a:r>
            <a:r>
              <a:rPr lang="ro-RO" sz="1600" dirty="0" smtClean="0"/>
              <a:t> </a:t>
            </a:r>
            <a:r>
              <a:rPr lang="ro-RO" sz="1600" dirty="0" err="1" smtClean="0"/>
              <a:t>send</a:t>
            </a:r>
            <a:r>
              <a:rPr lang="ro-RO" sz="1600" dirty="0" smtClean="0"/>
              <a:t> </a:t>
            </a:r>
            <a:r>
              <a:rPr lang="ro-RO" sz="1600" dirty="0" err="1" smtClean="0"/>
              <a:t>her</a:t>
            </a:r>
            <a:r>
              <a:rPr lang="ro-RO" sz="1600" dirty="0" smtClean="0"/>
              <a:t> far </a:t>
            </a:r>
            <a:r>
              <a:rPr lang="ro-RO" sz="1600" dirty="0" err="1" smtClean="0"/>
              <a:t>away</a:t>
            </a:r>
            <a:r>
              <a:rPr lang="ro-RO" sz="1600" dirty="0" smtClean="0"/>
              <a:t>.  </a:t>
            </a:r>
            <a:r>
              <a:rPr lang="ro-RO" sz="1600" dirty="0" err="1" smtClean="0"/>
              <a:t>Intrigued</a:t>
            </a:r>
            <a:r>
              <a:rPr lang="ro-RO" sz="1600" dirty="0" smtClean="0"/>
              <a:t>, Europe </a:t>
            </a:r>
            <a:r>
              <a:rPr lang="ro-RO" sz="1600" dirty="0" err="1" smtClean="0"/>
              <a:t>woke</a:t>
            </a:r>
            <a:r>
              <a:rPr lang="ro-RO" sz="1600" dirty="0" smtClean="0"/>
              <a:t> </a:t>
            </a:r>
            <a:r>
              <a:rPr lang="ro-RO" sz="1600" dirty="0" err="1" smtClean="0"/>
              <a:t>up</a:t>
            </a:r>
            <a:r>
              <a:rPr lang="ro-RO" sz="1600" dirty="0" smtClean="0"/>
              <a:t> </a:t>
            </a:r>
            <a:r>
              <a:rPr lang="ro-RO" sz="1600" dirty="0" err="1" smtClean="0"/>
              <a:t>and</a:t>
            </a:r>
            <a:r>
              <a:rPr lang="ro-RO" sz="1600" dirty="0" smtClean="0"/>
              <a:t> </a:t>
            </a:r>
            <a:r>
              <a:rPr lang="ro-RO" sz="1600" dirty="0" err="1" smtClean="0"/>
              <a:t>walked</a:t>
            </a:r>
            <a:r>
              <a:rPr lang="ro-RO" sz="1600" dirty="0" smtClean="0"/>
              <a:t> </a:t>
            </a:r>
            <a:r>
              <a:rPr lang="ro-RO" sz="1600" dirty="0" err="1" smtClean="0"/>
              <a:t>by</a:t>
            </a:r>
            <a:r>
              <a:rPr lang="ro-RO" sz="1600" dirty="0" smtClean="0"/>
              <a:t> </a:t>
            </a:r>
            <a:r>
              <a:rPr lang="ro-RO" sz="1600" dirty="0" err="1" smtClean="0"/>
              <a:t>the</a:t>
            </a:r>
            <a:r>
              <a:rPr lang="ro-RO" sz="1600" dirty="0" smtClean="0"/>
              <a:t> </a:t>
            </a:r>
            <a:r>
              <a:rPr lang="ro-RO" sz="1600" dirty="0" err="1" smtClean="0"/>
              <a:t>sea</a:t>
            </a:r>
            <a:r>
              <a:rPr lang="ro-RO" sz="1600" dirty="0" smtClean="0"/>
              <a:t> </a:t>
            </a:r>
            <a:r>
              <a:rPr lang="ro-RO" sz="1600" dirty="0" err="1" smtClean="0"/>
              <a:t>shore</a:t>
            </a:r>
            <a:r>
              <a:rPr lang="ro-RO" sz="1600" dirty="0" smtClean="0"/>
              <a:t> </a:t>
            </a:r>
            <a:r>
              <a:rPr lang="ro-RO" sz="1600" dirty="0" err="1" smtClean="0"/>
              <a:t>to</a:t>
            </a:r>
            <a:r>
              <a:rPr lang="ro-RO" sz="1600" dirty="0" smtClean="0"/>
              <a:t> </a:t>
            </a:r>
            <a:r>
              <a:rPr lang="ro-RO" sz="1600" dirty="0" err="1" smtClean="0"/>
              <a:t>collect</a:t>
            </a:r>
            <a:r>
              <a:rPr lang="ro-RO" sz="1600" dirty="0" smtClean="0"/>
              <a:t> </a:t>
            </a:r>
            <a:r>
              <a:rPr lang="ro-RO" sz="1600" dirty="0" err="1" smtClean="0"/>
              <a:t>flowers</a:t>
            </a:r>
            <a:r>
              <a:rPr lang="ro-RO" sz="1600" dirty="0" smtClean="0"/>
              <a:t>. </a:t>
            </a:r>
            <a:r>
              <a:rPr lang="ro-RO" sz="1600" dirty="0" err="1" smtClean="0"/>
              <a:t>There</a:t>
            </a:r>
            <a:r>
              <a:rPr lang="ro-RO" sz="1600" dirty="0" smtClean="0"/>
              <a:t>, a </a:t>
            </a:r>
            <a:r>
              <a:rPr lang="ro-RO" sz="1600" dirty="0" err="1" smtClean="0"/>
              <a:t>handsome</a:t>
            </a:r>
            <a:r>
              <a:rPr lang="ro-RO" sz="1600" dirty="0" smtClean="0"/>
              <a:t> </a:t>
            </a:r>
            <a:r>
              <a:rPr lang="ro-RO" sz="1600" dirty="0" err="1" smtClean="0"/>
              <a:t>and</a:t>
            </a:r>
            <a:r>
              <a:rPr lang="ro-RO" sz="1600" dirty="0" smtClean="0"/>
              <a:t> </a:t>
            </a:r>
            <a:r>
              <a:rPr lang="ro-RO" sz="1600" dirty="0" err="1" smtClean="0"/>
              <a:t>tame</a:t>
            </a:r>
            <a:r>
              <a:rPr lang="ro-RO" sz="1600" dirty="0" smtClean="0"/>
              <a:t> </a:t>
            </a:r>
            <a:r>
              <a:rPr lang="ro-RO" sz="1600" dirty="0" err="1" smtClean="0"/>
              <a:t>bull</a:t>
            </a:r>
            <a:r>
              <a:rPr lang="ro-RO" sz="1600" dirty="0" smtClean="0"/>
              <a:t> </a:t>
            </a:r>
            <a:r>
              <a:rPr lang="ro-RO" sz="1600" dirty="0" err="1" smtClean="0"/>
              <a:t>appears</a:t>
            </a:r>
            <a:r>
              <a:rPr lang="ro-RO" sz="1600" dirty="0" smtClean="0"/>
              <a:t> </a:t>
            </a:r>
            <a:r>
              <a:rPr lang="ro-RO" sz="1600" dirty="0" err="1" smtClean="0"/>
              <a:t>and</a:t>
            </a:r>
            <a:r>
              <a:rPr lang="ro-RO" sz="1600" dirty="0" smtClean="0"/>
              <a:t> </a:t>
            </a:r>
            <a:r>
              <a:rPr lang="ro-RO" sz="1600" dirty="0" err="1" smtClean="0"/>
              <a:t>convinces</a:t>
            </a:r>
            <a:r>
              <a:rPr lang="ro-RO" sz="1600" dirty="0" smtClean="0"/>
              <a:t> </a:t>
            </a:r>
            <a:r>
              <a:rPr lang="ro-RO" sz="1600" dirty="0" err="1" smtClean="0"/>
              <a:t>her</a:t>
            </a:r>
            <a:r>
              <a:rPr lang="ro-RO" sz="1600" dirty="0" smtClean="0"/>
              <a:t> </a:t>
            </a:r>
            <a:r>
              <a:rPr lang="ro-RO" sz="1600" dirty="0" err="1" smtClean="0"/>
              <a:t>to</a:t>
            </a:r>
            <a:r>
              <a:rPr lang="ro-RO" sz="1600" dirty="0" smtClean="0"/>
              <a:t> hop on </a:t>
            </a:r>
            <a:r>
              <a:rPr lang="ro-RO" sz="1600" dirty="0" err="1" smtClean="0"/>
              <a:t>its</a:t>
            </a:r>
            <a:r>
              <a:rPr lang="ro-RO" sz="1600" dirty="0" smtClean="0"/>
              <a:t> back. </a:t>
            </a:r>
            <a:r>
              <a:rPr lang="ro-RO" sz="1600" dirty="0" err="1" smtClean="0"/>
              <a:t>Once</a:t>
            </a:r>
            <a:r>
              <a:rPr lang="ro-RO" sz="1600" dirty="0" smtClean="0"/>
              <a:t> </a:t>
            </a:r>
            <a:r>
              <a:rPr lang="ro-RO" sz="1600" dirty="0" err="1" smtClean="0"/>
              <a:t>climbed</a:t>
            </a:r>
            <a:r>
              <a:rPr lang="ro-RO" sz="1600" dirty="0" smtClean="0"/>
              <a:t>, </a:t>
            </a:r>
            <a:r>
              <a:rPr lang="ro-RO" sz="1600" dirty="0" err="1" smtClean="0"/>
              <a:t>the</a:t>
            </a:r>
            <a:r>
              <a:rPr lang="ro-RO" sz="1600" dirty="0" smtClean="0"/>
              <a:t> </a:t>
            </a:r>
            <a:r>
              <a:rPr lang="ro-RO" sz="1600" dirty="0" err="1" smtClean="0"/>
              <a:t>princess</a:t>
            </a:r>
            <a:r>
              <a:rPr lang="ro-RO" sz="1600" dirty="0" smtClean="0"/>
              <a:t> </a:t>
            </a:r>
            <a:r>
              <a:rPr lang="ro-RO" sz="1600" dirty="0" err="1" smtClean="0"/>
              <a:t>is</a:t>
            </a:r>
            <a:r>
              <a:rPr lang="ro-RO" sz="1600" dirty="0" smtClean="0"/>
              <a:t> </a:t>
            </a:r>
            <a:r>
              <a:rPr lang="ro-RO" sz="1600" dirty="0" err="1" smtClean="0"/>
              <a:t>embarked</a:t>
            </a:r>
            <a:r>
              <a:rPr lang="ro-RO" sz="1600" dirty="0" smtClean="0"/>
              <a:t> on a </a:t>
            </a:r>
            <a:r>
              <a:rPr lang="ro-RO" sz="1600" dirty="0" err="1" smtClean="0"/>
              <a:t>vessel</a:t>
            </a:r>
            <a:r>
              <a:rPr lang="ro-RO" sz="1600" dirty="0" smtClean="0"/>
              <a:t>, </a:t>
            </a:r>
            <a:r>
              <a:rPr lang="ro-RO" sz="1600" dirty="0" err="1" smtClean="0"/>
              <a:t>where</a:t>
            </a:r>
            <a:r>
              <a:rPr lang="ro-RO" sz="1600" dirty="0" smtClean="0"/>
              <a:t> Zeus </a:t>
            </a:r>
            <a:r>
              <a:rPr lang="ro-RO" sz="1600" dirty="0" err="1" smtClean="0"/>
              <a:t>reveals</a:t>
            </a:r>
            <a:r>
              <a:rPr lang="ro-RO" sz="1600" dirty="0" smtClean="0"/>
              <a:t> </a:t>
            </a:r>
            <a:r>
              <a:rPr lang="ro-RO" sz="1600" dirty="0" err="1" smtClean="0"/>
              <a:t>his</a:t>
            </a:r>
            <a:r>
              <a:rPr lang="ro-RO" sz="1600" dirty="0" smtClean="0"/>
              <a:t> </a:t>
            </a:r>
            <a:r>
              <a:rPr lang="ro-RO" sz="1600" dirty="0" err="1" smtClean="0"/>
              <a:t>true</a:t>
            </a:r>
            <a:r>
              <a:rPr lang="ro-RO" sz="1600" dirty="0" smtClean="0"/>
              <a:t> </a:t>
            </a:r>
            <a:r>
              <a:rPr lang="ro-RO" sz="1600" dirty="0" err="1" smtClean="0"/>
              <a:t>identity</a:t>
            </a:r>
            <a:r>
              <a:rPr lang="ro-RO" sz="1600" dirty="0" smtClean="0"/>
              <a:t>. Europe </a:t>
            </a:r>
            <a:r>
              <a:rPr lang="ro-RO" sz="1600" dirty="0" err="1" smtClean="0"/>
              <a:t>is</a:t>
            </a:r>
            <a:r>
              <a:rPr lang="ro-RO" sz="1600" dirty="0" smtClean="0"/>
              <a:t> </a:t>
            </a:r>
            <a:r>
              <a:rPr lang="ro-RO" sz="1600" dirty="0" err="1" smtClean="0"/>
              <a:t>taken</a:t>
            </a:r>
            <a:r>
              <a:rPr lang="ro-RO" sz="1600" dirty="0" smtClean="0"/>
              <a:t> on Crete </a:t>
            </a:r>
            <a:r>
              <a:rPr lang="ro-RO" sz="1600" dirty="0" err="1" smtClean="0"/>
              <a:t>island</a:t>
            </a:r>
            <a:r>
              <a:rPr lang="ro-RO" sz="1600" dirty="0" smtClean="0"/>
              <a:t> </a:t>
            </a:r>
            <a:r>
              <a:rPr lang="ro-RO" sz="1600" dirty="0" err="1" smtClean="0"/>
              <a:t>and</a:t>
            </a:r>
            <a:r>
              <a:rPr lang="ro-RO" sz="1600" dirty="0" smtClean="0"/>
              <a:t> </a:t>
            </a:r>
            <a:r>
              <a:rPr lang="ro-RO" sz="1600" dirty="0" err="1" smtClean="0"/>
              <a:t>weds</a:t>
            </a:r>
            <a:r>
              <a:rPr lang="ro-RO" sz="1600" dirty="0" smtClean="0"/>
              <a:t> Zeus, </a:t>
            </a:r>
            <a:r>
              <a:rPr lang="ro-RO" sz="1600" dirty="0" err="1" smtClean="0"/>
              <a:t>giving</a:t>
            </a:r>
            <a:r>
              <a:rPr lang="ro-RO" sz="1600" dirty="0" smtClean="0"/>
              <a:t> </a:t>
            </a:r>
            <a:r>
              <a:rPr lang="ro-RO" sz="1600" dirty="0" err="1" smtClean="0"/>
              <a:t>birth</a:t>
            </a:r>
            <a:r>
              <a:rPr lang="ro-RO" sz="1600" dirty="0" smtClean="0"/>
              <a:t> </a:t>
            </a:r>
            <a:r>
              <a:rPr lang="ro-RO" sz="1600" dirty="0" err="1" smtClean="0"/>
              <a:t>to</a:t>
            </a:r>
            <a:r>
              <a:rPr lang="ro-RO" sz="1600" dirty="0" smtClean="0"/>
              <a:t> </a:t>
            </a:r>
            <a:r>
              <a:rPr lang="ro-RO" sz="1600" dirty="0" err="1" smtClean="0"/>
              <a:t>plenty</a:t>
            </a:r>
            <a:r>
              <a:rPr lang="ro-RO" sz="1600" dirty="0" smtClean="0"/>
              <a:t> of </a:t>
            </a:r>
            <a:r>
              <a:rPr lang="ro-RO" sz="1600" dirty="0" err="1" smtClean="0"/>
              <a:t>children</a:t>
            </a:r>
            <a:r>
              <a:rPr lang="ro-RO" sz="1600" dirty="0" smtClean="0"/>
              <a:t> (</a:t>
            </a:r>
            <a:r>
              <a:rPr lang="ro-RO" sz="1600" dirty="0" err="1" smtClean="0"/>
              <a:t>of</a:t>
            </a:r>
            <a:r>
              <a:rPr lang="ro-RO" sz="1600" dirty="0" smtClean="0"/>
              <a:t> </a:t>
            </a:r>
            <a:r>
              <a:rPr lang="ro-RO" sz="1600" dirty="0" err="1" smtClean="0"/>
              <a:t>which</a:t>
            </a:r>
            <a:r>
              <a:rPr lang="ro-RO" sz="1600" dirty="0" smtClean="0"/>
              <a:t> </a:t>
            </a:r>
            <a:r>
              <a:rPr lang="ro-RO" sz="1600" dirty="0" err="1" smtClean="0"/>
              <a:t>the</a:t>
            </a:r>
            <a:r>
              <a:rPr lang="ro-RO" sz="1600" dirty="0" smtClean="0"/>
              <a:t> </a:t>
            </a:r>
            <a:r>
              <a:rPr lang="ro-RO" sz="1600" dirty="0" err="1" smtClean="0"/>
              <a:t>legendary</a:t>
            </a:r>
            <a:r>
              <a:rPr lang="ro-RO" sz="1600" dirty="0" smtClean="0"/>
              <a:t> king </a:t>
            </a:r>
            <a:r>
              <a:rPr lang="ro-RO" sz="1600" dirty="0" err="1" smtClean="0"/>
              <a:t>Minos</a:t>
            </a:r>
            <a:r>
              <a:rPr lang="ro-RO" sz="1600" dirty="0" smtClean="0"/>
              <a:t> </a:t>
            </a:r>
            <a:r>
              <a:rPr lang="ro-RO" sz="1600" dirty="0" err="1" smtClean="0"/>
              <a:t>is</a:t>
            </a:r>
            <a:r>
              <a:rPr lang="ro-RO" sz="1600" dirty="0" smtClean="0"/>
              <a:t> </a:t>
            </a:r>
            <a:r>
              <a:rPr lang="ro-RO" sz="1600" dirty="0" err="1" smtClean="0"/>
              <a:t>included</a:t>
            </a:r>
            <a:r>
              <a:rPr lang="ro-RO" sz="1600" dirty="0" smtClean="0"/>
              <a:t>).</a:t>
            </a:r>
            <a:r>
              <a:rPr lang="nl-NL" sz="1600" b="1" dirty="0" smtClean="0"/>
              <a:t>        </a:t>
            </a:r>
            <a:endParaRPr lang="ro-RO" sz="1600" dirty="0" smtClean="0"/>
          </a:p>
          <a:p>
            <a:pPr algn="ctr">
              <a:buNone/>
            </a:pPr>
            <a:endParaRPr lang="ro-RO" sz="2000" dirty="0" smtClean="0"/>
          </a:p>
          <a:p>
            <a:endParaRPr lang="ro-RO" dirty="0"/>
          </a:p>
        </p:txBody>
      </p:sp>
      <p:grpSp>
        <p:nvGrpSpPr>
          <p:cNvPr id="4" name="Grupare 3"/>
          <p:cNvGrpSpPr/>
          <p:nvPr/>
        </p:nvGrpSpPr>
        <p:grpSpPr>
          <a:xfrm>
            <a:off x="179512" y="260648"/>
            <a:ext cx="8404001" cy="1087120"/>
            <a:chOff x="395536" y="188640"/>
            <a:chExt cx="8404001" cy="1087120"/>
          </a:xfrm>
        </p:grpSpPr>
        <p:pic>
          <p:nvPicPr>
            <p:cNvPr id="5" name="Image 5"/>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395536" y="260648"/>
              <a:ext cx="1428750" cy="988496"/>
            </a:xfrm>
            <a:prstGeom prst="rect">
              <a:avLst/>
            </a:prstGeom>
          </p:spPr>
        </p:pic>
        <p:pic>
          <p:nvPicPr>
            <p:cNvPr id="6" name="Image 1"/>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1907704" y="332656"/>
              <a:ext cx="2807335" cy="801666"/>
            </a:xfrm>
            <a:prstGeom prst="rect">
              <a:avLst/>
            </a:prstGeom>
          </p:spPr>
        </p:pic>
        <p:pic>
          <p:nvPicPr>
            <p:cNvPr id="7" name="Image 7"/>
            <p:cNvPicPr/>
            <p:nvPr/>
          </p:nvPicPr>
          <p:blipFill>
            <a:blip r:embed="rId5"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6" cstate="print"/>
            <a:stretch>
              <a:fillRect/>
            </a:stretch>
          </p:blipFill>
          <p:spPr>
            <a:xfrm>
              <a:off x="7380312" y="332656"/>
              <a:ext cx="1419225" cy="790575"/>
            </a:xfrm>
            <a:prstGeom prst="rect">
              <a:avLst/>
            </a:prstGeom>
          </p:spPr>
        </p:pic>
      </p:grpSp>
      <p:pic>
        <p:nvPicPr>
          <p:cNvPr id="9" name="Imagine 8" descr="Imagini pentru Europa de Veronesse"/>
          <p:cNvPicPr/>
          <p:nvPr/>
        </p:nvPicPr>
        <p:blipFill>
          <a:blip r:embed="rId7" cstate="print"/>
          <a:srcRect/>
          <a:stretch>
            <a:fillRect/>
          </a:stretch>
        </p:blipFill>
        <p:spPr bwMode="auto">
          <a:xfrm>
            <a:off x="3707904" y="2204864"/>
            <a:ext cx="1847508" cy="1889106"/>
          </a:xfrm>
          <a:prstGeom prst="rect">
            <a:avLst/>
          </a:prstGeom>
          <a:noFill/>
          <a:ln w="9525">
            <a:noFill/>
            <a:miter lim="800000"/>
            <a:headEnd/>
            <a:tailEnd/>
          </a:ln>
        </p:spPr>
      </p:pic>
      <p:sp>
        <p:nvSpPr>
          <p:cNvPr id="10" name="CasetăText 9"/>
          <p:cNvSpPr txBox="1"/>
          <p:nvPr/>
        </p:nvSpPr>
        <p:spPr>
          <a:xfrm>
            <a:off x="3491880" y="4149080"/>
            <a:ext cx="2304256" cy="276999"/>
          </a:xfrm>
          <a:prstGeom prst="rect">
            <a:avLst/>
          </a:prstGeom>
          <a:noFill/>
        </p:spPr>
        <p:txBody>
          <a:bodyPr wrap="square" rtlCol="0">
            <a:spAutoFit/>
          </a:bodyPr>
          <a:lstStyle/>
          <a:p>
            <a:r>
              <a:rPr lang="nl-NL" sz="1200" i="1" dirty="0" smtClean="0"/>
              <a:t>Europa – painting of Veronesse</a:t>
            </a:r>
            <a:endParaRPr lang="ro-RO" sz="1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are 3"/>
          <p:cNvGrpSpPr/>
          <p:nvPr/>
        </p:nvGrpSpPr>
        <p:grpSpPr>
          <a:xfrm>
            <a:off x="179512" y="260648"/>
            <a:ext cx="8404001" cy="1087120"/>
            <a:chOff x="395536" y="188640"/>
            <a:chExt cx="8404001" cy="1087120"/>
          </a:xfrm>
        </p:grpSpPr>
        <p:pic>
          <p:nvPicPr>
            <p:cNvPr id="5" name="Image 5"/>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pic>
        <p:nvPicPr>
          <p:cNvPr id="9" name="Substituent conținut 8" descr="Imagini pentru statuia ovidiu constanta"/>
          <p:cNvPicPr>
            <a:picLocks noGrp="1"/>
          </p:cNvPicPr>
          <p:nvPr>
            <p:ph idx="1"/>
          </p:nvPr>
        </p:nvPicPr>
        <p:blipFill>
          <a:blip r:embed="rId6" cstate="print"/>
          <a:srcRect/>
          <a:stretch>
            <a:fillRect/>
          </a:stretch>
        </p:blipFill>
        <p:spPr bwMode="auto">
          <a:xfrm>
            <a:off x="395536" y="1556792"/>
            <a:ext cx="3159351" cy="1944216"/>
          </a:xfrm>
          <a:prstGeom prst="rect">
            <a:avLst/>
          </a:prstGeom>
          <a:noFill/>
          <a:ln w="9525">
            <a:noFill/>
            <a:miter lim="800000"/>
            <a:headEnd/>
            <a:tailEnd/>
          </a:ln>
        </p:spPr>
      </p:pic>
      <p:sp>
        <p:nvSpPr>
          <p:cNvPr id="10" name="CasetăText 9"/>
          <p:cNvSpPr txBox="1"/>
          <p:nvPr/>
        </p:nvSpPr>
        <p:spPr>
          <a:xfrm>
            <a:off x="3779912" y="1495817"/>
            <a:ext cx="4968552" cy="276999"/>
          </a:xfrm>
          <a:prstGeom prst="rect">
            <a:avLst/>
          </a:prstGeom>
          <a:noFill/>
        </p:spPr>
        <p:txBody>
          <a:bodyPr wrap="square" rtlCol="0">
            <a:spAutoFit/>
          </a:bodyPr>
          <a:lstStyle/>
          <a:p>
            <a:r>
              <a:rPr lang="ro-RO" sz="1200" i="1" dirty="0" smtClean="0"/>
              <a:t>The </a:t>
            </a:r>
            <a:r>
              <a:rPr lang="ro-RO" sz="1200" i="1" dirty="0" err="1" smtClean="0"/>
              <a:t>statue</a:t>
            </a:r>
            <a:r>
              <a:rPr lang="ro-RO" sz="1200" i="1" dirty="0" smtClean="0"/>
              <a:t> of </a:t>
            </a:r>
            <a:r>
              <a:rPr lang="ro-RO" sz="1200" i="1" dirty="0" err="1" smtClean="0"/>
              <a:t>the</a:t>
            </a:r>
            <a:r>
              <a:rPr lang="ro-RO" sz="1200" i="1" dirty="0" smtClean="0"/>
              <a:t> poet Ovidius   -  Constanta -  </a:t>
            </a:r>
            <a:r>
              <a:rPr lang="ro-RO" sz="1200" i="1" dirty="0" err="1" smtClean="0"/>
              <a:t>author</a:t>
            </a:r>
            <a:r>
              <a:rPr lang="ro-RO" sz="1200" i="1" dirty="0" smtClean="0"/>
              <a:t> : </a:t>
            </a:r>
            <a:r>
              <a:rPr lang="ro-RO" sz="1200" i="1" dirty="0" err="1" smtClean="0"/>
              <a:t>Ettore</a:t>
            </a:r>
            <a:r>
              <a:rPr lang="ro-RO" sz="1200" i="1" dirty="0" smtClean="0"/>
              <a:t> </a:t>
            </a:r>
            <a:r>
              <a:rPr lang="ro-RO" sz="1200" i="1" dirty="0" err="1" smtClean="0"/>
              <a:t>Ferrie</a:t>
            </a:r>
            <a:r>
              <a:rPr lang="ro-RO" sz="1200" i="1" dirty="0" smtClean="0"/>
              <a:t>, 1887</a:t>
            </a:r>
            <a:endParaRPr lang="ro-RO" sz="1200" dirty="0"/>
          </a:p>
        </p:txBody>
      </p:sp>
      <p:pic>
        <p:nvPicPr>
          <p:cNvPr id="11" name="Imagine 10" descr="http://www.istorie-pe-scurt.ro/wp-content/uploads/2016/03/Citat-Publius-Ovidius-Naso.jpg"/>
          <p:cNvPicPr/>
          <p:nvPr/>
        </p:nvPicPr>
        <p:blipFill>
          <a:blip r:embed="rId7" cstate="print"/>
          <a:srcRect/>
          <a:stretch>
            <a:fillRect/>
          </a:stretch>
        </p:blipFill>
        <p:spPr bwMode="auto">
          <a:xfrm>
            <a:off x="4860032" y="2111530"/>
            <a:ext cx="3168352" cy="1677510"/>
          </a:xfrm>
          <a:prstGeom prst="rect">
            <a:avLst/>
          </a:prstGeom>
          <a:noFill/>
          <a:ln w="9525">
            <a:noFill/>
            <a:miter lim="800000"/>
            <a:headEnd/>
            <a:tailEnd/>
          </a:ln>
        </p:spPr>
      </p:pic>
      <p:sp>
        <p:nvSpPr>
          <p:cNvPr id="13" name="CasetăText 12"/>
          <p:cNvSpPr txBox="1"/>
          <p:nvPr/>
        </p:nvSpPr>
        <p:spPr>
          <a:xfrm>
            <a:off x="251520" y="3789040"/>
            <a:ext cx="3672408" cy="2523768"/>
          </a:xfrm>
          <a:prstGeom prst="rect">
            <a:avLst/>
          </a:prstGeom>
          <a:noFill/>
        </p:spPr>
        <p:txBody>
          <a:bodyPr wrap="square" rtlCol="0">
            <a:spAutoFit/>
          </a:bodyPr>
          <a:lstStyle/>
          <a:p>
            <a:pPr algn="ctr"/>
            <a:r>
              <a:rPr lang="ro-RO" sz="1400" b="1" u="sng" dirty="0" smtClean="0"/>
              <a:t>”</a:t>
            </a:r>
            <a:r>
              <a:rPr lang="ro-RO" sz="1400" b="1" u="sng" dirty="0" err="1" smtClean="0"/>
              <a:t>Metamorphoses</a:t>
            </a:r>
            <a:r>
              <a:rPr lang="ro-RO" sz="1400" b="1" u="sng" dirty="0" smtClean="0"/>
              <a:t>” </a:t>
            </a:r>
            <a:r>
              <a:rPr lang="ro-RO" sz="1400" b="1" u="sng" dirty="0" err="1" smtClean="0"/>
              <a:t>by</a:t>
            </a:r>
            <a:r>
              <a:rPr lang="ro-RO" sz="1400" b="1" u="sng" dirty="0" smtClean="0"/>
              <a:t> Ovidius -</a:t>
            </a:r>
            <a:r>
              <a:rPr lang="ro-RO" sz="1400" b="1" dirty="0" smtClean="0"/>
              <a:t>  </a:t>
            </a:r>
            <a:r>
              <a:rPr lang="ro-RO" sz="1400" dirty="0" smtClean="0"/>
              <a:t>an epic poem, a </a:t>
            </a:r>
            <a:r>
              <a:rPr lang="ro-RO" sz="1400" dirty="0" err="1" smtClean="0"/>
              <a:t>mythological</a:t>
            </a:r>
            <a:r>
              <a:rPr lang="ro-RO" sz="1400" dirty="0" smtClean="0"/>
              <a:t> ”</a:t>
            </a:r>
            <a:r>
              <a:rPr lang="ro-RO" sz="1400" dirty="0" err="1" smtClean="0"/>
              <a:t>history</a:t>
            </a:r>
            <a:r>
              <a:rPr lang="ro-RO" sz="1400" dirty="0" smtClean="0"/>
              <a:t>” of </a:t>
            </a:r>
            <a:r>
              <a:rPr lang="ro-RO" sz="1400" dirty="0" err="1" smtClean="0"/>
              <a:t>the</a:t>
            </a:r>
            <a:r>
              <a:rPr lang="ro-RO" sz="1400" dirty="0" smtClean="0"/>
              <a:t> </a:t>
            </a:r>
            <a:r>
              <a:rPr lang="ro-RO" sz="1400" dirty="0" err="1" smtClean="0"/>
              <a:t>world’s</a:t>
            </a:r>
            <a:r>
              <a:rPr lang="ro-RO" sz="1400" dirty="0" smtClean="0"/>
              <a:t> </a:t>
            </a:r>
            <a:r>
              <a:rPr lang="ro-RO" sz="1400" dirty="0" err="1" smtClean="0"/>
              <a:t>genesis</a:t>
            </a:r>
            <a:r>
              <a:rPr lang="ro-RO" sz="1400" dirty="0" smtClean="0"/>
              <a:t>, </a:t>
            </a:r>
            <a:r>
              <a:rPr lang="ro-RO" sz="1400" dirty="0" err="1" smtClean="0"/>
              <a:t>of</a:t>
            </a:r>
            <a:r>
              <a:rPr lang="ro-RO" sz="1400" dirty="0" smtClean="0"/>
              <a:t> </a:t>
            </a:r>
            <a:r>
              <a:rPr lang="ro-RO" sz="1400" dirty="0" err="1" smtClean="0"/>
              <a:t>the</a:t>
            </a:r>
            <a:r>
              <a:rPr lang="ro-RO" sz="1400" dirty="0" smtClean="0"/>
              <a:t> </a:t>
            </a:r>
            <a:r>
              <a:rPr lang="ro-RO" sz="1400" dirty="0" err="1" smtClean="0"/>
              <a:t>metamorphosis</a:t>
            </a:r>
            <a:r>
              <a:rPr lang="ro-RO" sz="1400" dirty="0" smtClean="0"/>
              <a:t> </a:t>
            </a:r>
            <a:r>
              <a:rPr lang="ro-RO" sz="1400" dirty="0" err="1" smtClean="0"/>
              <a:t>of</a:t>
            </a:r>
            <a:r>
              <a:rPr lang="ro-RO" sz="1400" dirty="0" smtClean="0"/>
              <a:t> </a:t>
            </a:r>
            <a:r>
              <a:rPr lang="ro-RO" sz="1400" dirty="0" err="1" smtClean="0"/>
              <a:t>creatures</a:t>
            </a:r>
            <a:r>
              <a:rPr lang="ro-RO" sz="1400" dirty="0" smtClean="0"/>
              <a:t> </a:t>
            </a:r>
            <a:r>
              <a:rPr lang="ro-RO" sz="1400" dirty="0" err="1" smtClean="0"/>
              <a:t>and</a:t>
            </a:r>
            <a:r>
              <a:rPr lang="ro-RO" sz="1400" dirty="0" smtClean="0"/>
              <a:t> </a:t>
            </a:r>
            <a:r>
              <a:rPr lang="ro-RO" sz="1400" dirty="0" err="1" smtClean="0"/>
              <a:t>objects</a:t>
            </a:r>
            <a:r>
              <a:rPr lang="ro-RO" sz="1400" dirty="0" smtClean="0"/>
              <a:t>. Ovidius </a:t>
            </a:r>
            <a:r>
              <a:rPr lang="ro-RO" sz="1400" dirty="0" err="1" smtClean="0"/>
              <a:t>presents</a:t>
            </a:r>
            <a:r>
              <a:rPr lang="ro-RO" sz="1400" dirty="0" smtClean="0"/>
              <a:t> 250 </a:t>
            </a:r>
            <a:r>
              <a:rPr lang="ro-RO" sz="1400" dirty="0" err="1" smtClean="0"/>
              <a:t>legends</a:t>
            </a:r>
            <a:r>
              <a:rPr lang="ro-RO" sz="1400" dirty="0" smtClean="0"/>
              <a:t> </a:t>
            </a:r>
            <a:r>
              <a:rPr lang="ro-RO" sz="1400" dirty="0" err="1" smtClean="0"/>
              <a:t>which</a:t>
            </a:r>
            <a:r>
              <a:rPr lang="ro-RO" sz="1400" dirty="0" smtClean="0"/>
              <a:t> </a:t>
            </a:r>
            <a:r>
              <a:rPr lang="ro-RO" sz="1400" dirty="0" err="1" smtClean="0"/>
              <a:t>allegorize</a:t>
            </a:r>
            <a:r>
              <a:rPr lang="ro-RO" sz="1400" dirty="0" smtClean="0"/>
              <a:t> </a:t>
            </a:r>
            <a:r>
              <a:rPr lang="ro-RO" sz="1400" dirty="0" err="1" smtClean="0"/>
              <a:t>metamorphoses</a:t>
            </a:r>
            <a:r>
              <a:rPr lang="ro-RO" sz="1400" dirty="0" smtClean="0"/>
              <a:t>. Ovidius </a:t>
            </a:r>
            <a:r>
              <a:rPr lang="ro-RO" sz="1400" dirty="0" err="1" smtClean="0"/>
              <a:t>perceives</a:t>
            </a:r>
            <a:r>
              <a:rPr lang="ro-RO" sz="1400" dirty="0" smtClean="0"/>
              <a:t> </a:t>
            </a:r>
            <a:r>
              <a:rPr lang="ro-RO" sz="1400" dirty="0" err="1" smtClean="0"/>
              <a:t>the</a:t>
            </a:r>
            <a:r>
              <a:rPr lang="ro-RO" sz="1400" dirty="0" smtClean="0"/>
              <a:t> concept of </a:t>
            </a:r>
            <a:r>
              <a:rPr lang="ro-RO" sz="1400" dirty="0" err="1" smtClean="0"/>
              <a:t>metamorphosis</a:t>
            </a:r>
            <a:r>
              <a:rPr lang="ro-RO" sz="1400" dirty="0" smtClean="0"/>
              <a:t> as spiritual ”</a:t>
            </a:r>
            <a:r>
              <a:rPr lang="ro-RO" sz="1400" dirty="0" err="1" smtClean="0"/>
              <a:t>becoming</a:t>
            </a:r>
            <a:r>
              <a:rPr lang="ro-RO" sz="1400" dirty="0" smtClean="0"/>
              <a:t>” </a:t>
            </a:r>
            <a:r>
              <a:rPr lang="ro-RO" sz="1400" dirty="0" err="1" smtClean="0"/>
              <a:t>and</a:t>
            </a:r>
            <a:r>
              <a:rPr lang="ro-RO" sz="1400" dirty="0" smtClean="0"/>
              <a:t> </a:t>
            </a:r>
            <a:r>
              <a:rPr lang="ro-RO" sz="1400" dirty="0" err="1" smtClean="0"/>
              <a:t>evolution</a:t>
            </a:r>
            <a:r>
              <a:rPr lang="ro-RO" sz="1400" dirty="0" smtClean="0"/>
              <a:t>. The poet </a:t>
            </a:r>
            <a:r>
              <a:rPr lang="ro-RO" sz="1400" dirty="0" err="1" smtClean="0"/>
              <a:t>narrates</a:t>
            </a:r>
            <a:r>
              <a:rPr lang="ro-RO" sz="1400" dirty="0" smtClean="0"/>
              <a:t> </a:t>
            </a:r>
            <a:r>
              <a:rPr lang="ro-RO" sz="1400" dirty="0" err="1" smtClean="0"/>
              <a:t>legends</a:t>
            </a:r>
            <a:r>
              <a:rPr lang="ro-RO" sz="1400" dirty="0" smtClean="0"/>
              <a:t> </a:t>
            </a:r>
            <a:r>
              <a:rPr lang="ro-RO" sz="1400" dirty="0" err="1" smtClean="0"/>
              <a:t>referring</a:t>
            </a:r>
            <a:r>
              <a:rPr lang="ro-RO" sz="1400" dirty="0" smtClean="0"/>
              <a:t> </a:t>
            </a:r>
            <a:r>
              <a:rPr lang="ro-RO" sz="1400" dirty="0" err="1" smtClean="0"/>
              <a:t>to</a:t>
            </a:r>
            <a:r>
              <a:rPr lang="ro-RO" sz="1400" dirty="0" smtClean="0"/>
              <a:t> </a:t>
            </a:r>
            <a:r>
              <a:rPr lang="ro-RO" sz="1400" dirty="0" err="1" smtClean="0"/>
              <a:t>the</a:t>
            </a:r>
            <a:r>
              <a:rPr lang="ro-RO" sz="1400" dirty="0" smtClean="0"/>
              <a:t> </a:t>
            </a:r>
            <a:r>
              <a:rPr lang="ro-RO" sz="1400" dirty="0" err="1" smtClean="0"/>
              <a:t>transformation</a:t>
            </a:r>
            <a:r>
              <a:rPr lang="ro-RO" sz="1400" dirty="0" smtClean="0"/>
              <a:t> of </a:t>
            </a:r>
            <a:r>
              <a:rPr lang="ro-RO" sz="1400" dirty="0" err="1" smtClean="0"/>
              <a:t>gods</a:t>
            </a:r>
            <a:r>
              <a:rPr lang="ro-RO" sz="1400" dirty="0" smtClean="0"/>
              <a:t> </a:t>
            </a:r>
            <a:r>
              <a:rPr lang="ro-RO" sz="1400" dirty="0" err="1" smtClean="0"/>
              <a:t>into</a:t>
            </a:r>
            <a:r>
              <a:rPr lang="ro-RO" sz="1400" dirty="0" smtClean="0"/>
              <a:t> </a:t>
            </a:r>
            <a:r>
              <a:rPr lang="ro-RO" sz="1400" dirty="0" err="1" smtClean="0"/>
              <a:t>animals</a:t>
            </a:r>
            <a:r>
              <a:rPr lang="ro-RO" sz="1400" dirty="0" smtClean="0"/>
              <a:t>, </a:t>
            </a:r>
            <a:r>
              <a:rPr lang="ro-RO" sz="1400" dirty="0" err="1" smtClean="0"/>
              <a:t>such</a:t>
            </a:r>
            <a:r>
              <a:rPr lang="ro-RO" sz="1400" dirty="0" smtClean="0"/>
              <a:t> as </a:t>
            </a:r>
            <a:r>
              <a:rPr lang="ro-RO" sz="1400" dirty="0" err="1" smtClean="0"/>
              <a:t>the</a:t>
            </a:r>
            <a:r>
              <a:rPr lang="ro-RO" sz="1400" dirty="0" smtClean="0"/>
              <a:t> </a:t>
            </a:r>
            <a:r>
              <a:rPr lang="ro-RO" sz="1400" dirty="0" err="1" smtClean="0"/>
              <a:t>conversion</a:t>
            </a:r>
            <a:r>
              <a:rPr lang="ro-RO" sz="1400" dirty="0" smtClean="0"/>
              <a:t> of </a:t>
            </a:r>
            <a:r>
              <a:rPr lang="ro-RO" sz="1400" dirty="0" err="1" smtClean="0"/>
              <a:t>Lupiterin</a:t>
            </a:r>
            <a:r>
              <a:rPr lang="ro-RO" sz="1400" dirty="0" smtClean="0"/>
              <a:t> </a:t>
            </a:r>
            <a:r>
              <a:rPr lang="ro-RO" sz="1400" dirty="0" err="1" smtClean="0"/>
              <a:t>into</a:t>
            </a:r>
            <a:r>
              <a:rPr lang="ro-RO" sz="1400" dirty="0" smtClean="0"/>
              <a:t> a </a:t>
            </a:r>
            <a:r>
              <a:rPr lang="ro-RO" sz="1400" dirty="0" err="1" smtClean="0"/>
              <a:t>bull</a:t>
            </a:r>
            <a:r>
              <a:rPr lang="ro-RO" sz="1400" dirty="0" smtClean="0"/>
              <a:t> in </a:t>
            </a:r>
            <a:r>
              <a:rPr lang="ro-RO" sz="1400" dirty="0" err="1" smtClean="0"/>
              <a:t>order</a:t>
            </a:r>
            <a:r>
              <a:rPr lang="ro-RO" sz="1400" dirty="0" smtClean="0"/>
              <a:t> </a:t>
            </a:r>
            <a:r>
              <a:rPr lang="ro-RO" sz="1400" dirty="0" err="1" smtClean="0"/>
              <a:t>to</a:t>
            </a:r>
            <a:r>
              <a:rPr lang="ro-RO" sz="1400" dirty="0" smtClean="0"/>
              <a:t> </a:t>
            </a:r>
            <a:r>
              <a:rPr lang="ro-RO" sz="1400" dirty="0" err="1" smtClean="0"/>
              <a:t>kidnap</a:t>
            </a:r>
            <a:r>
              <a:rPr lang="ro-RO" sz="1400" dirty="0" smtClean="0"/>
              <a:t> </a:t>
            </a:r>
            <a:r>
              <a:rPr lang="ro-RO" sz="1400" dirty="0" err="1" smtClean="0"/>
              <a:t>princess</a:t>
            </a:r>
            <a:r>
              <a:rPr lang="ro-RO" sz="1400" dirty="0" smtClean="0"/>
              <a:t> Europe.</a:t>
            </a:r>
          </a:p>
          <a:p>
            <a:endParaRPr lang="ro-RO" dirty="0"/>
          </a:p>
        </p:txBody>
      </p:sp>
      <p:sp>
        <p:nvSpPr>
          <p:cNvPr id="14" name="CasetăText 13"/>
          <p:cNvSpPr txBox="1"/>
          <p:nvPr/>
        </p:nvSpPr>
        <p:spPr>
          <a:xfrm>
            <a:off x="4932040" y="4149080"/>
            <a:ext cx="3096344" cy="1661993"/>
          </a:xfrm>
          <a:prstGeom prst="rect">
            <a:avLst/>
          </a:prstGeom>
          <a:noFill/>
        </p:spPr>
        <p:txBody>
          <a:bodyPr wrap="square" rtlCol="0">
            <a:spAutoFit/>
          </a:bodyPr>
          <a:lstStyle/>
          <a:p>
            <a:pPr algn="ctr"/>
            <a:r>
              <a:rPr lang="nl-NL" sz="1400" dirty="0" smtClean="0"/>
              <a:t>The Latin poet </a:t>
            </a:r>
            <a:r>
              <a:rPr lang="nl-NL" sz="1400" b="1" dirty="0" smtClean="0"/>
              <a:t>Publius Ovidius Naso</a:t>
            </a:r>
            <a:r>
              <a:rPr lang="nl-NL" sz="1400" dirty="0" smtClean="0"/>
              <a:t>, born in Sulmona </a:t>
            </a:r>
            <a:r>
              <a:rPr lang="nl-NL" sz="1400" dirty="0" smtClean="0"/>
              <a:t>(</a:t>
            </a:r>
            <a:r>
              <a:rPr lang="ro-RO" sz="1400" dirty="0" err="1" smtClean="0"/>
              <a:t>Ital</a:t>
            </a:r>
            <a:r>
              <a:rPr lang="nl-NL" sz="1400" dirty="0" smtClean="0"/>
              <a:t>y</a:t>
            </a:r>
            <a:r>
              <a:rPr lang="nl-NL" sz="1400" dirty="0" smtClean="0"/>
              <a:t>) in 43 B.C., was exiled by Augustus in 8 A.D. in the </a:t>
            </a:r>
            <a:r>
              <a:rPr lang="nl-NL" sz="1400" b="1" dirty="0" smtClean="0"/>
              <a:t>Tomis </a:t>
            </a:r>
            <a:r>
              <a:rPr lang="nl-NL" sz="1400" dirty="0" smtClean="0"/>
              <a:t>(Constanta) citadel, where he writes the poems ”</a:t>
            </a:r>
            <a:r>
              <a:rPr lang="nl-NL" sz="1400" i="1" dirty="0" smtClean="0"/>
              <a:t>Tristia”</a:t>
            </a:r>
            <a:r>
              <a:rPr lang="nl-NL" sz="1400" dirty="0" smtClean="0"/>
              <a:t> and ”Pontica”. He also dies there in 17 A.D.</a:t>
            </a:r>
            <a:endParaRPr lang="ro-RO" sz="1400" dirty="0" smtClean="0"/>
          </a:p>
          <a:p>
            <a:endParaRPr lang="ro-RO"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p:txBody>
          <a:bodyPr>
            <a:normAutofit fontScale="47500" lnSpcReduction="20000"/>
          </a:bodyPr>
          <a:lstStyle/>
          <a:p>
            <a:r>
              <a:rPr lang="ro-RO" sz="4200" b="1" u="sng" dirty="0" smtClean="0"/>
              <a:t>The European </a:t>
            </a:r>
            <a:r>
              <a:rPr lang="ro-RO" sz="4200" b="1" u="sng" dirty="0" err="1" smtClean="0"/>
              <a:t>identity</a:t>
            </a:r>
            <a:endParaRPr lang="ro-RO" sz="4200" dirty="0" smtClean="0"/>
          </a:p>
          <a:p>
            <a:pPr>
              <a:buNone/>
            </a:pPr>
            <a:r>
              <a:rPr lang="ro-RO" b="1" dirty="0" smtClean="0"/>
              <a:t> </a:t>
            </a:r>
            <a:endParaRPr lang="ro-RO" dirty="0" smtClean="0"/>
          </a:p>
          <a:p>
            <a:r>
              <a:rPr lang="ro-RO" dirty="0" smtClean="0"/>
              <a:t>    In </a:t>
            </a:r>
            <a:r>
              <a:rPr lang="ro-RO" b="1" dirty="0" smtClean="0"/>
              <a:t>800,</a:t>
            </a:r>
            <a:r>
              <a:rPr lang="ro-RO" dirty="0" smtClean="0"/>
              <a:t> at </a:t>
            </a:r>
            <a:r>
              <a:rPr lang="ro-RO" dirty="0" err="1" smtClean="0"/>
              <a:t>the</a:t>
            </a:r>
            <a:r>
              <a:rPr lang="ro-RO" dirty="0" smtClean="0"/>
              <a:t> </a:t>
            </a:r>
            <a:r>
              <a:rPr lang="ro-RO" dirty="0" err="1" smtClean="0"/>
              <a:t>enthrone</a:t>
            </a:r>
            <a:r>
              <a:rPr lang="ro-RO" dirty="0" smtClean="0"/>
              <a:t> of </a:t>
            </a:r>
            <a:r>
              <a:rPr lang="ro-RO" b="1" dirty="0" err="1" smtClean="0"/>
              <a:t>Charlemagne</a:t>
            </a:r>
            <a:r>
              <a:rPr lang="ro-RO" dirty="0" smtClean="0"/>
              <a:t>, </a:t>
            </a:r>
            <a:r>
              <a:rPr lang="ro-RO" dirty="0" err="1" smtClean="0"/>
              <a:t>the</a:t>
            </a:r>
            <a:r>
              <a:rPr lang="ro-RO" dirty="0" smtClean="0"/>
              <a:t> </a:t>
            </a:r>
            <a:r>
              <a:rPr lang="ro-RO" dirty="0" err="1" smtClean="0"/>
              <a:t>poets</a:t>
            </a:r>
            <a:r>
              <a:rPr lang="ro-RO" dirty="0" smtClean="0"/>
              <a:t> </a:t>
            </a:r>
            <a:r>
              <a:rPr lang="ro-RO" dirty="0" err="1" smtClean="0"/>
              <a:t>of</a:t>
            </a:r>
            <a:r>
              <a:rPr lang="ro-RO" dirty="0" smtClean="0"/>
              <a:t> </a:t>
            </a:r>
            <a:r>
              <a:rPr lang="ro-RO" dirty="0" err="1" smtClean="0"/>
              <a:t>the</a:t>
            </a:r>
            <a:r>
              <a:rPr lang="ro-RO" dirty="0" smtClean="0"/>
              <a:t> </a:t>
            </a:r>
            <a:r>
              <a:rPr lang="ro-RO" dirty="0" err="1" smtClean="0"/>
              <a:t>court</a:t>
            </a:r>
            <a:r>
              <a:rPr lang="ro-RO" dirty="0" smtClean="0"/>
              <a:t> </a:t>
            </a:r>
            <a:r>
              <a:rPr lang="ro-RO" dirty="0" err="1" smtClean="0"/>
              <a:t>considered</a:t>
            </a:r>
            <a:r>
              <a:rPr lang="ro-RO" dirty="0" smtClean="0"/>
              <a:t> </a:t>
            </a:r>
            <a:r>
              <a:rPr lang="ro-RO" dirty="0" err="1" smtClean="0"/>
              <a:t>him</a:t>
            </a:r>
            <a:r>
              <a:rPr lang="ro-RO" dirty="0" smtClean="0"/>
              <a:t> as </a:t>
            </a:r>
            <a:r>
              <a:rPr lang="ro-RO" dirty="0" err="1" smtClean="0"/>
              <a:t>the</a:t>
            </a:r>
            <a:r>
              <a:rPr lang="ro-RO" dirty="0" smtClean="0"/>
              <a:t> </a:t>
            </a:r>
            <a:r>
              <a:rPr lang="ro-RO" dirty="0" err="1" smtClean="0"/>
              <a:t>new</a:t>
            </a:r>
            <a:r>
              <a:rPr lang="ro-RO" dirty="0" smtClean="0"/>
              <a:t> </a:t>
            </a:r>
            <a:r>
              <a:rPr lang="ro-RO" dirty="0" err="1" smtClean="0"/>
              <a:t>sovereign</a:t>
            </a:r>
            <a:r>
              <a:rPr lang="ro-RO" dirty="0" smtClean="0"/>
              <a:t> of Europe. Europe </a:t>
            </a:r>
            <a:r>
              <a:rPr lang="ro-RO" dirty="0" err="1" smtClean="0"/>
              <a:t>is</a:t>
            </a:r>
            <a:r>
              <a:rPr lang="ro-RO" dirty="0" smtClean="0"/>
              <a:t> </a:t>
            </a:r>
            <a:r>
              <a:rPr lang="ro-RO" dirty="0" err="1" smtClean="0"/>
              <a:t>then</a:t>
            </a:r>
            <a:r>
              <a:rPr lang="ro-RO" dirty="0" smtClean="0"/>
              <a:t> </a:t>
            </a:r>
            <a:r>
              <a:rPr lang="ro-RO" dirty="0" err="1" smtClean="0"/>
              <a:t>seen</a:t>
            </a:r>
            <a:r>
              <a:rPr lang="ro-RO" dirty="0" smtClean="0"/>
              <a:t> as a </a:t>
            </a:r>
            <a:r>
              <a:rPr lang="ro-RO" dirty="0" err="1" smtClean="0"/>
              <a:t>synonim</a:t>
            </a:r>
            <a:r>
              <a:rPr lang="ro-RO" dirty="0" smtClean="0"/>
              <a:t> of "</a:t>
            </a:r>
            <a:r>
              <a:rPr lang="ro-RO" dirty="0" err="1" smtClean="0"/>
              <a:t>the</a:t>
            </a:r>
            <a:r>
              <a:rPr lang="ro-RO" dirty="0" smtClean="0"/>
              <a:t> </a:t>
            </a:r>
            <a:r>
              <a:rPr lang="ro-RO" dirty="0" err="1" smtClean="0"/>
              <a:t>new</a:t>
            </a:r>
            <a:r>
              <a:rPr lang="ro-RO" dirty="0" smtClean="0"/>
              <a:t> Rome".</a:t>
            </a:r>
            <a:r>
              <a:rPr lang="ro-RO" b="1" dirty="0" smtClean="0"/>
              <a:t> The Carolingian Empire </a:t>
            </a:r>
            <a:r>
              <a:rPr lang="ro-RO" dirty="0" err="1" smtClean="0"/>
              <a:t>is</a:t>
            </a:r>
            <a:r>
              <a:rPr lang="ro-RO" dirty="0" smtClean="0"/>
              <a:t> </a:t>
            </a:r>
            <a:r>
              <a:rPr lang="ro-RO" b="1" dirty="0" err="1" smtClean="0"/>
              <a:t>the</a:t>
            </a:r>
            <a:r>
              <a:rPr lang="ro-RO" b="1" dirty="0" smtClean="0"/>
              <a:t> </a:t>
            </a:r>
            <a:r>
              <a:rPr lang="ro-RO" b="1" dirty="0" err="1" smtClean="0"/>
              <a:t>very</a:t>
            </a:r>
            <a:r>
              <a:rPr lang="ro-RO" b="1" dirty="0" smtClean="0"/>
              <a:t> </a:t>
            </a:r>
            <a:r>
              <a:rPr lang="ro-RO" b="1" dirty="0" err="1" smtClean="0"/>
              <a:t>first</a:t>
            </a:r>
            <a:r>
              <a:rPr lang="ro-RO" b="1" dirty="0" smtClean="0"/>
              <a:t> European </a:t>
            </a:r>
            <a:r>
              <a:rPr lang="ro-RO" b="1" dirty="0" err="1" smtClean="0"/>
              <a:t>unification</a:t>
            </a:r>
            <a:r>
              <a:rPr lang="ro-RO" b="1" dirty="0" smtClean="0"/>
              <a:t>.</a:t>
            </a:r>
            <a:endParaRPr lang="ro-RO" dirty="0" smtClean="0"/>
          </a:p>
          <a:p>
            <a:r>
              <a:rPr lang="ro-RO" dirty="0" smtClean="0"/>
              <a:t> </a:t>
            </a:r>
          </a:p>
          <a:p>
            <a:r>
              <a:rPr lang="ro-RO" dirty="0" smtClean="0"/>
              <a:t> </a:t>
            </a:r>
          </a:p>
          <a:p>
            <a:r>
              <a:rPr lang="ro-RO" b="1" dirty="0" smtClean="0"/>
              <a:t>   The second European </a:t>
            </a:r>
            <a:r>
              <a:rPr lang="ro-RO" b="1" dirty="0" err="1" smtClean="0"/>
              <a:t>unification</a:t>
            </a:r>
            <a:r>
              <a:rPr lang="ro-RO" b="1" dirty="0" smtClean="0"/>
              <a:t> </a:t>
            </a:r>
            <a:r>
              <a:rPr lang="ro-RO" dirty="0" err="1" smtClean="0"/>
              <a:t>was</a:t>
            </a:r>
            <a:r>
              <a:rPr lang="ro-RO" dirty="0" smtClean="0"/>
              <a:t>  </a:t>
            </a:r>
            <a:r>
              <a:rPr lang="ro-RO" b="1" dirty="0" smtClean="0"/>
              <a:t>"Republica </a:t>
            </a:r>
            <a:r>
              <a:rPr lang="ro-RO" b="1" dirty="0" err="1" smtClean="0"/>
              <a:t>Christiana</a:t>
            </a:r>
            <a:r>
              <a:rPr lang="ro-RO" b="1" dirty="0" smtClean="0"/>
              <a:t>" (</a:t>
            </a:r>
            <a:r>
              <a:rPr lang="ro-RO" b="1" dirty="0" err="1" smtClean="0"/>
              <a:t>with</a:t>
            </a:r>
            <a:r>
              <a:rPr lang="ro-RO" b="1" dirty="0" smtClean="0"/>
              <a:t> a </a:t>
            </a:r>
            <a:r>
              <a:rPr lang="ro-RO" b="1" dirty="0" err="1" smtClean="0"/>
              <a:t>somewhat</a:t>
            </a:r>
            <a:r>
              <a:rPr lang="ro-RO" b="1" dirty="0" smtClean="0"/>
              <a:t> </a:t>
            </a:r>
            <a:r>
              <a:rPr lang="ro-RO" b="1" dirty="0" err="1" smtClean="0"/>
              <a:t>comparable</a:t>
            </a:r>
            <a:r>
              <a:rPr lang="ro-RO" b="1" dirty="0" smtClean="0"/>
              <a:t> </a:t>
            </a:r>
            <a:r>
              <a:rPr lang="ro-RO" b="1" dirty="0" err="1" smtClean="0"/>
              <a:t>meaning</a:t>
            </a:r>
            <a:r>
              <a:rPr lang="ro-RO" b="1" dirty="0" smtClean="0"/>
              <a:t> "</a:t>
            </a:r>
            <a:r>
              <a:rPr lang="ro-RO" b="1" dirty="0" err="1" smtClean="0"/>
              <a:t>Christendom</a:t>
            </a:r>
            <a:r>
              <a:rPr lang="ro-RO" b="1" dirty="0" smtClean="0"/>
              <a:t>")</a:t>
            </a:r>
            <a:r>
              <a:rPr lang="ro-RO" dirty="0" smtClean="0"/>
              <a:t> </a:t>
            </a:r>
            <a:r>
              <a:rPr lang="ro-RO" b="1" dirty="0" smtClean="0"/>
              <a:t> in </a:t>
            </a:r>
            <a:r>
              <a:rPr lang="ro-RO" b="1" dirty="0" err="1" smtClean="0"/>
              <a:t>the</a:t>
            </a:r>
            <a:r>
              <a:rPr lang="ro-RO" b="1" dirty="0" smtClean="0"/>
              <a:t> 12th-14th </a:t>
            </a:r>
            <a:r>
              <a:rPr lang="ro-RO" b="1" dirty="0" err="1" smtClean="0"/>
              <a:t>centuries</a:t>
            </a:r>
            <a:endParaRPr lang="ro-RO" dirty="0" smtClean="0"/>
          </a:p>
          <a:p>
            <a:r>
              <a:rPr lang="ro-RO" dirty="0" smtClean="0"/>
              <a:t>The </a:t>
            </a:r>
            <a:r>
              <a:rPr lang="ro-RO" dirty="0" err="1" smtClean="0"/>
              <a:t>Catholic</a:t>
            </a:r>
            <a:r>
              <a:rPr lang="ro-RO" dirty="0" smtClean="0"/>
              <a:t> </a:t>
            </a:r>
            <a:r>
              <a:rPr lang="ro-RO" dirty="0" err="1" smtClean="0"/>
              <a:t>religion</a:t>
            </a:r>
            <a:r>
              <a:rPr lang="ro-RO" dirty="0" smtClean="0"/>
              <a:t> (in </a:t>
            </a:r>
            <a:r>
              <a:rPr lang="ro-RO" dirty="0" err="1" smtClean="0"/>
              <a:t>Greek</a:t>
            </a:r>
            <a:r>
              <a:rPr lang="ro-RO" dirty="0" smtClean="0"/>
              <a:t> "</a:t>
            </a:r>
            <a:r>
              <a:rPr lang="ro-RO" dirty="0" err="1" smtClean="0"/>
              <a:t>Katholikos</a:t>
            </a:r>
            <a:r>
              <a:rPr lang="ro-RO" dirty="0" smtClean="0"/>
              <a:t>" = universal) </a:t>
            </a:r>
            <a:r>
              <a:rPr lang="ro-RO" dirty="0" err="1" smtClean="0"/>
              <a:t>was</a:t>
            </a:r>
            <a:r>
              <a:rPr lang="ro-RO" dirty="0" smtClean="0"/>
              <a:t> </a:t>
            </a:r>
            <a:r>
              <a:rPr lang="ro-RO" dirty="0" err="1" smtClean="0"/>
              <a:t>enforced</a:t>
            </a:r>
            <a:r>
              <a:rPr lang="ro-RO" dirty="0" smtClean="0"/>
              <a:t> as a universal </a:t>
            </a:r>
            <a:r>
              <a:rPr lang="ro-RO" dirty="0" err="1" smtClean="0"/>
              <a:t>aim</a:t>
            </a:r>
            <a:r>
              <a:rPr lang="ro-RO" dirty="0" smtClean="0"/>
              <a:t> (</a:t>
            </a:r>
            <a:r>
              <a:rPr lang="ro-RO" dirty="0" err="1" smtClean="0"/>
              <a:t>common</a:t>
            </a:r>
            <a:r>
              <a:rPr lang="ro-RO" dirty="0" smtClean="0"/>
              <a:t> </a:t>
            </a:r>
            <a:r>
              <a:rPr lang="ro-RO" dirty="0" err="1" smtClean="0"/>
              <a:t>belief</a:t>
            </a:r>
            <a:r>
              <a:rPr lang="ro-RO" dirty="0" smtClean="0"/>
              <a:t>/</a:t>
            </a:r>
            <a:r>
              <a:rPr lang="ro-RO" dirty="0" err="1" smtClean="0"/>
              <a:t>creed</a:t>
            </a:r>
            <a:r>
              <a:rPr lang="ro-RO" dirty="0" smtClean="0"/>
              <a:t>). </a:t>
            </a:r>
            <a:r>
              <a:rPr lang="ro-RO" dirty="0" err="1" smtClean="0"/>
              <a:t>Except</a:t>
            </a:r>
            <a:r>
              <a:rPr lang="ro-RO" dirty="0" smtClean="0"/>
              <a:t> for </a:t>
            </a:r>
            <a:r>
              <a:rPr lang="ro-RO" dirty="0" err="1" smtClean="0"/>
              <a:t>the</a:t>
            </a:r>
            <a:r>
              <a:rPr lang="ro-RO" dirty="0" smtClean="0"/>
              <a:t> cultural </a:t>
            </a:r>
            <a:r>
              <a:rPr lang="ro-RO" dirty="0" err="1" smtClean="0"/>
              <a:t>diversity</a:t>
            </a:r>
            <a:r>
              <a:rPr lang="ro-RO" dirty="0" smtClean="0"/>
              <a:t> </a:t>
            </a:r>
            <a:r>
              <a:rPr lang="ro-RO" dirty="0" err="1" smtClean="0"/>
              <a:t>and</a:t>
            </a:r>
            <a:r>
              <a:rPr lang="ro-RO" dirty="0" smtClean="0"/>
              <a:t> </a:t>
            </a:r>
            <a:r>
              <a:rPr lang="ro-RO" dirty="0" err="1" smtClean="0"/>
              <a:t>the</a:t>
            </a:r>
            <a:r>
              <a:rPr lang="ro-RO" dirty="0" smtClean="0"/>
              <a:t> </a:t>
            </a:r>
            <a:r>
              <a:rPr lang="ro-RO" dirty="0" err="1" smtClean="0"/>
              <a:t>executory</a:t>
            </a:r>
            <a:r>
              <a:rPr lang="ro-RO" dirty="0" smtClean="0"/>
              <a:t> </a:t>
            </a:r>
            <a:r>
              <a:rPr lang="ro-RO" dirty="0" err="1" smtClean="0"/>
              <a:t>divisions</a:t>
            </a:r>
            <a:r>
              <a:rPr lang="ro-RO" dirty="0" smtClean="0"/>
              <a:t>, it </a:t>
            </a:r>
            <a:r>
              <a:rPr lang="ro-RO" dirty="0" err="1" smtClean="0"/>
              <a:t>promoted</a:t>
            </a:r>
            <a:r>
              <a:rPr lang="ro-RO" dirty="0" smtClean="0"/>
              <a:t> spiritual </a:t>
            </a:r>
            <a:r>
              <a:rPr lang="ro-RO" dirty="0" err="1" smtClean="0"/>
              <a:t>harmony</a:t>
            </a:r>
            <a:r>
              <a:rPr lang="ro-RO" dirty="0" smtClean="0"/>
              <a:t>. </a:t>
            </a:r>
            <a:r>
              <a:rPr lang="ro-RO" dirty="0" err="1" smtClean="0"/>
              <a:t>This</a:t>
            </a:r>
            <a:r>
              <a:rPr lang="ro-RO" dirty="0" smtClean="0"/>
              <a:t> </a:t>
            </a:r>
            <a:r>
              <a:rPr lang="ro-RO" dirty="0" err="1" smtClean="0"/>
              <a:t>new</a:t>
            </a:r>
            <a:r>
              <a:rPr lang="ro-RO" dirty="0" smtClean="0"/>
              <a:t> </a:t>
            </a:r>
            <a:r>
              <a:rPr lang="ro-RO" dirty="0" err="1" smtClean="0"/>
              <a:t>form</a:t>
            </a:r>
            <a:r>
              <a:rPr lang="ro-RO" dirty="0" smtClean="0"/>
              <a:t> of </a:t>
            </a:r>
            <a:r>
              <a:rPr lang="ro-RO" dirty="0" err="1" smtClean="0"/>
              <a:t>integrity</a:t>
            </a:r>
            <a:r>
              <a:rPr lang="ro-RO" dirty="0" smtClean="0"/>
              <a:t> </a:t>
            </a:r>
            <a:r>
              <a:rPr lang="ro-RO" dirty="0" err="1" smtClean="0"/>
              <a:t>can</a:t>
            </a:r>
            <a:r>
              <a:rPr lang="ro-RO" dirty="0" smtClean="0"/>
              <a:t> </a:t>
            </a:r>
            <a:r>
              <a:rPr lang="ro-RO" dirty="0" err="1" smtClean="0"/>
              <a:t>be</a:t>
            </a:r>
            <a:r>
              <a:rPr lang="ro-RO" dirty="0" smtClean="0"/>
              <a:t> </a:t>
            </a:r>
            <a:r>
              <a:rPr lang="ro-RO" dirty="0" err="1" smtClean="0"/>
              <a:t>seen</a:t>
            </a:r>
            <a:r>
              <a:rPr lang="ro-RO" dirty="0" smtClean="0"/>
              <a:t> in </a:t>
            </a:r>
            <a:r>
              <a:rPr lang="ro-RO" dirty="0" err="1" smtClean="0"/>
              <a:t>three</a:t>
            </a:r>
            <a:r>
              <a:rPr lang="ro-RO" dirty="0" smtClean="0"/>
              <a:t> </a:t>
            </a:r>
            <a:r>
              <a:rPr lang="ro-RO" dirty="0" err="1" smtClean="0"/>
              <a:t>types</a:t>
            </a:r>
            <a:r>
              <a:rPr lang="ro-RO" dirty="0" smtClean="0"/>
              <a:t> of </a:t>
            </a:r>
            <a:r>
              <a:rPr lang="ro-RO" dirty="0" err="1" smtClean="0"/>
              <a:t>unity</a:t>
            </a:r>
            <a:r>
              <a:rPr lang="ro-RO" dirty="0" smtClean="0"/>
              <a:t>:</a:t>
            </a:r>
          </a:p>
          <a:p>
            <a:r>
              <a:rPr lang="ro-RO" dirty="0" smtClean="0"/>
              <a:t>- </a:t>
            </a:r>
            <a:r>
              <a:rPr lang="ro-RO" dirty="0" err="1" smtClean="0"/>
              <a:t>the</a:t>
            </a:r>
            <a:r>
              <a:rPr lang="ro-RO" dirty="0" smtClean="0"/>
              <a:t> </a:t>
            </a:r>
            <a:r>
              <a:rPr lang="ro-RO" dirty="0" err="1" smtClean="0"/>
              <a:t>unity</a:t>
            </a:r>
            <a:r>
              <a:rPr lang="ro-RO" dirty="0" smtClean="0"/>
              <a:t> of </a:t>
            </a:r>
            <a:r>
              <a:rPr lang="ro-RO" dirty="0" err="1" smtClean="0"/>
              <a:t>creed</a:t>
            </a:r>
            <a:r>
              <a:rPr lang="ro-RO" dirty="0" smtClean="0"/>
              <a:t> </a:t>
            </a:r>
            <a:r>
              <a:rPr lang="ro-RO" dirty="0" err="1" smtClean="0"/>
              <a:t>and</a:t>
            </a:r>
            <a:r>
              <a:rPr lang="ro-RO" dirty="0" smtClean="0"/>
              <a:t> </a:t>
            </a:r>
            <a:r>
              <a:rPr lang="ro-RO" dirty="0" err="1" smtClean="0"/>
              <a:t>of</a:t>
            </a:r>
            <a:r>
              <a:rPr lang="ro-RO" dirty="0" smtClean="0"/>
              <a:t> </a:t>
            </a:r>
            <a:r>
              <a:rPr lang="ro-RO" dirty="0" err="1" smtClean="0"/>
              <a:t>the</a:t>
            </a:r>
            <a:r>
              <a:rPr lang="ro-RO" dirty="0" smtClean="0"/>
              <a:t> </a:t>
            </a:r>
            <a:r>
              <a:rPr lang="ro-RO" dirty="0" err="1" smtClean="0"/>
              <a:t>ecclesiastic</a:t>
            </a:r>
            <a:r>
              <a:rPr lang="ro-RO" dirty="0" smtClean="0"/>
              <a:t>/clerical </a:t>
            </a:r>
            <a:r>
              <a:rPr lang="ro-RO" dirty="0" err="1" smtClean="0"/>
              <a:t>institutions</a:t>
            </a:r>
            <a:r>
              <a:rPr lang="ro-RO" dirty="0" smtClean="0"/>
              <a:t> (</a:t>
            </a:r>
            <a:r>
              <a:rPr lang="ro-RO" dirty="0" err="1" smtClean="0"/>
              <a:t>from</a:t>
            </a:r>
            <a:r>
              <a:rPr lang="ro-RO" dirty="0" smtClean="0"/>
              <a:t> </a:t>
            </a:r>
            <a:r>
              <a:rPr lang="ro-RO" dirty="0" err="1" smtClean="0"/>
              <a:t>liturgy</a:t>
            </a:r>
            <a:r>
              <a:rPr lang="ro-RO" dirty="0" smtClean="0"/>
              <a:t> </a:t>
            </a:r>
            <a:r>
              <a:rPr lang="ro-RO" dirty="0" err="1" smtClean="0"/>
              <a:t>to</a:t>
            </a:r>
            <a:r>
              <a:rPr lang="ro-RO" dirty="0" smtClean="0"/>
              <a:t> </a:t>
            </a:r>
            <a:r>
              <a:rPr lang="ro-RO" dirty="0" err="1" smtClean="0"/>
              <a:t>the</a:t>
            </a:r>
            <a:r>
              <a:rPr lang="ro-RO" dirty="0" smtClean="0"/>
              <a:t> </a:t>
            </a:r>
            <a:r>
              <a:rPr lang="ro-RO" dirty="0" err="1" smtClean="0"/>
              <a:t>religious</a:t>
            </a:r>
            <a:r>
              <a:rPr lang="ro-RO" dirty="0" smtClean="0"/>
              <a:t> calendar);</a:t>
            </a:r>
          </a:p>
          <a:p>
            <a:r>
              <a:rPr lang="ro-RO" dirty="0" smtClean="0"/>
              <a:t>- </a:t>
            </a:r>
            <a:r>
              <a:rPr lang="ro-RO" dirty="0" err="1" smtClean="0"/>
              <a:t>the</a:t>
            </a:r>
            <a:r>
              <a:rPr lang="ro-RO" dirty="0" smtClean="0"/>
              <a:t> </a:t>
            </a:r>
            <a:r>
              <a:rPr lang="ro-RO" dirty="0" err="1" smtClean="0"/>
              <a:t>unity</a:t>
            </a:r>
            <a:r>
              <a:rPr lang="ro-RO" dirty="0" smtClean="0"/>
              <a:t> of social </a:t>
            </a:r>
            <a:r>
              <a:rPr lang="ro-RO" dirty="0" err="1" smtClean="0"/>
              <a:t>grouping</a:t>
            </a:r>
            <a:r>
              <a:rPr lang="ro-RO" dirty="0" smtClean="0"/>
              <a:t> </a:t>
            </a:r>
            <a:r>
              <a:rPr lang="ro-RO" dirty="0" err="1" smtClean="0"/>
              <a:t>and</a:t>
            </a:r>
            <a:r>
              <a:rPr lang="ro-RO" dirty="0" smtClean="0"/>
              <a:t> </a:t>
            </a:r>
            <a:r>
              <a:rPr lang="ro-RO" dirty="0" err="1" smtClean="0"/>
              <a:t>the</a:t>
            </a:r>
            <a:r>
              <a:rPr lang="ro-RO" dirty="0" smtClean="0"/>
              <a:t> </a:t>
            </a:r>
            <a:r>
              <a:rPr lang="ro-RO" dirty="0" err="1" smtClean="0"/>
              <a:t>interdependence</a:t>
            </a:r>
            <a:r>
              <a:rPr lang="ro-RO" dirty="0" smtClean="0"/>
              <a:t> of </a:t>
            </a:r>
            <a:r>
              <a:rPr lang="ro-RO" dirty="0" err="1" smtClean="0"/>
              <a:t>the</a:t>
            </a:r>
            <a:r>
              <a:rPr lang="ro-RO" dirty="0" smtClean="0"/>
              <a:t> </a:t>
            </a:r>
            <a:r>
              <a:rPr lang="ro-RO" dirty="0" err="1" smtClean="0"/>
              <a:t>three</a:t>
            </a:r>
            <a:r>
              <a:rPr lang="ro-RO" dirty="0" smtClean="0"/>
              <a:t> social </a:t>
            </a:r>
            <a:r>
              <a:rPr lang="ro-RO" dirty="0" err="1" smtClean="0"/>
              <a:t>classes</a:t>
            </a:r>
            <a:r>
              <a:rPr lang="ro-RO" dirty="0" smtClean="0"/>
              <a:t>: </a:t>
            </a:r>
            <a:r>
              <a:rPr lang="ro-RO" dirty="0" err="1" smtClean="0"/>
              <a:t>those</a:t>
            </a:r>
            <a:r>
              <a:rPr lang="ro-RO" dirty="0" smtClean="0"/>
              <a:t> </a:t>
            </a:r>
            <a:r>
              <a:rPr lang="ro-RO" dirty="0" err="1" smtClean="0"/>
              <a:t>who</a:t>
            </a:r>
            <a:r>
              <a:rPr lang="ro-RO" dirty="0" smtClean="0"/>
              <a:t> </a:t>
            </a:r>
            <a:r>
              <a:rPr lang="ro-RO" dirty="0" err="1" smtClean="0"/>
              <a:t>pray</a:t>
            </a:r>
            <a:r>
              <a:rPr lang="ro-RO" dirty="0" smtClean="0"/>
              <a:t> (</a:t>
            </a:r>
            <a:r>
              <a:rPr lang="ro-RO" dirty="0" err="1" smtClean="0"/>
              <a:t>the</a:t>
            </a:r>
            <a:r>
              <a:rPr lang="ro-RO" dirty="0" smtClean="0"/>
              <a:t> </a:t>
            </a:r>
            <a:r>
              <a:rPr lang="ro-RO" dirty="0" err="1" smtClean="0"/>
              <a:t>clergymen</a:t>
            </a:r>
            <a:r>
              <a:rPr lang="ro-RO" dirty="0" smtClean="0"/>
              <a:t>), </a:t>
            </a:r>
            <a:r>
              <a:rPr lang="ro-RO" dirty="0" err="1" smtClean="0"/>
              <a:t>those</a:t>
            </a:r>
            <a:r>
              <a:rPr lang="ro-RO" dirty="0" smtClean="0"/>
              <a:t> </a:t>
            </a:r>
            <a:r>
              <a:rPr lang="ro-RO" dirty="0" err="1" smtClean="0"/>
              <a:t>who</a:t>
            </a:r>
            <a:r>
              <a:rPr lang="ro-RO" dirty="0" smtClean="0"/>
              <a:t> </a:t>
            </a:r>
            <a:r>
              <a:rPr lang="ro-RO" dirty="0" err="1" smtClean="0"/>
              <a:t>fight</a:t>
            </a:r>
            <a:r>
              <a:rPr lang="ro-RO" dirty="0" smtClean="0"/>
              <a:t> (</a:t>
            </a:r>
            <a:r>
              <a:rPr lang="ro-RO" dirty="0" err="1" smtClean="0"/>
              <a:t>the</a:t>
            </a:r>
            <a:r>
              <a:rPr lang="ro-RO" dirty="0" smtClean="0"/>
              <a:t> </a:t>
            </a:r>
            <a:r>
              <a:rPr lang="ro-RO" dirty="0" err="1" smtClean="0"/>
              <a:t>knights</a:t>
            </a:r>
            <a:r>
              <a:rPr lang="ro-RO" dirty="0" smtClean="0"/>
              <a:t>) </a:t>
            </a:r>
            <a:r>
              <a:rPr lang="ro-RO" dirty="0" err="1" smtClean="0"/>
              <a:t>and</a:t>
            </a:r>
            <a:r>
              <a:rPr lang="ro-RO" dirty="0" smtClean="0"/>
              <a:t> </a:t>
            </a:r>
            <a:r>
              <a:rPr lang="ro-RO" dirty="0" err="1" smtClean="0"/>
              <a:t>those</a:t>
            </a:r>
            <a:r>
              <a:rPr lang="ro-RO" dirty="0" smtClean="0"/>
              <a:t> </a:t>
            </a:r>
            <a:r>
              <a:rPr lang="ro-RO" dirty="0" err="1" smtClean="0"/>
              <a:t>who</a:t>
            </a:r>
            <a:r>
              <a:rPr lang="ro-RO" dirty="0" smtClean="0"/>
              <a:t> </a:t>
            </a:r>
            <a:r>
              <a:rPr lang="ro-RO" dirty="0" err="1" smtClean="0"/>
              <a:t>work</a:t>
            </a:r>
            <a:r>
              <a:rPr lang="ro-RO" dirty="0" smtClean="0"/>
              <a:t> (</a:t>
            </a:r>
            <a:r>
              <a:rPr lang="ro-RO" dirty="0" err="1" smtClean="0"/>
              <a:t>the</a:t>
            </a:r>
            <a:r>
              <a:rPr lang="ro-RO" dirty="0" smtClean="0"/>
              <a:t> </a:t>
            </a:r>
            <a:r>
              <a:rPr lang="ro-RO" dirty="0" err="1" smtClean="0"/>
              <a:t>peasantry</a:t>
            </a:r>
            <a:r>
              <a:rPr lang="ro-RO" dirty="0" smtClean="0"/>
              <a:t>);</a:t>
            </a:r>
          </a:p>
          <a:p>
            <a:r>
              <a:rPr lang="ro-RO" dirty="0" smtClean="0"/>
              <a:t>- </a:t>
            </a:r>
            <a:r>
              <a:rPr lang="ro-RO" dirty="0" err="1" smtClean="0"/>
              <a:t>the</a:t>
            </a:r>
            <a:r>
              <a:rPr lang="ro-RO" dirty="0" smtClean="0"/>
              <a:t> </a:t>
            </a:r>
            <a:r>
              <a:rPr lang="ro-RO" dirty="0" err="1" smtClean="0"/>
              <a:t>unity</a:t>
            </a:r>
            <a:r>
              <a:rPr lang="ro-RO" dirty="0" smtClean="0"/>
              <a:t> of </a:t>
            </a:r>
            <a:r>
              <a:rPr lang="ro-RO" dirty="0" err="1" smtClean="0"/>
              <a:t>writing</a:t>
            </a:r>
            <a:r>
              <a:rPr lang="ro-RO" dirty="0" smtClean="0"/>
              <a:t> </a:t>
            </a:r>
            <a:r>
              <a:rPr lang="ro-RO" dirty="0" err="1" smtClean="0"/>
              <a:t>and</a:t>
            </a:r>
            <a:r>
              <a:rPr lang="ro-RO" dirty="0" smtClean="0"/>
              <a:t> </a:t>
            </a:r>
            <a:r>
              <a:rPr lang="ro-RO" dirty="0" err="1" smtClean="0"/>
              <a:t>learning</a:t>
            </a:r>
            <a:r>
              <a:rPr lang="ro-RO" dirty="0" smtClean="0"/>
              <a:t> </a:t>
            </a:r>
            <a:r>
              <a:rPr lang="ro-RO" dirty="0" err="1" smtClean="0"/>
              <a:t>the</a:t>
            </a:r>
            <a:r>
              <a:rPr lang="ro-RO" dirty="0" smtClean="0"/>
              <a:t> Latin </a:t>
            </a:r>
            <a:r>
              <a:rPr lang="ro-RO" dirty="0" err="1" smtClean="0"/>
              <a:t>language</a:t>
            </a:r>
            <a:r>
              <a:rPr lang="ro-RO" dirty="0" smtClean="0"/>
              <a:t>, </a:t>
            </a:r>
            <a:r>
              <a:rPr lang="ro-RO" dirty="0" err="1" smtClean="0"/>
              <a:t>used</a:t>
            </a:r>
            <a:r>
              <a:rPr lang="ro-RO" dirty="0" smtClean="0"/>
              <a:t> as </a:t>
            </a:r>
            <a:r>
              <a:rPr lang="ro-RO" dirty="0" err="1" smtClean="0"/>
              <a:t>much</a:t>
            </a:r>
            <a:r>
              <a:rPr lang="ro-RO" dirty="0" smtClean="0"/>
              <a:t> in Church as in </a:t>
            </a:r>
            <a:r>
              <a:rPr lang="ro-RO" dirty="0" err="1" smtClean="0"/>
              <a:t>education</a:t>
            </a:r>
            <a:r>
              <a:rPr lang="ro-RO" dirty="0" smtClean="0"/>
              <a:t> </a:t>
            </a:r>
            <a:r>
              <a:rPr lang="ro-RO" dirty="0" err="1" smtClean="0"/>
              <a:t>and</a:t>
            </a:r>
            <a:r>
              <a:rPr lang="ro-RO" dirty="0" smtClean="0"/>
              <a:t>  profane, </a:t>
            </a:r>
            <a:r>
              <a:rPr lang="ro-RO" dirty="0" err="1" smtClean="0"/>
              <a:t>blasphemous</a:t>
            </a:r>
            <a:r>
              <a:rPr lang="ro-RO" dirty="0" smtClean="0"/>
              <a:t> </a:t>
            </a:r>
            <a:r>
              <a:rPr lang="ro-RO" dirty="0" err="1" smtClean="0"/>
              <a:t>culture</a:t>
            </a:r>
            <a:r>
              <a:rPr lang="ro-RO" dirty="0" smtClean="0"/>
              <a:t> (</a:t>
            </a:r>
            <a:r>
              <a:rPr lang="ro-RO" dirty="0" err="1" smtClean="0"/>
              <a:t>literature</a:t>
            </a:r>
            <a:r>
              <a:rPr lang="ro-RO" dirty="0" smtClean="0"/>
              <a:t>, </a:t>
            </a:r>
            <a:r>
              <a:rPr lang="ro-RO" dirty="0" err="1" smtClean="0"/>
              <a:t>arts</a:t>
            </a:r>
            <a:r>
              <a:rPr lang="ro-RO" dirty="0" smtClean="0"/>
              <a:t>, </a:t>
            </a:r>
            <a:r>
              <a:rPr lang="ro-RO" dirty="0" err="1" smtClean="0"/>
              <a:t>arhitecture</a:t>
            </a:r>
            <a:r>
              <a:rPr lang="ro-RO" dirty="0" smtClean="0"/>
              <a:t>).</a:t>
            </a:r>
          </a:p>
          <a:p>
            <a:endParaRPr lang="ro-RO" dirty="0"/>
          </a:p>
        </p:txBody>
      </p:sp>
      <p:grpSp>
        <p:nvGrpSpPr>
          <p:cNvPr id="4" name="Grupare 3"/>
          <p:cNvGrpSpPr/>
          <p:nvPr/>
        </p:nvGrpSpPr>
        <p:grpSpPr>
          <a:xfrm>
            <a:off x="179512" y="260648"/>
            <a:ext cx="8404001" cy="1087120"/>
            <a:chOff x="395536" y="188640"/>
            <a:chExt cx="8404001" cy="1087120"/>
          </a:xfrm>
        </p:grpSpPr>
        <p:pic>
          <p:nvPicPr>
            <p:cNvPr id="5" name="Image 5"/>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p:txBody>
          <a:bodyPr>
            <a:normAutofit fontScale="55000" lnSpcReduction="20000"/>
          </a:bodyPr>
          <a:lstStyle/>
          <a:p>
            <a:r>
              <a:rPr lang="ro-RO" b="1" dirty="0" smtClean="0"/>
              <a:t> The </a:t>
            </a:r>
            <a:r>
              <a:rPr lang="ro-RO" b="1" dirty="0" err="1" smtClean="0"/>
              <a:t>third</a:t>
            </a:r>
            <a:r>
              <a:rPr lang="ro-RO" b="1" dirty="0" smtClean="0"/>
              <a:t> European </a:t>
            </a:r>
            <a:r>
              <a:rPr lang="ro-RO" b="1" dirty="0" err="1" smtClean="0"/>
              <a:t>unification</a:t>
            </a:r>
            <a:r>
              <a:rPr lang="ro-RO" dirty="0" smtClean="0"/>
              <a:t> - in </a:t>
            </a:r>
            <a:r>
              <a:rPr lang="ro-RO" dirty="0" err="1" smtClean="0"/>
              <a:t>the</a:t>
            </a:r>
            <a:r>
              <a:rPr lang="ro-RO" dirty="0" smtClean="0"/>
              <a:t> </a:t>
            </a:r>
            <a:r>
              <a:rPr lang="ro-RO" dirty="0" err="1" smtClean="0"/>
              <a:t>culture</a:t>
            </a:r>
            <a:r>
              <a:rPr lang="ro-RO" dirty="0" smtClean="0"/>
              <a:t> of </a:t>
            </a:r>
            <a:r>
              <a:rPr lang="ro-RO" dirty="0" err="1" smtClean="0"/>
              <a:t>the</a:t>
            </a:r>
            <a:r>
              <a:rPr lang="ro-RO" dirty="0" smtClean="0"/>
              <a:t>  </a:t>
            </a:r>
            <a:r>
              <a:rPr lang="ro-RO" b="1" dirty="0" smtClean="0"/>
              <a:t>16th-18th </a:t>
            </a:r>
            <a:r>
              <a:rPr lang="ro-RO" b="1" dirty="0" err="1" smtClean="0"/>
              <a:t>centuries</a:t>
            </a:r>
            <a:r>
              <a:rPr lang="ro-RO" dirty="0" smtClean="0"/>
              <a:t>, </a:t>
            </a:r>
            <a:r>
              <a:rPr lang="ro-RO" dirty="0" err="1" smtClean="0"/>
              <a:t>the</a:t>
            </a:r>
            <a:r>
              <a:rPr lang="ro-RO" dirty="0" smtClean="0"/>
              <a:t> </a:t>
            </a:r>
            <a:r>
              <a:rPr lang="ro-RO" dirty="0" err="1" smtClean="0"/>
              <a:t>Renaissance</a:t>
            </a:r>
            <a:r>
              <a:rPr lang="ro-RO" dirty="0" smtClean="0"/>
              <a:t> </a:t>
            </a:r>
            <a:r>
              <a:rPr lang="ro-RO" dirty="0" err="1" smtClean="0"/>
              <a:t>and</a:t>
            </a:r>
            <a:r>
              <a:rPr lang="ro-RO" dirty="0" smtClean="0"/>
              <a:t> </a:t>
            </a:r>
            <a:r>
              <a:rPr lang="ro-RO" dirty="0" err="1" smtClean="0"/>
              <a:t>Illuminism</a:t>
            </a:r>
            <a:r>
              <a:rPr lang="ro-RO" dirty="0" smtClean="0"/>
              <a:t> are </a:t>
            </a:r>
            <a:r>
              <a:rPr lang="ro-RO" dirty="0" err="1" smtClean="0"/>
              <a:t>the</a:t>
            </a:r>
            <a:r>
              <a:rPr lang="ro-RO" dirty="0" smtClean="0"/>
              <a:t> </a:t>
            </a:r>
            <a:r>
              <a:rPr lang="ro-RO" dirty="0" err="1" smtClean="0"/>
              <a:t>apogeum</a:t>
            </a:r>
            <a:r>
              <a:rPr lang="ro-RO" dirty="0" smtClean="0"/>
              <a:t> of </a:t>
            </a:r>
            <a:r>
              <a:rPr lang="ro-RO" dirty="0" err="1" smtClean="0"/>
              <a:t>this</a:t>
            </a:r>
            <a:r>
              <a:rPr lang="ro-RO" dirty="0" smtClean="0"/>
              <a:t> </a:t>
            </a:r>
            <a:r>
              <a:rPr lang="ro-RO" dirty="0" err="1" smtClean="0"/>
              <a:t>evolution</a:t>
            </a:r>
            <a:r>
              <a:rPr lang="ro-RO" dirty="0" smtClean="0"/>
              <a:t>. The </a:t>
            </a:r>
            <a:r>
              <a:rPr lang="ro-RO" dirty="0" err="1" smtClean="0"/>
              <a:t>elites</a:t>
            </a:r>
            <a:r>
              <a:rPr lang="ro-RO" dirty="0" smtClean="0"/>
              <a:t> </a:t>
            </a:r>
            <a:r>
              <a:rPr lang="ro-RO" dirty="0" err="1" smtClean="0"/>
              <a:t>exploit</a:t>
            </a:r>
            <a:r>
              <a:rPr lang="ro-RO" dirty="0" smtClean="0"/>
              <a:t> a </a:t>
            </a:r>
            <a:r>
              <a:rPr lang="ro-RO" dirty="0" err="1" smtClean="0"/>
              <a:t>globalised</a:t>
            </a:r>
            <a:r>
              <a:rPr lang="ro-RO" dirty="0" smtClean="0"/>
              <a:t> </a:t>
            </a:r>
            <a:r>
              <a:rPr lang="ro-RO" dirty="0" err="1" smtClean="0"/>
              <a:t>culture</a:t>
            </a:r>
            <a:r>
              <a:rPr lang="ro-RO" dirty="0" smtClean="0"/>
              <a:t> </a:t>
            </a:r>
            <a:r>
              <a:rPr lang="ro-RO" dirty="0" err="1" smtClean="0"/>
              <a:t>where</a:t>
            </a:r>
            <a:r>
              <a:rPr lang="ro-RO" dirty="0" smtClean="0"/>
              <a:t> hunting, dancing, </a:t>
            </a:r>
            <a:r>
              <a:rPr lang="ro-RO" dirty="0" err="1" smtClean="0"/>
              <a:t>theater</a:t>
            </a:r>
            <a:r>
              <a:rPr lang="ro-RO" dirty="0" smtClean="0"/>
              <a:t> </a:t>
            </a:r>
            <a:r>
              <a:rPr lang="ro-RO" dirty="0" err="1" smtClean="0"/>
              <a:t>and</a:t>
            </a:r>
            <a:r>
              <a:rPr lang="ro-RO" dirty="0" smtClean="0"/>
              <a:t> opera </a:t>
            </a:r>
            <a:r>
              <a:rPr lang="ro-RO" dirty="0" err="1" smtClean="0"/>
              <a:t>were</a:t>
            </a:r>
            <a:r>
              <a:rPr lang="ro-RO" dirty="0" smtClean="0"/>
              <a:t> similar </a:t>
            </a:r>
            <a:r>
              <a:rPr lang="ro-RO" dirty="0" err="1" smtClean="0"/>
              <a:t>interests</a:t>
            </a:r>
            <a:r>
              <a:rPr lang="ro-RO" dirty="0" smtClean="0"/>
              <a:t>. A </a:t>
            </a:r>
            <a:r>
              <a:rPr lang="ro-RO" dirty="0" err="1" smtClean="0"/>
              <a:t>typical</a:t>
            </a:r>
            <a:r>
              <a:rPr lang="ro-RO" dirty="0" smtClean="0"/>
              <a:t> </a:t>
            </a:r>
            <a:r>
              <a:rPr lang="ro-RO" dirty="0" err="1" smtClean="0"/>
              <a:t>example</a:t>
            </a:r>
            <a:r>
              <a:rPr lang="ro-RO" dirty="0" smtClean="0"/>
              <a:t> </a:t>
            </a:r>
            <a:r>
              <a:rPr lang="ro-RO" dirty="0" err="1" smtClean="0"/>
              <a:t>is</a:t>
            </a:r>
            <a:r>
              <a:rPr lang="ro-RO" dirty="0" smtClean="0"/>
              <a:t> </a:t>
            </a:r>
            <a:r>
              <a:rPr lang="ro-RO" b="1" dirty="0" smtClean="0"/>
              <a:t>Erasmus</a:t>
            </a:r>
            <a:r>
              <a:rPr lang="ro-RO" dirty="0" smtClean="0"/>
              <a:t>, </a:t>
            </a:r>
            <a:r>
              <a:rPr lang="ro-RO" dirty="0" err="1" smtClean="0"/>
              <a:t>born</a:t>
            </a:r>
            <a:r>
              <a:rPr lang="ro-RO" dirty="0" smtClean="0"/>
              <a:t> in Rotterdam; </a:t>
            </a:r>
            <a:r>
              <a:rPr lang="ro-RO" dirty="0" err="1" smtClean="0"/>
              <a:t>he</a:t>
            </a:r>
            <a:r>
              <a:rPr lang="ro-RO" dirty="0" smtClean="0"/>
              <a:t> </a:t>
            </a:r>
            <a:r>
              <a:rPr lang="ro-RO" dirty="0" err="1" smtClean="0"/>
              <a:t>studied</a:t>
            </a:r>
            <a:r>
              <a:rPr lang="ro-RO" dirty="0" smtClean="0"/>
              <a:t> in England </a:t>
            </a:r>
            <a:r>
              <a:rPr lang="ro-RO" dirty="0" err="1" smtClean="0"/>
              <a:t>and</a:t>
            </a:r>
            <a:r>
              <a:rPr lang="ro-RO" dirty="0" smtClean="0"/>
              <a:t> France, </a:t>
            </a:r>
            <a:r>
              <a:rPr lang="ro-RO" dirty="0" err="1" smtClean="0"/>
              <a:t>lived</a:t>
            </a:r>
            <a:r>
              <a:rPr lang="ro-RO" dirty="0" smtClean="0"/>
              <a:t> in England, </a:t>
            </a:r>
            <a:r>
              <a:rPr lang="ro-RO" dirty="0" err="1" smtClean="0"/>
              <a:t>Belgium</a:t>
            </a:r>
            <a:r>
              <a:rPr lang="ro-RO" dirty="0" smtClean="0"/>
              <a:t>, Switzerland, </a:t>
            </a:r>
            <a:r>
              <a:rPr lang="ro-RO" dirty="0" err="1" smtClean="0"/>
              <a:t>and</a:t>
            </a:r>
            <a:r>
              <a:rPr lang="ro-RO" dirty="0" smtClean="0"/>
              <a:t> Anglia, </a:t>
            </a:r>
            <a:r>
              <a:rPr lang="ro-RO" dirty="0" err="1" smtClean="0"/>
              <a:t>he</a:t>
            </a:r>
            <a:r>
              <a:rPr lang="ro-RO" dirty="0" smtClean="0"/>
              <a:t> </a:t>
            </a:r>
            <a:r>
              <a:rPr lang="ro-RO" dirty="0" err="1" smtClean="0"/>
              <a:t>was</a:t>
            </a:r>
            <a:r>
              <a:rPr lang="ro-RO" dirty="0" smtClean="0"/>
              <a:t> a </a:t>
            </a:r>
            <a:r>
              <a:rPr lang="ro-RO" dirty="0" err="1" smtClean="0"/>
              <a:t>speaker</a:t>
            </a:r>
            <a:r>
              <a:rPr lang="ro-RO" dirty="0" smtClean="0"/>
              <a:t> of 7 </a:t>
            </a:r>
            <a:r>
              <a:rPr lang="ro-RO" dirty="0" err="1" smtClean="0"/>
              <a:t>languages</a:t>
            </a:r>
            <a:r>
              <a:rPr lang="ro-RO" dirty="0" smtClean="0"/>
              <a:t>. </a:t>
            </a:r>
            <a:r>
              <a:rPr lang="ro-RO" dirty="0" err="1" smtClean="0"/>
              <a:t>After</a:t>
            </a:r>
            <a:r>
              <a:rPr lang="ro-RO" dirty="0" smtClean="0"/>
              <a:t> </a:t>
            </a:r>
            <a:r>
              <a:rPr lang="ro-RO" dirty="0" err="1" smtClean="0"/>
              <a:t>the</a:t>
            </a:r>
            <a:r>
              <a:rPr lang="ro-RO" dirty="0" smtClean="0"/>
              <a:t> </a:t>
            </a:r>
            <a:r>
              <a:rPr lang="ro-RO" dirty="0" err="1" smtClean="0"/>
              <a:t>invention</a:t>
            </a:r>
            <a:r>
              <a:rPr lang="ro-RO" dirty="0" smtClean="0"/>
              <a:t> of </a:t>
            </a:r>
            <a:r>
              <a:rPr lang="ro-RO" dirty="0" err="1" smtClean="0"/>
              <a:t>the</a:t>
            </a:r>
            <a:r>
              <a:rPr lang="ro-RO" dirty="0" smtClean="0"/>
              <a:t> </a:t>
            </a:r>
            <a:r>
              <a:rPr lang="ro-RO" dirty="0" err="1" smtClean="0"/>
              <a:t>printing</a:t>
            </a:r>
            <a:r>
              <a:rPr lang="ro-RO" dirty="0" smtClean="0"/>
              <a:t> </a:t>
            </a:r>
            <a:r>
              <a:rPr lang="ro-RO" dirty="0" err="1" smtClean="0"/>
              <a:t>machine</a:t>
            </a:r>
            <a:r>
              <a:rPr lang="ro-RO" dirty="0" smtClean="0"/>
              <a:t> (</a:t>
            </a:r>
            <a:r>
              <a:rPr lang="ro-RO" dirty="0" err="1" smtClean="0"/>
              <a:t>the</a:t>
            </a:r>
            <a:r>
              <a:rPr lang="ro-RO" dirty="0" smtClean="0"/>
              <a:t> </a:t>
            </a:r>
            <a:r>
              <a:rPr lang="ro-RO" dirty="0" err="1" smtClean="0"/>
              <a:t>printed</a:t>
            </a:r>
            <a:r>
              <a:rPr lang="ro-RO" dirty="0" smtClean="0"/>
              <a:t> </a:t>
            </a:r>
            <a:r>
              <a:rPr lang="ro-RO" dirty="0" err="1" smtClean="0"/>
              <a:t>version</a:t>
            </a:r>
            <a:r>
              <a:rPr lang="ro-RO" dirty="0" smtClean="0"/>
              <a:t> </a:t>
            </a:r>
            <a:r>
              <a:rPr lang="ro-RO" dirty="0" err="1" smtClean="0"/>
              <a:t>of</a:t>
            </a:r>
            <a:r>
              <a:rPr lang="ro-RO" dirty="0" smtClean="0"/>
              <a:t> </a:t>
            </a:r>
            <a:r>
              <a:rPr lang="ro-RO" dirty="0" err="1" smtClean="0"/>
              <a:t>the</a:t>
            </a:r>
            <a:r>
              <a:rPr lang="ro-RO" dirty="0" smtClean="0"/>
              <a:t> </a:t>
            </a:r>
            <a:r>
              <a:rPr lang="ro-RO" dirty="0" err="1" smtClean="0"/>
              <a:t>Bible</a:t>
            </a:r>
            <a:r>
              <a:rPr lang="ro-RO" dirty="0" smtClean="0"/>
              <a:t> </a:t>
            </a:r>
            <a:r>
              <a:rPr lang="ro-RO" dirty="0" err="1" smtClean="0"/>
              <a:t>by</a:t>
            </a:r>
            <a:r>
              <a:rPr lang="ro-RO" dirty="0" smtClean="0"/>
              <a:t> </a:t>
            </a:r>
            <a:r>
              <a:rPr lang="ro-RO" dirty="0" err="1" smtClean="0"/>
              <a:t>Gutenberg</a:t>
            </a:r>
            <a:r>
              <a:rPr lang="ro-RO" dirty="0" smtClean="0"/>
              <a:t> at Mainz, in 1455), </a:t>
            </a:r>
            <a:r>
              <a:rPr lang="ro-RO" dirty="0" err="1" smtClean="0"/>
              <a:t>the</a:t>
            </a:r>
            <a:r>
              <a:rPr lang="ro-RO" dirty="0" smtClean="0"/>
              <a:t> </a:t>
            </a:r>
            <a:r>
              <a:rPr lang="ro-RO" dirty="0" err="1" smtClean="0"/>
              <a:t>circulation</a:t>
            </a:r>
            <a:r>
              <a:rPr lang="ro-RO" dirty="0" smtClean="0"/>
              <a:t> of </a:t>
            </a:r>
            <a:r>
              <a:rPr lang="ro-RO" dirty="0" err="1" smtClean="0"/>
              <a:t>books</a:t>
            </a:r>
            <a:r>
              <a:rPr lang="ro-RO" dirty="0" smtClean="0"/>
              <a:t> </a:t>
            </a:r>
            <a:r>
              <a:rPr lang="ro-RO" dirty="0" err="1" smtClean="0"/>
              <a:t>and</a:t>
            </a:r>
            <a:r>
              <a:rPr lang="ro-RO" dirty="0" smtClean="0"/>
              <a:t> </a:t>
            </a:r>
            <a:r>
              <a:rPr lang="ro-RO" dirty="0" err="1" smtClean="0"/>
              <a:t>ideas</a:t>
            </a:r>
            <a:r>
              <a:rPr lang="ro-RO" dirty="0" smtClean="0"/>
              <a:t> </a:t>
            </a:r>
            <a:r>
              <a:rPr lang="ro-RO" dirty="0" err="1" smtClean="0"/>
              <a:t>is</a:t>
            </a:r>
            <a:r>
              <a:rPr lang="ro-RO" dirty="0" smtClean="0"/>
              <a:t> </a:t>
            </a:r>
            <a:r>
              <a:rPr lang="ro-RO" dirty="0" err="1" smtClean="0"/>
              <a:t>intensified</a:t>
            </a:r>
            <a:r>
              <a:rPr lang="ro-RO" dirty="0" smtClean="0"/>
              <a:t>.</a:t>
            </a:r>
          </a:p>
          <a:p>
            <a:pPr>
              <a:buNone/>
            </a:pPr>
            <a:r>
              <a:rPr lang="ro-RO" dirty="0" smtClean="0"/>
              <a:t> </a:t>
            </a:r>
          </a:p>
          <a:p>
            <a:r>
              <a:rPr lang="ro-RO" dirty="0" err="1" smtClean="0"/>
              <a:t>Conclusion</a:t>
            </a:r>
            <a:r>
              <a:rPr lang="ro-RO" dirty="0" smtClean="0"/>
              <a:t>: </a:t>
            </a:r>
            <a:r>
              <a:rPr lang="ro-RO" b="1" dirty="0" err="1" smtClean="0"/>
              <a:t>the</a:t>
            </a:r>
            <a:r>
              <a:rPr lang="ro-RO" b="1" dirty="0" smtClean="0"/>
              <a:t> European Union political </a:t>
            </a:r>
            <a:r>
              <a:rPr lang="ro-RO" b="1" dirty="0" err="1" smtClean="0"/>
              <a:t>projects</a:t>
            </a:r>
            <a:r>
              <a:rPr lang="ro-RO" b="1" dirty="0" smtClean="0"/>
              <a:t> </a:t>
            </a:r>
            <a:r>
              <a:rPr lang="ro-RO" dirty="0" err="1" smtClean="0"/>
              <a:t>tested</a:t>
            </a:r>
            <a:r>
              <a:rPr lang="ro-RO" dirty="0" smtClean="0"/>
              <a:t> </a:t>
            </a:r>
            <a:r>
              <a:rPr lang="ro-RO" dirty="0" err="1" smtClean="0"/>
              <a:t>before</a:t>
            </a:r>
            <a:r>
              <a:rPr lang="ro-RO" dirty="0" smtClean="0"/>
              <a:t> </a:t>
            </a:r>
            <a:r>
              <a:rPr lang="ro-RO" b="1" dirty="0" smtClean="0"/>
              <a:t>1945</a:t>
            </a:r>
            <a:r>
              <a:rPr lang="ro-RO" dirty="0" smtClean="0"/>
              <a:t> are </a:t>
            </a:r>
            <a:r>
              <a:rPr lang="ro-RO" dirty="0" err="1" smtClean="0"/>
              <a:t>characterised</a:t>
            </a:r>
            <a:r>
              <a:rPr lang="ro-RO" dirty="0" smtClean="0"/>
              <a:t> </a:t>
            </a:r>
            <a:r>
              <a:rPr lang="ro-RO" dirty="0" err="1" smtClean="0"/>
              <a:t>through</a:t>
            </a:r>
            <a:r>
              <a:rPr lang="ro-RO" dirty="0" smtClean="0"/>
              <a:t> </a:t>
            </a:r>
            <a:r>
              <a:rPr lang="ro-RO" dirty="0" err="1" smtClean="0"/>
              <a:t>the</a:t>
            </a:r>
            <a:r>
              <a:rPr lang="ro-RO" dirty="0" smtClean="0"/>
              <a:t> </a:t>
            </a:r>
            <a:r>
              <a:rPr lang="ro-RO" dirty="0" err="1" smtClean="0"/>
              <a:t>following</a:t>
            </a:r>
            <a:r>
              <a:rPr lang="ro-RO" dirty="0" smtClean="0"/>
              <a:t> </a:t>
            </a:r>
            <a:r>
              <a:rPr lang="ro-RO" b="1" dirty="0" err="1" smtClean="0"/>
              <a:t>three</a:t>
            </a:r>
            <a:r>
              <a:rPr lang="ro-RO" b="1" dirty="0" smtClean="0"/>
              <a:t> </a:t>
            </a:r>
            <a:r>
              <a:rPr lang="ro-RO" b="1" dirty="0" err="1" smtClean="0"/>
              <a:t>fundation</a:t>
            </a:r>
            <a:r>
              <a:rPr lang="ro-RO" b="1" dirty="0" smtClean="0"/>
              <a:t> </a:t>
            </a:r>
            <a:r>
              <a:rPr lang="ro-RO" b="1" dirty="0" err="1" smtClean="0"/>
              <a:t>myths</a:t>
            </a:r>
            <a:r>
              <a:rPr lang="ro-RO" dirty="0" smtClean="0"/>
              <a:t>:</a:t>
            </a:r>
          </a:p>
          <a:p>
            <a:r>
              <a:rPr lang="ro-RO" dirty="0" smtClean="0"/>
              <a:t>• </a:t>
            </a:r>
            <a:r>
              <a:rPr lang="ro-RO" b="1" dirty="0" err="1" smtClean="0"/>
              <a:t>the</a:t>
            </a:r>
            <a:r>
              <a:rPr lang="ro-RO" b="1" dirty="0" smtClean="0"/>
              <a:t> Universal Empire </a:t>
            </a:r>
            <a:r>
              <a:rPr lang="ro-RO" b="1" dirty="0" err="1" smtClean="0"/>
              <a:t>myth</a:t>
            </a:r>
            <a:r>
              <a:rPr lang="ro-RO" b="1" dirty="0" smtClean="0"/>
              <a:t> </a:t>
            </a:r>
            <a:r>
              <a:rPr lang="ro-RO" dirty="0" smtClean="0"/>
              <a:t>– </a:t>
            </a:r>
            <a:r>
              <a:rPr lang="ro-RO" dirty="0" err="1" smtClean="0"/>
              <a:t>from</a:t>
            </a:r>
            <a:r>
              <a:rPr lang="ro-RO" dirty="0" smtClean="0"/>
              <a:t> Carol </a:t>
            </a:r>
            <a:r>
              <a:rPr lang="ro-RO" dirty="0" err="1" smtClean="0"/>
              <a:t>the</a:t>
            </a:r>
            <a:r>
              <a:rPr lang="ro-RO" dirty="0" smtClean="0"/>
              <a:t> Great </a:t>
            </a:r>
            <a:r>
              <a:rPr lang="ro-RO" dirty="0" err="1" smtClean="0"/>
              <a:t>to</a:t>
            </a:r>
            <a:r>
              <a:rPr lang="ro-RO" dirty="0" smtClean="0"/>
              <a:t> Napoleon I, </a:t>
            </a:r>
            <a:r>
              <a:rPr lang="ro-RO" dirty="0" err="1" smtClean="0"/>
              <a:t>from</a:t>
            </a:r>
            <a:r>
              <a:rPr lang="ro-RO" dirty="0" smtClean="0"/>
              <a:t> </a:t>
            </a:r>
            <a:r>
              <a:rPr lang="ro-RO" dirty="0" err="1" smtClean="0"/>
              <a:t>the</a:t>
            </a:r>
            <a:r>
              <a:rPr lang="ro-RO" dirty="0" smtClean="0"/>
              <a:t> </a:t>
            </a:r>
            <a:r>
              <a:rPr lang="ro-RO" dirty="0" err="1" smtClean="0"/>
              <a:t>Holy</a:t>
            </a:r>
            <a:r>
              <a:rPr lang="ro-RO" dirty="0" smtClean="0"/>
              <a:t> Roman Empire </a:t>
            </a:r>
            <a:r>
              <a:rPr lang="ro-RO" dirty="0" err="1" smtClean="0"/>
              <a:t>to</a:t>
            </a:r>
            <a:r>
              <a:rPr lang="ro-RO" dirty="0" smtClean="0"/>
              <a:t> </a:t>
            </a:r>
            <a:r>
              <a:rPr lang="ro-RO" dirty="0" err="1" smtClean="0"/>
              <a:t>the</a:t>
            </a:r>
            <a:r>
              <a:rPr lang="ro-RO" dirty="0" smtClean="0"/>
              <a:t> Habsburg </a:t>
            </a:r>
            <a:r>
              <a:rPr lang="ro-RO" dirty="0" err="1" smtClean="0"/>
              <a:t>attempt</a:t>
            </a:r>
            <a:r>
              <a:rPr lang="ro-RO" dirty="0" smtClean="0"/>
              <a:t> of </a:t>
            </a:r>
            <a:r>
              <a:rPr lang="ro-RO" dirty="0" err="1" smtClean="0"/>
              <a:t>unification</a:t>
            </a:r>
            <a:r>
              <a:rPr lang="ro-RO" dirty="0" smtClean="0"/>
              <a:t>;</a:t>
            </a:r>
          </a:p>
          <a:p>
            <a:r>
              <a:rPr lang="ro-RO" dirty="0" smtClean="0"/>
              <a:t>• </a:t>
            </a:r>
            <a:r>
              <a:rPr lang="ro-RO" b="1" dirty="0" err="1" smtClean="0"/>
              <a:t>the</a:t>
            </a:r>
            <a:r>
              <a:rPr lang="ro-RO" b="1" dirty="0" smtClean="0"/>
              <a:t> </a:t>
            </a:r>
            <a:r>
              <a:rPr lang="ro-RO" b="1" dirty="0" err="1" smtClean="0"/>
              <a:t>Pacifying</a:t>
            </a:r>
            <a:r>
              <a:rPr lang="ro-RO" b="1" dirty="0" smtClean="0"/>
              <a:t> </a:t>
            </a:r>
            <a:r>
              <a:rPr lang="ro-RO" b="1" dirty="0" err="1" smtClean="0"/>
              <a:t>Unification</a:t>
            </a:r>
            <a:r>
              <a:rPr lang="ro-RO" b="1" dirty="0" smtClean="0"/>
              <a:t> </a:t>
            </a:r>
            <a:r>
              <a:rPr lang="ro-RO" b="1" dirty="0" err="1" smtClean="0"/>
              <a:t>myth</a:t>
            </a:r>
            <a:r>
              <a:rPr lang="ro-RO" b="1" dirty="0" smtClean="0"/>
              <a:t> </a:t>
            </a:r>
            <a:r>
              <a:rPr lang="ro-RO" dirty="0" smtClean="0"/>
              <a:t>on </a:t>
            </a:r>
            <a:r>
              <a:rPr lang="ro-RO" dirty="0" err="1" smtClean="0"/>
              <a:t>the</a:t>
            </a:r>
            <a:r>
              <a:rPr lang="ro-RO" dirty="0" smtClean="0"/>
              <a:t> idea </a:t>
            </a:r>
            <a:r>
              <a:rPr lang="ro-RO" dirty="0" err="1" smtClean="0"/>
              <a:t>that</a:t>
            </a:r>
            <a:r>
              <a:rPr lang="ro-RO" dirty="0" smtClean="0"/>
              <a:t> </a:t>
            </a:r>
            <a:r>
              <a:rPr lang="ro-RO" dirty="0" err="1" smtClean="0"/>
              <a:t>unity</a:t>
            </a:r>
            <a:r>
              <a:rPr lang="ro-RO" dirty="0" smtClean="0"/>
              <a:t> </a:t>
            </a:r>
            <a:r>
              <a:rPr lang="ro-RO" dirty="0" err="1" smtClean="0"/>
              <a:t>eliminates</a:t>
            </a:r>
            <a:r>
              <a:rPr lang="ro-RO" dirty="0" smtClean="0"/>
              <a:t> </a:t>
            </a:r>
            <a:r>
              <a:rPr lang="ro-RO" dirty="0" err="1" smtClean="0"/>
              <a:t>all</a:t>
            </a:r>
            <a:r>
              <a:rPr lang="ro-RO" dirty="0" smtClean="0"/>
              <a:t> </a:t>
            </a:r>
            <a:r>
              <a:rPr lang="ro-RO" dirty="0" err="1" smtClean="0"/>
              <a:t>conflicts</a:t>
            </a:r>
            <a:r>
              <a:rPr lang="ro-RO" dirty="0" smtClean="0"/>
              <a:t>: </a:t>
            </a:r>
            <a:r>
              <a:rPr lang="ro-RO" dirty="0" err="1" smtClean="0"/>
              <a:t>Sully</a:t>
            </a:r>
            <a:r>
              <a:rPr lang="ro-RO" dirty="0" smtClean="0"/>
              <a:t>,</a:t>
            </a:r>
          </a:p>
          <a:p>
            <a:r>
              <a:rPr lang="ro-RO" dirty="0" smtClean="0"/>
              <a:t>Kant, Saint-Simon, Aristide Briand (League of </a:t>
            </a:r>
            <a:r>
              <a:rPr lang="ro-RO" dirty="0" err="1" smtClean="0"/>
              <a:t>Nations</a:t>
            </a:r>
            <a:r>
              <a:rPr lang="ro-RO" dirty="0" smtClean="0"/>
              <a:t>), Jean </a:t>
            </a:r>
            <a:r>
              <a:rPr lang="ro-RO" dirty="0" err="1" smtClean="0"/>
              <a:t>Monnet</a:t>
            </a:r>
            <a:r>
              <a:rPr lang="ro-RO" dirty="0" smtClean="0"/>
              <a:t>;</a:t>
            </a:r>
          </a:p>
          <a:p>
            <a:r>
              <a:rPr lang="ro-RO" dirty="0" smtClean="0"/>
              <a:t>• </a:t>
            </a:r>
            <a:r>
              <a:rPr lang="ro-RO" b="1" dirty="0" err="1" smtClean="0"/>
              <a:t>the</a:t>
            </a:r>
            <a:r>
              <a:rPr lang="ro-RO" b="1" dirty="0" smtClean="0"/>
              <a:t> </a:t>
            </a:r>
            <a:r>
              <a:rPr lang="ro-RO" b="1" dirty="0" err="1" smtClean="0"/>
              <a:t>Community</a:t>
            </a:r>
            <a:r>
              <a:rPr lang="ro-RO" b="1" dirty="0" smtClean="0"/>
              <a:t> of </a:t>
            </a:r>
            <a:r>
              <a:rPr lang="ro-RO" b="1" dirty="0" err="1" smtClean="0"/>
              <a:t>Values</a:t>
            </a:r>
            <a:r>
              <a:rPr lang="ro-RO" b="1" dirty="0" smtClean="0"/>
              <a:t> </a:t>
            </a:r>
            <a:r>
              <a:rPr lang="ro-RO" b="1" dirty="0" err="1" smtClean="0"/>
              <a:t>and</a:t>
            </a:r>
            <a:r>
              <a:rPr lang="ro-RO" b="1" dirty="0" smtClean="0"/>
              <a:t> </a:t>
            </a:r>
            <a:r>
              <a:rPr lang="ro-RO" b="1" dirty="0" err="1" smtClean="0"/>
              <a:t>Culture</a:t>
            </a:r>
            <a:r>
              <a:rPr lang="ro-RO" b="1" dirty="0" smtClean="0"/>
              <a:t> </a:t>
            </a:r>
            <a:r>
              <a:rPr lang="ro-RO" b="1" dirty="0" err="1" smtClean="0"/>
              <a:t>myth</a:t>
            </a:r>
            <a:r>
              <a:rPr lang="ro-RO" dirty="0" smtClean="0"/>
              <a:t>: "The </a:t>
            </a:r>
            <a:r>
              <a:rPr lang="ro-RO" dirty="0" err="1" smtClean="0"/>
              <a:t>Christiana</a:t>
            </a:r>
            <a:r>
              <a:rPr lang="ro-RO" dirty="0" smtClean="0"/>
              <a:t> Republic", The Republic of </a:t>
            </a:r>
            <a:r>
              <a:rPr lang="ro-RO" dirty="0" err="1" smtClean="0"/>
              <a:t>Letters</a:t>
            </a:r>
            <a:r>
              <a:rPr lang="ro-RO" dirty="0" smtClean="0"/>
              <a:t> (</a:t>
            </a:r>
            <a:r>
              <a:rPr lang="ro-RO" dirty="0" err="1" smtClean="0"/>
              <a:t>Enlightment</a:t>
            </a:r>
            <a:r>
              <a:rPr lang="ro-RO" dirty="0" smtClean="0"/>
              <a:t>).</a:t>
            </a:r>
            <a:endParaRPr lang="ro-RO" dirty="0"/>
          </a:p>
        </p:txBody>
      </p:sp>
      <p:grpSp>
        <p:nvGrpSpPr>
          <p:cNvPr id="4" name="Grupare 3"/>
          <p:cNvGrpSpPr/>
          <p:nvPr/>
        </p:nvGrpSpPr>
        <p:grpSpPr>
          <a:xfrm>
            <a:off x="179512" y="260648"/>
            <a:ext cx="8404001" cy="1087120"/>
            <a:chOff x="395536" y="188640"/>
            <a:chExt cx="8404001" cy="1087120"/>
          </a:xfrm>
        </p:grpSpPr>
        <p:pic>
          <p:nvPicPr>
            <p:cNvPr id="5" name="Image 5"/>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are 3"/>
          <p:cNvGrpSpPr/>
          <p:nvPr/>
        </p:nvGrpSpPr>
        <p:grpSpPr>
          <a:xfrm>
            <a:off x="179512" y="260648"/>
            <a:ext cx="8404001" cy="1087120"/>
            <a:chOff x="395536" y="188640"/>
            <a:chExt cx="8404001" cy="1087120"/>
          </a:xfrm>
        </p:grpSpPr>
        <p:pic>
          <p:nvPicPr>
            <p:cNvPr id="5" name="Image 5"/>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pic>
        <p:nvPicPr>
          <p:cNvPr id="9" name="Substituent conținut 8" descr="Hartă – statele membre ale UE în 1951 © Uniunea Europeană"/>
          <p:cNvPicPr>
            <a:picLocks noGrp="1"/>
          </p:cNvPicPr>
          <p:nvPr>
            <p:ph idx="1"/>
          </p:nvPr>
        </p:nvPicPr>
        <p:blipFill>
          <a:blip r:embed="rId6" cstate="print"/>
          <a:srcRect/>
          <a:stretch>
            <a:fillRect/>
          </a:stretch>
        </p:blipFill>
        <p:spPr bwMode="auto">
          <a:xfrm>
            <a:off x="5020444" y="1700808"/>
            <a:ext cx="3744416" cy="3744416"/>
          </a:xfrm>
          <a:prstGeom prst="rect">
            <a:avLst/>
          </a:prstGeom>
          <a:noFill/>
          <a:ln w="9525">
            <a:noFill/>
            <a:miter lim="800000"/>
            <a:headEnd/>
            <a:tailEnd/>
          </a:ln>
        </p:spPr>
      </p:pic>
      <p:sp>
        <p:nvSpPr>
          <p:cNvPr id="10" name="CasetăText 9"/>
          <p:cNvSpPr txBox="1"/>
          <p:nvPr/>
        </p:nvSpPr>
        <p:spPr>
          <a:xfrm>
            <a:off x="5436096" y="5661248"/>
            <a:ext cx="3546565" cy="830997"/>
          </a:xfrm>
          <a:prstGeom prst="rect">
            <a:avLst/>
          </a:prstGeom>
          <a:noFill/>
        </p:spPr>
        <p:txBody>
          <a:bodyPr wrap="square" rtlCol="0">
            <a:spAutoFit/>
          </a:bodyPr>
          <a:lstStyle/>
          <a:p>
            <a:pPr lvl="0"/>
            <a:r>
              <a:rPr lang="ro-RO" dirty="0" smtClean="0"/>
              <a:t> </a:t>
            </a:r>
            <a:r>
              <a:rPr lang="ro-RO" sz="1200" dirty="0" smtClean="0"/>
              <a:t>The </a:t>
            </a:r>
            <a:r>
              <a:rPr lang="ro-RO" sz="1200" dirty="0" err="1" smtClean="0"/>
              <a:t>founder</a:t>
            </a:r>
            <a:r>
              <a:rPr lang="ro-RO" sz="1200" dirty="0" smtClean="0"/>
              <a:t> </a:t>
            </a:r>
            <a:r>
              <a:rPr lang="ro-RO" sz="1200" dirty="0" err="1" smtClean="0"/>
              <a:t>member</a:t>
            </a:r>
            <a:r>
              <a:rPr lang="ro-RO" sz="1200" dirty="0" smtClean="0"/>
              <a:t> </a:t>
            </a:r>
            <a:r>
              <a:rPr lang="ro-RO" sz="1200" dirty="0" err="1" smtClean="0"/>
              <a:t>countries</a:t>
            </a:r>
            <a:r>
              <a:rPr lang="ro-RO" sz="1200" dirty="0" smtClean="0"/>
              <a:t>: </a:t>
            </a:r>
            <a:r>
              <a:rPr lang="ro-RO" sz="1200" b="1" dirty="0" err="1" smtClean="0"/>
              <a:t>Germany</a:t>
            </a:r>
            <a:r>
              <a:rPr lang="ro-RO" sz="1200" b="1" dirty="0" smtClean="0"/>
              <a:t>, France, </a:t>
            </a:r>
            <a:r>
              <a:rPr lang="ro-RO" sz="1200" b="1" dirty="0" err="1" smtClean="0"/>
              <a:t>Italy</a:t>
            </a:r>
            <a:r>
              <a:rPr lang="ro-RO" sz="1200" b="1" dirty="0" smtClean="0"/>
              <a:t>, </a:t>
            </a:r>
            <a:r>
              <a:rPr lang="ro-RO" sz="1200" b="1" dirty="0" err="1" smtClean="0"/>
              <a:t>the</a:t>
            </a:r>
            <a:r>
              <a:rPr lang="ro-RO" sz="1200" b="1" dirty="0" smtClean="0"/>
              <a:t>  </a:t>
            </a:r>
            <a:r>
              <a:rPr lang="ro-RO" sz="1200" b="1" dirty="0" err="1" smtClean="0"/>
              <a:t>Netherlands</a:t>
            </a:r>
            <a:r>
              <a:rPr lang="ro-RO" sz="1200" b="1" dirty="0" smtClean="0"/>
              <a:t>, </a:t>
            </a:r>
            <a:r>
              <a:rPr lang="ro-RO" sz="1200" b="1" dirty="0" err="1" smtClean="0"/>
              <a:t>Belgium</a:t>
            </a:r>
            <a:r>
              <a:rPr lang="ro-RO" sz="1200" b="1" dirty="0" smtClean="0"/>
              <a:t> </a:t>
            </a:r>
            <a:r>
              <a:rPr lang="ro-RO" sz="1200" b="1" dirty="0" err="1" smtClean="0"/>
              <a:t>and</a:t>
            </a:r>
            <a:r>
              <a:rPr lang="ro-RO" sz="1200" b="1" dirty="0" smtClean="0"/>
              <a:t> Luxembourg.</a:t>
            </a:r>
            <a:endParaRPr lang="ro-RO" sz="1200" dirty="0" smtClean="0"/>
          </a:p>
          <a:p>
            <a:endParaRPr lang="ro-RO" dirty="0"/>
          </a:p>
        </p:txBody>
      </p:sp>
      <p:sp>
        <p:nvSpPr>
          <p:cNvPr id="11" name="Dreptunghi 10"/>
          <p:cNvSpPr/>
          <p:nvPr/>
        </p:nvSpPr>
        <p:spPr>
          <a:xfrm>
            <a:off x="5580112" y="5589240"/>
            <a:ext cx="360040" cy="144016"/>
          </a:xfrm>
          <a:prstGeom prst="rect">
            <a:avLst/>
          </a:prstGeom>
          <a:solidFill>
            <a:srgbClr val="FFC0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a:p>
        </p:txBody>
      </p:sp>
      <p:sp>
        <p:nvSpPr>
          <p:cNvPr id="12" name="CasetăText 11"/>
          <p:cNvSpPr txBox="1"/>
          <p:nvPr/>
        </p:nvSpPr>
        <p:spPr>
          <a:xfrm>
            <a:off x="251520" y="1700808"/>
            <a:ext cx="4320480" cy="4247317"/>
          </a:xfrm>
          <a:prstGeom prst="rect">
            <a:avLst/>
          </a:prstGeom>
          <a:noFill/>
        </p:spPr>
        <p:txBody>
          <a:bodyPr wrap="square" rtlCol="0">
            <a:spAutoFit/>
          </a:bodyPr>
          <a:lstStyle/>
          <a:p>
            <a:pPr algn="ctr"/>
            <a:r>
              <a:rPr lang="nl-NL" b="1" u="sng" dirty="0" smtClean="0"/>
              <a:t>9th of May 1950</a:t>
            </a:r>
            <a:endParaRPr lang="ro-RO" b="1" dirty="0" smtClean="0"/>
          </a:p>
          <a:p>
            <a:pPr algn="ctr"/>
            <a:r>
              <a:rPr lang="nl-NL" dirty="0" smtClean="0"/>
              <a:t>Robert Schuman, the French minister of foreign affairs, presents an in-depth cooperation plan. The 9th of May will later be proclaimed</a:t>
            </a:r>
            <a:r>
              <a:rPr lang="nl-NL" u="sng" dirty="0" smtClean="0"/>
              <a:t> Europe Day</a:t>
            </a:r>
            <a:r>
              <a:rPr lang="nl-NL" dirty="0" smtClean="0"/>
              <a:t> .</a:t>
            </a:r>
            <a:endParaRPr lang="ro-RO" dirty="0" smtClean="0"/>
          </a:p>
          <a:p>
            <a:pPr algn="ctr"/>
            <a:r>
              <a:rPr lang="nl-NL" dirty="0" smtClean="0"/>
              <a:t> </a:t>
            </a:r>
            <a:endParaRPr lang="ro-RO" dirty="0" smtClean="0"/>
          </a:p>
          <a:p>
            <a:pPr algn="ctr"/>
            <a:r>
              <a:rPr lang="nl-NL" b="1" u="sng" dirty="0" smtClean="0"/>
              <a:t>18th of April 1951</a:t>
            </a:r>
            <a:endParaRPr lang="ro-RO" b="1" dirty="0" smtClean="0"/>
          </a:p>
          <a:p>
            <a:pPr algn="ctr"/>
            <a:r>
              <a:rPr lang="nl-NL" dirty="0" smtClean="0"/>
              <a:t>Based on </a:t>
            </a:r>
            <a:r>
              <a:rPr lang="nl-NL" u="sng" dirty="0" smtClean="0"/>
              <a:t>the Schuman Plan</a:t>
            </a:r>
            <a:r>
              <a:rPr lang="nl-NL" dirty="0" smtClean="0"/>
              <a:t>, six countries sign </a:t>
            </a:r>
            <a:r>
              <a:rPr lang="nl-NL" u="sng" dirty="0" smtClean="0"/>
              <a:t>a treaty</a:t>
            </a:r>
            <a:r>
              <a:rPr lang="nl-NL" dirty="0" smtClean="0"/>
              <a:t> on which they establish to have a joint heavy industry managment (the coal and steel industry). Thus, none of the countries can manufacture weapons on its own that can be used against one another, like in the past. </a:t>
            </a:r>
            <a:endParaRPr lang="ro-RO" dirty="0" smtClean="0"/>
          </a:p>
          <a:p>
            <a:pPr algn="ctr"/>
            <a:endParaRPr lang="ro-RO"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p:txBody>
          <a:bodyPr>
            <a:normAutofit fontScale="47500" lnSpcReduction="20000"/>
          </a:bodyPr>
          <a:lstStyle/>
          <a:p>
            <a:r>
              <a:rPr lang="nl-NL" sz="3800" b="1" u="sng" dirty="0" smtClean="0"/>
              <a:t>25th of March 1957</a:t>
            </a:r>
            <a:endParaRPr lang="ro-RO" sz="3800" b="1" dirty="0" smtClean="0"/>
          </a:p>
          <a:p>
            <a:r>
              <a:rPr lang="nl-NL" dirty="0" smtClean="0"/>
              <a:t>               Starting from the success of the Treaty establishing the European Community of Coal and Steel, the six countries extend cooperation to other economic sectors. Thus, they sign the Treaty of Rome, through which they lay the foundation of the European Economic Community (EEC), also known as  the “</a:t>
            </a:r>
            <a:r>
              <a:rPr lang="nl-NL" u="sng" dirty="0" smtClean="0"/>
              <a:t>common market</a:t>
            </a:r>
            <a:r>
              <a:rPr lang="nl-NL" dirty="0" smtClean="0"/>
              <a:t>”. The purpose is to insure free movement of people, goods and service beyond national fronteers.</a:t>
            </a:r>
            <a:endParaRPr lang="ro-RO" dirty="0" smtClean="0"/>
          </a:p>
          <a:p>
            <a:r>
              <a:rPr lang="nl-NL" dirty="0" smtClean="0"/>
              <a:t>1973: </a:t>
            </a:r>
            <a:r>
              <a:rPr lang="nl-NL" b="1" dirty="0" smtClean="0"/>
              <a:t>Denmark, Ireland and the United Kingdom;</a:t>
            </a:r>
            <a:r>
              <a:rPr lang="nl-NL" dirty="0" smtClean="0"/>
              <a:t> </a:t>
            </a:r>
            <a:endParaRPr lang="ro-RO" dirty="0" smtClean="0"/>
          </a:p>
          <a:p>
            <a:r>
              <a:rPr lang="nl-NL" dirty="0" smtClean="0"/>
              <a:t>1981: </a:t>
            </a:r>
            <a:r>
              <a:rPr lang="nl-NL" b="1" dirty="0" smtClean="0"/>
              <a:t>Greece;</a:t>
            </a:r>
            <a:endParaRPr lang="ro-RO" dirty="0" smtClean="0"/>
          </a:p>
          <a:p>
            <a:r>
              <a:rPr lang="nl-NL" dirty="0" smtClean="0"/>
              <a:t>1986: </a:t>
            </a:r>
            <a:r>
              <a:rPr lang="nl-NL" b="1" dirty="0" smtClean="0"/>
              <a:t>Spain and Portugal</a:t>
            </a:r>
            <a:r>
              <a:rPr lang="nl-NL" dirty="0" smtClean="0"/>
              <a:t>; </a:t>
            </a:r>
            <a:endParaRPr lang="ro-RO" dirty="0" smtClean="0"/>
          </a:p>
          <a:p>
            <a:r>
              <a:rPr lang="nl-NL" dirty="0" smtClean="0"/>
              <a:t>1995: </a:t>
            </a:r>
            <a:r>
              <a:rPr lang="nl-NL" b="1" dirty="0" smtClean="0"/>
              <a:t>Austria, Finland and Sweden;</a:t>
            </a:r>
            <a:r>
              <a:rPr lang="nl-NL" dirty="0" smtClean="0"/>
              <a:t> </a:t>
            </a:r>
            <a:endParaRPr lang="ro-RO" dirty="0" smtClean="0"/>
          </a:p>
          <a:p>
            <a:r>
              <a:rPr lang="nl-NL" dirty="0" smtClean="0"/>
              <a:t>2004: </a:t>
            </a:r>
            <a:r>
              <a:rPr lang="nl-NL" b="1" dirty="0" smtClean="0"/>
              <a:t>Cyprus, Estonia, Latvia, Lithuania, Malta, Poland, Czech Republic, Slovakia, Slovenia and Hungary;</a:t>
            </a:r>
            <a:r>
              <a:rPr lang="nl-NL" dirty="0" smtClean="0"/>
              <a:t> </a:t>
            </a:r>
            <a:endParaRPr lang="ro-RO" dirty="0" smtClean="0"/>
          </a:p>
          <a:p>
            <a:r>
              <a:rPr lang="nl-NL" dirty="0" smtClean="0"/>
              <a:t>2007: </a:t>
            </a:r>
            <a:r>
              <a:rPr lang="nl-NL" b="1" dirty="0" smtClean="0"/>
              <a:t>Bulgaria and Romania;</a:t>
            </a:r>
            <a:endParaRPr lang="ro-RO" dirty="0" smtClean="0"/>
          </a:p>
          <a:p>
            <a:r>
              <a:rPr lang="nl-NL" dirty="0" smtClean="0"/>
              <a:t>2013: </a:t>
            </a:r>
            <a:r>
              <a:rPr lang="nl-NL" b="1" dirty="0" smtClean="0"/>
              <a:t>Croatia</a:t>
            </a:r>
            <a:endParaRPr lang="ro-RO" dirty="0" smtClean="0"/>
          </a:p>
          <a:p>
            <a:pPr>
              <a:buNone/>
            </a:pPr>
            <a:endParaRPr lang="ro-RO" dirty="0" smtClean="0"/>
          </a:p>
          <a:p>
            <a:r>
              <a:rPr lang="nl-NL" sz="3800" b="1" u="sng" dirty="0" smtClean="0"/>
              <a:t>1st of November 1993</a:t>
            </a:r>
            <a:endParaRPr lang="ro-RO" sz="3800" b="1" dirty="0" smtClean="0"/>
          </a:p>
          <a:p>
            <a:r>
              <a:rPr lang="nl-NL" dirty="0" smtClean="0"/>
              <a:t>      </a:t>
            </a:r>
            <a:r>
              <a:rPr lang="nl-NL" b="1" dirty="0" smtClean="0"/>
              <a:t>The Treaty concearning the European Union</a:t>
            </a:r>
            <a:r>
              <a:rPr lang="nl-NL" dirty="0" smtClean="0"/>
              <a:t> is enforced and the European Comunities (CECO, EURATOM and CEE), along with </a:t>
            </a:r>
            <a:r>
              <a:rPr lang="nl-NL" b="1" dirty="0" smtClean="0"/>
              <a:t>the External Policy and the Common Security Policy ; Justice and Internal Affairs </a:t>
            </a:r>
            <a:r>
              <a:rPr lang="nl-NL" dirty="0" smtClean="0"/>
              <a:t>represent the three pilors of the EU.</a:t>
            </a:r>
            <a:endParaRPr lang="ro-RO" dirty="0" smtClean="0"/>
          </a:p>
          <a:p>
            <a:endParaRPr lang="ro-RO" dirty="0"/>
          </a:p>
        </p:txBody>
      </p:sp>
      <p:grpSp>
        <p:nvGrpSpPr>
          <p:cNvPr id="4" name="Grupare 3"/>
          <p:cNvGrpSpPr/>
          <p:nvPr/>
        </p:nvGrpSpPr>
        <p:grpSpPr>
          <a:xfrm>
            <a:off x="179512" y="260648"/>
            <a:ext cx="8404001" cy="1087120"/>
            <a:chOff x="395536" y="188640"/>
            <a:chExt cx="8404001" cy="1087120"/>
          </a:xfrm>
        </p:grpSpPr>
        <p:pic>
          <p:nvPicPr>
            <p:cNvPr id="5" name="Image 5"/>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are 3"/>
          <p:cNvGrpSpPr/>
          <p:nvPr/>
        </p:nvGrpSpPr>
        <p:grpSpPr>
          <a:xfrm>
            <a:off x="179512" y="260648"/>
            <a:ext cx="8404001" cy="1087120"/>
            <a:chOff x="395536" y="188640"/>
            <a:chExt cx="8404001" cy="1087120"/>
          </a:xfrm>
        </p:grpSpPr>
        <p:pic>
          <p:nvPicPr>
            <p:cNvPr id="5" name="Image 5"/>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pic>
        <p:nvPicPr>
          <p:cNvPr id="9" name="Substituent conținut 8" descr="Imagini pentru eurozona 2015"/>
          <p:cNvPicPr>
            <a:picLocks noGrp="1"/>
          </p:cNvPicPr>
          <p:nvPr>
            <p:ph idx="1"/>
          </p:nvPr>
        </p:nvPicPr>
        <p:blipFill>
          <a:blip r:embed="rId6" cstate="print"/>
          <a:srcRect/>
          <a:stretch>
            <a:fillRect/>
          </a:stretch>
        </p:blipFill>
        <p:spPr bwMode="auto">
          <a:xfrm>
            <a:off x="3779912" y="1196752"/>
            <a:ext cx="5040560" cy="5393399"/>
          </a:xfrm>
          <a:prstGeom prst="rect">
            <a:avLst/>
          </a:prstGeom>
          <a:noFill/>
          <a:ln w="9525">
            <a:noFill/>
            <a:miter lim="800000"/>
            <a:headEnd/>
            <a:tailEnd/>
          </a:ln>
        </p:spPr>
      </p:pic>
      <p:sp>
        <p:nvSpPr>
          <p:cNvPr id="11" name="CasetăText 10"/>
          <p:cNvSpPr txBox="1"/>
          <p:nvPr/>
        </p:nvSpPr>
        <p:spPr>
          <a:xfrm>
            <a:off x="3275856" y="6381328"/>
            <a:ext cx="5688632" cy="276999"/>
          </a:xfrm>
          <a:prstGeom prst="rect">
            <a:avLst/>
          </a:prstGeom>
          <a:noFill/>
        </p:spPr>
        <p:txBody>
          <a:bodyPr wrap="square" rtlCol="0">
            <a:spAutoFit/>
          </a:bodyPr>
          <a:lstStyle/>
          <a:p>
            <a:r>
              <a:rPr lang="nl-NL" sz="1200" i="1" dirty="0" smtClean="0"/>
              <a:t>The map of the states which had introduced the </a:t>
            </a:r>
            <a:r>
              <a:rPr lang="nl-NL" sz="1200" b="1" i="1" dirty="0" smtClean="0"/>
              <a:t>euro </a:t>
            </a:r>
            <a:r>
              <a:rPr lang="nl-NL" sz="1200" i="1" dirty="0" smtClean="0"/>
              <a:t>currency – 2017</a:t>
            </a:r>
            <a:endParaRPr lang="ro-RO" sz="1200" dirty="0"/>
          </a:p>
        </p:txBody>
      </p:sp>
      <p:sp>
        <p:nvSpPr>
          <p:cNvPr id="12" name="CasetăText 11"/>
          <p:cNvSpPr txBox="1"/>
          <p:nvPr/>
        </p:nvSpPr>
        <p:spPr>
          <a:xfrm>
            <a:off x="395536" y="2060848"/>
            <a:ext cx="3456384" cy="2154436"/>
          </a:xfrm>
          <a:prstGeom prst="rect">
            <a:avLst/>
          </a:prstGeom>
          <a:noFill/>
        </p:spPr>
        <p:txBody>
          <a:bodyPr wrap="square" rtlCol="0">
            <a:spAutoFit/>
          </a:bodyPr>
          <a:lstStyle/>
          <a:p>
            <a:r>
              <a:rPr lang="nl-NL" b="1" u="sng" dirty="0" smtClean="0"/>
              <a:t>1st of January 1999</a:t>
            </a:r>
            <a:endParaRPr lang="ro-RO" b="1" u="sng" dirty="0" smtClean="0"/>
          </a:p>
          <a:p>
            <a:endParaRPr lang="ro-RO" b="1" dirty="0" smtClean="0"/>
          </a:p>
          <a:p>
            <a:r>
              <a:rPr lang="nl-NL" sz="1600" dirty="0" smtClean="0"/>
              <a:t>     The release of the unique European currency  ”</a:t>
            </a:r>
            <a:r>
              <a:rPr lang="nl-NL" sz="1600" b="1" dirty="0" smtClean="0"/>
              <a:t>EURO” </a:t>
            </a:r>
            <a:r>
              <a:rPr lang="nl-NL" sz="1600" dirty="0" smtClean="0"/>
              <a:t> in 11 European state which accomplished the convergence criteria. At present, there are 19 states in the European Union. </a:t>
            </a:r>
            <a:endParaRPr lang="ro-RO" sz="1600" dirty="0" smtClean="0"/>
          </a:p>
          <a:p>
            <a:endParaRPr lang="ro-RO"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are 3"/>
          <p:cNvGrpSpPr/>
          <p:nvPr/>
        </p:nvGrpSpPr>
        <p:grpSpPr>
          <a:xfrm>
            <a:off x="179512" y="260648"/>
            <a:ext cx="8404001" cy="1087120"/>
            <a:chOff x="395536" y="188640"/>
            <a:chExt cx="8404001" cy="1087120"/>
          </a:xfrm>
        </p:grpSpPr>
        <p:pic>
          <p:nvPicPr>
            <p:cNvPr id="5" name="Image 5"/>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395536" y="260648"/>
              <a:ext cx="1428750" cy="988496"/>
            </a:xfrm>
            <a:prstGeom prst="rect">
              <a:avLst/>
            </a:prstGeom>
          </p:spPr>
        </p:pic>
        <p:pic>
          <p:nvPicPr>
            <p:cNvPr id="6" name="Image 1"/>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1907704" y="332656"/>
              <a:ext cx="2807335" cy="801666"/>
            </a:xfrm>
            <a:prstGeom prst="rect">
              <a:avLst/>
            </a:prstGeom>
          </p:spPr>
        </p:pic>
        <p:pic>
          <p:nvPicPr>
            <p:cNvPr id="7" name="Image 7"/>
            <p:cNvPicPr/>
            <p:nvPr/>
          </p:nvPicPr>
          <p:blipFill>
            <a:blip r:embed="rId4"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5940152" y="188640"/>
              <a:ext cx="876467" cy="1087120"/>
            </a:xfrm>
            <a:prstGeom prst="rect">
              <a:avLst/>
            </a:prstGeom>
          </p:spPr>
        </p:pic>
        <p:pic>
          <p:nvPicPr>
            <p:cNvPr id="8" name="Imagine 7" descr="ALUMNI.jpg"/>
            <p:cNvPicPr>
              <a:picLocks noChangeAspect="1"/>
            </p:cNvPicPr>
            <p:nvPr/>
          </p:nvPicPr>
          <p:blipFill>
            <a:blip r:embed="rId5" cstate="print"/>
            <a:stretch>
              <a:fillRect/>
            </a:stretch>
          </p:blipFill>
          <p:spPr>
            <a:xfrm>
              <a:off x="7380312" y="332656"/>
              <a:ext cx="1419225" cy="790575"/>
            </a:xfrm>
            <a:prstGeom prst="rect">
              <a:avLst/>
            </a:prstGeom>
          </p:spPr>
        </p:pic>
      </p:grpSp>
      <p:pic>
        <p:nvPicPr>
          <p:cNvPr id="9" name="Substituent conținut 8" descr="Imagini pentru schengen"/>
          <p:cNvPicPr>
            <a:picLocks noGrp="1"/>
          </p:cNvPicPr>
          <p:nvPr>
            <p:ph idx="1"/>
          </p:nvPr>
        </p:nvPicPr>
        <p:blipFill>
          <a:blip r:embed="rId6" cstate="print"/>
          <a:srcRect/>
          <a:stretch>
            <a:fillRect/>
          </a:stretch>
        </p:blipFill>
        <p:spPr bwMode="auto">
          <a:xfrm>
            <a:off x="3372596" y="1340768"/>
            <a:ext cx="5473756" cy="5184576"/>
          </a:xfrm>
          <a:prstGeom prst="rect">
            <a:avLst/>
          </a:prstGeom>
          <a:noFill/>
          <a:ln w="9525">
            <a:noFill/>
            <a:miter lim="800000"/>
            <a:headEnd/>
            <a:tailEnd/>
          </a:ln>
        </p:spPr>
      </p:pic>
      <p:sp>
        <p:nvSpPr>
          <p:cNvPr id="10" name="CasetăText 9"/>
          <p:cNvSpPr txBox="1"/>
          <p:nvPr/>
        </p:nvSpPr>
        <p:spPr>
          <a:xfrm>
            <a:off x="4139952" y="6453336"/>
            <a:ext cx="3744416" cy="276999"/>
          </a:xfrm>
          <a:prstGeom prst="rect">
            <a:avLst/>
          </a:prstGeom>
          <a:noFill/>
        </p:spPr>
        <p:txBody>
          <a:bodyPr wrap="square" rtlCol="0">
            <a:spAutoFit/>
          </a:bodyPr>
          <a:lstStyle/>
          <a:p>
            <a:r>
              <a:rPr lang="nl-NL" sz="1200" b="1" dirty="0" smtClean="0"/>
              <a:t> </a:t>
            </a:r>
            <a:r>
              <a:rPr lang="nl-NL" sz="1200" i="1" dirty="0" smtClean="0"/>
              <a:t>The map of Schengen space, 2017</a:t>
            </a:r>
            <a:r>
              <a:rPr lang="nl-NL" sz="1200" b="1" dirty="0" smtClean="0"/>
              <a:t> </a:t>
            </a:r>
            <a:endParaRPr lang="ro-RO" sz="1200" dirty="0"/>
          </a:p>
        </p:txBody>
      </p:sp>
      <p:sp>
        <p:nvSpPr>
          <p:cNvPr id="12" name="CasetăText 11"/>
          <p:cNvSpPr txBox="1"/>
          <p:nvPr/>
        </p:nvSpPr>
        <p:spPr>
          <a:xfrm>
            <a:off x="251520" y="1556792"/>
            <a:ext cx="3528392" cy="4062651"/>
          </a:xfrm>
          <a:prstGeom prst="rect">
            <a:avLst/>
          </a:prstGeom>
          <a:noFill/>
        </p:spPr>
        <p:txBody>
          <a:bodyPr wrap="square" rtlCol="0">
            <a:spAutoFit/>
          </a:bodyPr>
          <a:lstStyle/>
          <a:p>
            <a:r>
              <a:rPr lang="nl-NL" b="1" u="sng" dirty="0" smtClean="0"/>
              <a:t>14th of June 1985</a:t>
            </a:r>
            <a:endParaRPr lang="ro-RO" b="1" u="sng" dirty="0" smtClean="0"/>
          </a:p>
          <a:p>
            <a:endParaRPr lang="ro-RO" sz="1600" dirty="0" smtClean="0"/>
          </a:p>
          <a:p>
            <a:r>
              <a:rPr lang="nl-NL" sz="1600" dirty="0" smtClean="0"/>
              <a:t>              The agreement of free circulation was signed in the little Luxembourgish town Schengen and the creation of </a:t>
            </a:r>
            <a:r>
              <a:rPr lang="nl-NL" sz="1600" b="1" dirty="0" smtClean="0"/>
              <a:t>Schengen space </a:t>
            </a:r>
            <a:r>
              <a:rPr lang="nl-NL" sz="1600" dirty="0" smtClean="0"/>
              <a:t>started on </a:t>
            </a:r>
            <a:r>
              <a:rPr lang="nl-NL" sz="1600" b="1" dirty="0" smtClean="0"/>
              <a:t>26th of March 1995</a:t>
            </a:r>
            <a:r>
              <a:rPr lang="nl-NL" sz="1600" dirty="0" smtClean="0"/>
              <a:t> with Belgium, France, Germany, Luxembourg, the Netherlands, Portugal and Spain and, at present, there are 25 states (including Switzerland, Lichtenstein, Iceland, Norway, besides Great Britain, Ireland, Bulgaria, Cyprus, Croatia and Romania) whose total surface is 4,312,099 square km.</a:t>
            </a:r>
            <a:endParaRPr lang="ro-RO" sz="1600" dirty="0" smtClean="0"/>
          </a:p>
          <a:p>
            <a:endParaRPr lang="ro-RO"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851</Words>
  <Application>Microsoft Office PowerPoint</Application>
  <PresentationFormat>Expunere pe ecran (4:3)</PresentationFormat>
  <Paragraphs>60</Paragraphs>
  <Slides>9</Slides>
  <Notes>2</Notes>
  <HiddenSlides>0</HiddenSlides>
  <MMClips>0</MMClips>
  <ScaleCrop>false</ScaleCrop>
  <HeadingPairs>
    <vt:vector size="4" baseType="variant">
      <vt:variant>
        <vt:lpstr>Temă</vt:lpstr>
      </vt:variant>
      <vt:variant>
        <vt:i4>1</vt:i4>
      </vt:variant>
      <vt:variant>
        <vt:lpstr>Titluri diapozitive</vt:lpstr>
      </vt:variant>
      <vt:variant>
        <vt:i4>9</vt:i4>
      </vt:variant>
    </vt:vector>
  </HeadingPairs>
  <TitlesOfParts>
    <vt:vector size="10" baseType="lpstr">
      <vt:lpstr>Temă Office</vt:lpstr>
      <vt:lpstr>The History of the European Union Foundation </vt:lpstr>
      <vt:lpstr> </vt:lpstr>
      <vt:lpstr>Diapozitivul 3</vt:lpstr>
      <vt:lpstr>Diapozitivul 4</vt:lpstr>
      <vt:lpstr>Diapozitivul 5</vt:lpstr>
      <vt:lpstr>Diapozitivul 6</vt:lpstr>
      <vt:lpstr>Diapozitivul 7</vt:lpstr>
      <vt:lpstr>Diapozitivul 8</vt:lpstr>
      <vt:lpstr>Diapozitivul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Diapozitivul 1</dc:title>
  <dc:creator>Administrator</dc:creator>
  <cp:lastModifiedBy>user</cp:lastModifiedBy>
  <cp:revision>8</cp:revision>
  <dcterms:created xsi:type="dcterms:W3CDTF">2017-02-09T08:34:34Z</dcterms:created>
  <dcterms:modified xsi:type="dcterms:W3CDTF">2017-02-09T09:53:18Z</dcterms:modified>
</cp:coreProperties>
</file>