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74" r:id="rId2"/>
    <p:sldId id="267" r:id="rId3"/>
    <p:sldId id="271" r:id="rId4"/>
    <p:sldId id="293" r:id="rId5"/>
    <p:sldId id="275" r:id="rId6"/>
    <p:sldId id="262" r:id="rId7"/>
    <p:sldId id="266" r:id="rId8"/>
    <p:sldId id="284" r:id="rId9"/>
    <p:sldId id="268" r:id="rId10"/>
    <p:sldId id="263" r:id="rId11"/>
    <p:sldId id="265" r:id="rId12"/>
    <p:sldId id="272" r:id="rId13"/>
    <p:sldId id="291" r:id="rId14"/>
    <p:sldId id="310" r:id="rId15"/>
    <p:sldId id="295" r:id="rId16"/>
    <p:sldId id="300" r:id="rId17"/>
    <p:sldId id="301" r:id="rId18"/>
    <p:sldId id="303" r:id="rId19"/>
    <p:sldId id="304" r:id="rId20"/>
    <p:sldId id="305" r:id="rId21"/>
    <p:sldId id="306" r:id="rId22"/>
    <p:sldId id="307" r:id="rId23"/>
    <p:sldId id="308" r:id="rId24"/>
    <p:sldId id="311" r:id="rId25"/>
    <p:sldId id="270" r:id="rId26"/>
    <p:sldId id="264" r:id="rId27"/>
    <p:sldId id="277" r:id="rId28"/>
    <p:sldId id="309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DC1BB"/>
    <a:srgbClr val="B6DF89"/>
    <a:srgbClr val="FFFF99"/>
    <a:srgbClr val="99FF99"/>
    <a:srgbClr val="F7DDD9"/>
    <a:srgbClr val="CCCC00"/>
    <a:srgbClr val="CCCCFF"/>
    <a:srgbClr val="FF6600"/>
    <a:srgbClr val="E077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4" autoAdjust="0"/>
    <p:restoredTop sz="94622" autoAdjust="0"/>
  </p:normalViewPr>
  <p:slideViewPr>
    <p:cSldViewPr>
      <p:cViewPr>
        <p:scale>
          <a:sx n="80" d="100"/>
          <a:sy n="80" d="100"/>
        </p:scale>
        <p:origin x="-85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5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C0F1D8-9B9E-4BC5-9D02-D28B3BD747D2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25CF051E-AA34-4CAE-A12D-1603CD75597B}">
      <dgm:prSet phldrT="[Text]" custT="1"/>
      <dgm:spPr>
        <a:solidFill>
          <a:srgbClr val="FFFF66"/>
        </a:solidFill>
      </dgm:spPr>
      <dgm:t>
        <a:bodyPr/>
        <a:lstStyle/>
        <a:p>
          <a:r>
            <a:rPr lang="ro-RO" sz="2800" b="1" dirty="0" smtClean="0">
              <a:latin typeface="Baskerville Old Face" pitchFamily="18" charset="0"/>
            </a:rPr>
            <a:t>Cognitive</a:t>
          </a:r>
        </a:p>
        <a:p>
          <a:r>
            <a:rPr lang="ro-RO" sz="2800" dirty="0" smtClean="0">
              <a:latin typeface="Baskerville Old Face" pitchFamily="18" charset="0"/>
            </a:rPr>
            <a:t>Information &amp; </a:t>
          </a:r>
          <a:r>
            <a:rPr lang="ro-RO" sz="2800" dirty="0" err="1" smtClean="0">
              <a:latin typeface="Baskerville Old Face" pitchFamily="18" charset="0"/>
            </a:rPr>
            <a:t>Awareness</a:t>
          </a:r>
          <a:r>
            <a:rPr lang="ro-RO" sz="2800" dirty="0" smtClean="0">
              <a:latin typeface="Baskerville Old Face" pitchFamily="18" charset="0"/>
            </a:rPr>
            <a:t> </a:t>
          </a:r>
          <a:endParaRPr lang="en-US" sz="2800" dirty="0">
            <a:latin typeface="Baskerville Old Face" pitchFamily="18" charset="0"/>
          </a:endParaRPr>
        </a:p>
      </dgm:t>
    </dgm:pt>
    <dgm:pt modelId="{E47D42BD-7002-4386-A331-DFFDF42E4FC9}" type="parTrans" cxnId="{C8F0D25A-FC96-4B38-968E-2F1CEB62A511}">
      <dgm:prSet/>
      <dgm:spPr/>
      <dgm:t>
        <a:bodyPr/>
        <a:lstStyle/>
        <a:p>
          <a:endParaRPr lang="en-US"/>
        </a:p>
      </dgm:t>
    </dgm:pt>
    <dgm:pt modelId="{D10B3E0F-8110-47CD-8DD7-A5D25944C2BF}" type="sibTrans" cxnId="{C8F0D25A-FC96-4B38-968E-2F1CEB62A511}">
      <dgm:prSet/>
      <dgm:spPr/>
      <dgm:t>
        <a:bodyPr/>
        <a:lstStyle/>
        <a:p>
          <a:endParaRPr lang="en-US"/>
        </a:p>
      </dgm:t>
    </dgm:pt>
    <dgm:pt modelId="{A0B46E52-324D-4ADF-B9D2-39CADE31B07D}">
      <dgm:prSet phldrT="[Text]" custT="1"/>
      <dgm:spPr>
        <a:solidFill>
          <a:srgbClr val="92D050">
            <a:alpha val="50000"/>
          </a:srgbClr>
        </a:solidFill>
      </dgm:spPr>
      <dgm:t>
        <a:bodyPr/>
        <a:lstStyle/>
        <a:p>
          <a:r>
            <a:rPr lang="ro-RO" sz="2800" b="1" dirty="0" err="1" smtClean="0">
              <a:latin typeface="Baskerville Old Face" pitchFamily="18" charset="0"/>
            </a:rPr>
            <a:t>Psychomotor</a:t>
          </a:r>
          <a:endParaRPr lang="ro-RO" sz="2800" b="1" dirty="0" smtClean="0">
            <a:latin typeface="Baskerville Old Face" pitchFamily="18" charset="0"/>
          </a:endParaRPr>
        </a:p>
        <a:p>
          <a:r>
            <a:rPr lang="ro-RO" sz="2800" dirty="0" err="1" smtClean="0">
              <a:latin typeface="Baskerville Old Face" pitchFamily="18" charset="0"/>
            </a:rPr>
            <a:t>Methods</a:t>
          </a:r>
          <a:r>
            <a:rPr lang="ro-RO" sz="2800" dirty="0" smtClean="0">
              <a:latin typeface="Baskerville Old Face" pitchFamily="18" charset="0"/>
            </a:rPr>
            <a:t> &amp; </a:t>
          </a:r>
          <a:r>
            <a:rPr lang="ro-RO" sz="2800" dirty="0" err="1" smtClean="0">
              <a:latin typeface="Baskerville Old Face" pitchFamily="18" charset="0"/>
            </a:rPr>
            <a:t>Techniques</a:t>
          </a:r>
          <a:r>
            <a:rPr lang="ro-RO" sz="2800" dirty="0" smtClean="0">
              <a:latin typeface="Baskerville Old Face" pitchFamily="18" charset="0"/>
            </a:rPr>
            <a:t>  </a:t>
          </a:r>
          <a:endParaRPr lang="en-US" sz="2800" dirty="0">
            <a:latin typeface="Baskerville Old Face" pitchFamily="18" charset="0"/>
          </a:endParaRPr>
        </a:p>
      </dgm:t>
    </dgm:pt>
    <dgm:pt modelId="{E3B83E2C-3812-43DC-BFFB-643801C881DC}" type="parTrans" cxnId="{B235179D-08A2-489F-AC27-666D657FBF7F}">
      <dgm:prSet/>
      <dgm:spPr/>
      <dgm:t>
        <a:bodyPr/>
        <a:lstStyle/>
        <a:p>
          <a:endParaRPr lang="en-US"/>
        </a:p>
      </dgm:t>
    </dgm:pt>
    <dgm:pt modelId="{5F39BBBC-4822-44E5-BB9A-9526BCA618F0}" type="sibTrans" cxnId="{B235179D-08A2-489F-AC27-666D657FBF7F}">
      <dgm:prSet/>
      <dgm:spPr/>
      <dgm:t>
        <a:bodyPr/>
        <a:lstStyle/>
        <a:p>
          <a:endParaRPr lang="en-US"/>
        </a:p>
      </dgm:t>
    </dgm:pt>
    <dgm:pt modelId="{C4E2A00A-4213-45C8-81FA-123B7032DECF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o-RO" sz="2800" b="1" dirty="0" err="1" smtClean="0">
              <a:latin typeface="Baskerville Old Face" pitchFamily="18" charset="0"/>
            </a:rPr>
            <a:t>Affective</a:t>
          </a:r>
          <a:r>
            <a:rPr lang="ro-RO" sz="2800" dirty="0" smtClean="0">
              <a:latin typeface="Baskerville Old Face" pitchFamily="18" charset="0"/>
            </a:rPr>
            <a:t> </a:t>
          </a:r>
        </a:p>
        <a:p>
          <a:r>
            <a:rPr lang="ro-RO" sz="2800" dirty="0" err="1" smtClean="0">
              <a:latin typeface="Baskerville Old Face" pitchFamily="18" charset="0"/>
            </a:rPr>
            <a:t>Attitudes</a:t>
          </a:r>
          <a:r>
            <a:rPr lang="ro-RO" sz="2800" dirty="0" smtClean="0">
              <a:latin typeface="Baskerville Old Face" pitchFamily="18" charset="0"/>
            </a:rPr>
            <a:t> &amp; </a:t>
          </a:r>
          <a:r>
            <a:rPr lang="ro-RO" sz="2800" dirty="0" err="1" smtClean="0">
              <a:latin typeface="Baskerville Old Face" pitchFamily="18" charset="0"/>
            </a:rPr>
            <a:t>Behaviour</a:t>
          </a:r>
          <a:r>
            <a:rPr lang="ro-RO" sz="2800" dirty="0" smtClean="0">
              <a:latin typeface="Baskerville Old Face" pitchFamily="18" charset="0"/>
            </a:rPr>
            <a:t> </a:t>
          </a:r>
          <a:endParaRPr lang="en-US" sz="2800" dirty="0">
            <a:latin typeface="Baskerville Old Face" pitchFamily="18" charset="0"/>
          </a:endParaRPr>
        </a:p>
      </dgm:t>
    </dgm:pt>
    <dgm:pt modelId="{39D7E99A-2FD7-443C-BB17-FE88DF5EC5E9}" type="parTrans" cxnId="{DA766F3B-1D79-4B02-A791-054187003B44}">
      <dgm:prSet/>
      <dgm:spPr/>
      <dgm:t>
        <a:bodyPr/>
        <a:lstStyle/>
        <a:p>
          <a:endParaRPr lang="en-US"/>
        </a:p>
      </dgm:t>
    </dgm:pt>
    <dgm:pt modelId="{FFE56318-A304-4804-944B-8D8484B4EE09}" type="sibTrans" cxnId="{DA766F3B-1D79-4B02-A791-054187003B44}">
      <dgm:prSet/>
      <dgm:spPr/>
      <dgm:t>
        <a:bodyPr/>
        <a:lstStyle/>
        <a:p>
          <a:endParaRPr lang="en-US"/>
        </a:p>
      </dgm:t>
    </dgm:pt>
    <dgm:pt modelId="{91A0ECE8-7E9F-4D26-8AFE-0112570BE4BE}" type="pres">
      <dgm:prSet presAssocID="{E6C0F1D8-9B9E-4BC5-9D02-D28B3BD747D2}" presName="compositeShape" presStyleCnt="0">
        <dgm:presLayoutVars>
          <dgm:chMax val="7"/>
          <dgm:dir/>
          <dgm:resizeHandles val="exact"/>
        </dgm:presLayoutVars>
      </dgm:prSet>
      <dgm:spPr/>
    </dgm:pt>
    <dgm:pt modelId="{2D175948-7302-47DF-9E34-AAD3267A2971}" type="pres">
      <dgm:prSet presAssocID="{25CF051E-AA34-4CAE-A12D-1603CD75597B}" presName="circ1" presStyleLbl="vennNode1" presStyleIdx="0" presStyleCnt="3" custScaleX="108337" custScaleY="101669"/>
      <dgm:spPr/>
      <dgm:t>
        <a:bodyPr/>
        <a:lstStyle/>
        <a:p>
          <a:endParaRPr lang="en-US"/>
        </a:p>
      </dgm:t>
    </dgm:pt>
    <dgm:pt modelId="{54BA53CC-19A8-4C69-A2AB-AE3989CAA07E}" type="pres">
      <dgm:prSet presAssocID="{25CF051E-AA34-4CAE-A12D-1603CD75597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91E89E-46DB-480F-9101-D25E00863F93}" type="pres">
      <dgm:prSet presAssocID="{A0B46E52-324D-4ADF-B9D2-39CADE31B07D}" presName="circ2" presStyleLbl="vennNode1" presStyleIdx="1" presStyleCnt="3" custScaleX="117762" custLinFactNeighborX="14927" custLinFactNeighborY="-2005"/>
      <dgm:spPr/>
      <dgm:t>
        <a:bodyPr/>
        <a:lstStyle/>
        <a:p>
          <a:endParaRPr lang="en-US"/>
        </a:p>
      </dgm:t>
    </dgm:pt>
    <dgm:pt modelId="{F7263EB9-C438-4D7C-9722-505FFD4E70C0}" type="pres">
      <dgm:prSet presAssocID="{A0B46E52-324D-4ADF-B9D2-39CADE31B07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2114B3-04F8-47EB-928A-8B150AA319C0}" type="pres">
      <dgm:prSet presAssocID="{C4E2A00A-4213-45C8-81FA-123B7032DECF}" presName="circ3" presStyleLbl="vennNode1" presStyleIdx="2" presStyleCnt="3" custScaleX="115026" custLinFactNeighborX="-9430" custLinFactNeighborY="-2005"/>
      <dgm:spPr/>
      <dgm:t>
        <a:bodyPr/>
        <a:lstStyle/>
        <a:p>
          <a:endParaRPr lang="en-US"/>
        </a:p>
      </dgm:t>
    </dgm:pt>
    <dgm:pt modelId="{B51AE48F-D28C-4A0D-89D3-6AA01C79D1E6}" type="pres">
      <dgm:prSet presAssocID="{C4E2A00A-4213-45C8-81FA-123B7032DEC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14110C0-1EB5-4947-87CC-6BB92D5FAE75}" type="presOf" srcId="{A0B46E52-324D-4ADF-B9D2-39CADE31B07D}" destId="{F7263EB9-C438-4D7C-9722-505FFD4E70C0}" srcOrd="1" destOrd="0" presId="urn:microsoft.com/office/officeart/2005/8/layout/venn1"/>
    <dgm:cxn modelId="{4704FE64-E01D-4575-BBBD-C7C7ED2F4752}" type="presOf" srcId="{25CF051E-AA34-4CAE-A12D-1603CD75597B}" destId="{2D175948-7302-47DF-9E34-AAD3267A2971}" srcOrd="0" destOrd="0" presId="urn:microsoft.com/office/officeart/2005/8/layout/venn1"/>
    <dgm:cxn modelId="{EE755B54-063C-438B-840B-C8E4173F47A1}" type="presOf" srcId="{C4E2A00A-4213-45C8-81FA-123B7032DECF}" destId="{582114B3-04F8-47EB-928A-8B150AA319C0}" srcOrd="0" destOrd="0" presId="urn:microsoft.com/office/officeart/2005/8/layout/venn1"/>
    <dgm:cxn modelId="{38D8A89B-D023-490A-B0B5-AEFAA2114A9E}" type="presOf" srcId="{C4E2A00A-4213-45C8-81FA-123B7032DECF}" destId="{B51AE48F-D28C-4A0D-89D3-6AA01C79D1E6}" srcOrd="1" destOrd="0" presId="urn:microsoft.com/office/officeart/2005/8/layout/venn1"/>
    <dgm:cxn modelId="{F93B9836-D791-4EA7-8485-3552D4BF784A}" type="presOf" srcId="{A0B46E52-324D-4ADF-B9D2-39CADE31B07D}" destId="{5991E89E-46DB-480F-9101-D25E00863F93}" srcOrd="0" destOrd="0" presId="urn:microsoft.com/office/officeart/2005/8/layout/venn1"/>
    <dgm:cxn modelId="{6F04AEF0-8FE7-47D7-AC40-0E69DBD68BC0}" type="presOf" srcId="{E6C0F1D8-9B9E-4BC5-9D02-D28B3BD747D2}" destId="{91A0ECE8-7E9F-4D26-8AFE-0112570BE4BE}" srcOrd="0" destOrd="0" presId="urn:microsoft.com/office/officeart/2005/8/layout/venn1"/>
    <dgm:cxn modelId="{ED4FB98A-2477-4BED-8AE1-F8A845B0EE90}" type="presOf" srcId="{25CF051E-AA34-4CAE-A12D-1603CD75597B}" destId="{54BA53CC-19A8-4C69-A2AB-AE3989CAA07E}" srcOrd="1" destOrd="0" presId="urn:microsoft.com/office/officeart/2005/8/layout/venn1"/>
    <dgm:cxn modelId="{C8F0D25A-FC96-4B38-968E-2F1CEB62A511}" srcId="{E6C0F1D8-9B9E-4BC5-9D02-D28B3BD747D2}" destId="{25CF051E-AA34-4CAE-A12D-1603CD75597B}" srcOrd="0" destOrd="0" parTransId="{E47D42BD-7002-4386-A331-DFFDF42E4FC9}" sibTransId="{D10B3E0F-8110-47CD-8DD7-A5D25944C2BF}"/>
    <dgm:cxn modelId="{B235179D-08A2-489F-AC27-666D657FBF7F}" srcId="{E6C0F1D8-9B9E-4BC5-9D02-D28B3BD747D2}" destId="{A0B46E52-324D-4ADF-B9D2-39CADE31B07D}" srcOrd="1" destOrd="0" parTransId="{E3B83E2C-3812-43DC-BFFB-643801C881DC}" sibTransId="{5F39BBBC-4822-44E5-BB9A-9526BCA618F0}"/>
    <dgm:cxn modelId="{DA766F3B-1D79-4B02-A791-054187003B44}" srcId="{E6C0F1D8-9B9E-4BC5-9D02-D28B3BD747D2}" destId="{C4E2A00A-4213-45C8-81FA-123B7032DECF}" srcOrd="2" destOrd="0" parTransId="{39D7E99A-2FD7-443C-BB17-FE88DF5EC5E9}" sibTransId="{FFE56318-A304-4804-944B-8D8484B4EE09}"/>
    <dgm:cxn modelId="{2965308C-E1B0-485C-8C3E-0A681EA413C2}" type="presParOf" srcId="{91A0ECE8-7E9F-4D26-8AFE-0112570BE4BE}" destId="{2D175948-7302-47DF-9E34-AAD3267A2971}" srcOrd="0" destOrd="0" presId="urn:microsoft.com/office/officeart/2005/8/layout/venn1"/>
    <dgm:cxn modelId="{950E1EDB-92C4-4F20-862C-82C9A9541492}" type="presParOf" srcId="{91A0ECE8-7E9F-4D26-8AFE-0112570BE4BE}" destId="{54BA53CC-19A8-4C69-A2AB-AE3989CAA07E}" srcOrd="1" destOrd="0" presId="urn:microsoft.com/office/officeart/2005/8/layout/venn1"/>
    <dgm:cxn modelId="{A9A9C892-E3BE-4CB7-AEFB-585A50E209AC}" type="presParOf" srcId="{91A0ECE8-7E9F-4D26-8AFE-0112570BE4BE}" destId="{5991E89E-46DB-480F-9101-D25E00863F93}" srcOrd="2" destOrd="0" presId="urn:microsoft.com/office/officeart/2005/8/layout/venn1"/>
    <dgm:cxn modelId="{8AB8F2DC-C45D-4131-B6F6-C9780A07C3F3}" type="presParOf" srcId="{91A0ECE8-7E9F-4D26-8AFE-0112570BE4BE}" destId="{F7263EB9-C438-4D7C-9722-505FFD4E70C0}" srcOrd="3" destOrd="0" presId="urn:microsoft.com/office/officeart/2005/8/layout/venn1"/>
    <dgm:cxn modelId="{9740C60B-13FA-4EBE-8290-375852B97745}" type="presParOf" srcId="{91A0ECE8-7E9F-4D26-8AFE-0112570BE4BE}" destId="{582114B3-04F8-47EB-928A-8B150AA319C0}" srcOrd="4" destOrd="0" presId="urn:microsoft.com/office/officeart/2005/8/layout/venn1"/>
    <dgm:cxn modelId="{17E05619-8462-4651-8C5B-D29F6127FA3E}" type="presParOf" srcId="{91A0ECE8-7E9F-4D26-8AFE-0112570BE4BE}" destId="{B51AE48F-D28C-4A0D-89D3-6AA01C79D1E6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175948-7302-47DF-9E34-AAD3267A2971}">
      <dsp:nvSpPr>
        <dsp:cNvPr id="0" name=""/>
        <dsp:cNvSpPr/>
      </dsp:nvSpPr>
      <dsp:spPr>
        <a:xfrm>
          <a:off x="2506548" y="59470"/>
          <a:ext cx="3867065" cy="3629052"/>
        </a:xfrm>
        <a:prstGeom prst="ellipse">
          <a:avLst/>
        </a:prstGeom>
        <a:solidFill>
          <a:srgbClr val="FFFF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800" b="1" kern="1200" dirty="0" smtClean="0">
              <a:latin typeface="Baskerville Old Face" pitchFamily="18" charset="0"/>
            </a:rPr>
            <a:t>Cognitive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800" kern="1200" dirty="0" smtClean="0">
              <a:latin typeface="Baskerville Old Face" pitchFamily="18" charset="0"/>
            </a:rPr>
            <a:t>Information &amp; </a:t>
          </a:r>
          <a:r>
            <a:rPr lang="ro-RO" sz="2800" kern="1200" dirty="0" err="1" smtClean="0">
              <a:latin typeface="Baskerville Old Face" pitchFamily="18" charset="0"/>
            </a:rPr>
            <a:t>Awareness</a:t>
          </a:r>
          <a:r>
            <a:rPr lang="ro-RO" sz="2800" kern="1200" dirty="0" smtClean="0">
              <a:latin typeface="Baskerville Old Face" pitchFamily="18" charset="0"/>
            </a:rPr>
            <a:t> </a:t>
          </a:r>
          <a:endParaRPr lang="en-US" sz="2800" kern="1200" dirty="0">
            <a:latin typeface="Baskerville Old Face" pitchFamily="18" charset="0"/>
          </a:endParaRPr>
        </a:p>
      </dsp:txBody>
      <dsp:txXfrm>
        <a:off x="3022156" y="694554"/>
        <a:ext cx="2835847" cy="1633073"/>
      </dsp:txXfrm>
    </dsp:sp>
    <dsp:sp modelId="{5991E89E-46DB-480F-9101-D25E00863F93}">
      <dsp:nvSpPr>
        <dsp:cNvPr id="0" name=""/>
        <dsp:cNvSpPr/>
      </dsp:nvSpPr>
      <dsp:spPr>
        <a:xfrm>
          <a:off x="4159139" y="2248613"/>
          <a:ext cx="4203488" cy="3569478"/>
        </a:xfrm>
        <a:prstGeom prst="ellipse">
          <a:avLst/>
        </a:prstGeom>
        <a:solidFill>
          <a:srgbClr val="92D050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800" b="1" kern="1200" dirty="0" err="1" smtClean="0">
              <a:latin typeface="Baskerville Old Face" pitchFamily="18" charset="0"/>
            </a:rPr>
            <a:t>Psychomotor</a:t>
          </a:r>
          <a:endParaRPr lang="ro-RO" sz="2800" b="1" kern="1200" dirty="0" smtClean="0">
            <a:latin typeface="Baskerville Old Face" pitchFamily="18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800" kern="1200" dirty="0" err="1" smtClean="0">
              <a:latin typeface="Baskerville Old Face" pitchFamily="18" charset="0"/>
            </a:rPr>
            <a:t>Methods</a:t>
          </a:r>
          <a:r>
            <a:rPr lang="ro-RO" sz="2800" kern="1200" dirty="0" smtClean="0">
              <a:latin typeface="Baskerville Old Face" pitchFamily="18" charset="0"/>
            </a:rPr>
            <a:t> &amp; </a:t>
          </a:r>
          <a:r>
            <a:rPr lang="ro-RO" sz="2800" kern="1200" dirty="0" err="1" smtClean="0">
              <a:latin typeface="Baskerville Old Face" pitchFamily="18" charset="0"/>
            </a:rPr>
            <a:t>Techniques</a:t>
          </a:r>
          <a:r>
            <a:rPr lang="ro-RO" sz="2800" kern="1200" dirty="0" smtClean="0">
              <a:latin typeface="Baskerville Old Face" pitchFamily="18" charset="0"/>
            </a:rPr>
            <a:t>  </a:t>
          </a:r>
          <a:endParaRPr lang="en-US" sz="2800" kern="1200" dirty="0">
            <a:latin typeface="Baskerville Old Face" pitchFamily="18" charset="0"/>
          </a:endParaRPr>
        </a:p>
      </dsp:txBody>
      <dsp:txXfrm>
        <a:off x="5444706" y="3170728"/>
        <a:ext cx="2522093" cy="1963212"/>
      </dsp:txXfrm>
    </dsp:sp>
    <dsp:sp modelId="{582114B3-04F8-47EB-928A-8B150AA319C0}">
      <dsp:nvSpPr>
        <dsp:cNvPr id="0" name=""/>
        <dsp:cNvSpPr/>
      </dsp:nvSpPr>
      <dsp:spPr>
        <a:xfrm>
          <a:off x="762578" y="2248613"/>
          <a:ext cx="4105827" cy="3569478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800" b="1" kern="1200" dirty="0" err="1" smtClean="0">
              <a:latin typeface="Baskerville Old Face" pitchFamily="18" charset="0"/>
            </a:rPr>
            <a:t>Affective</a:t>
          </a:r>
          <a:r>
            <a:rPr lang="ro-RO" sz="2800" kern="1200" dirty="0" smtClean="0">
              <a:latin typeface="Baskerville Old Face" pitchFamily="18" charset="0"/>
            </a:rPr>
            <a:t>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800" kern="1200" dirty="0" err="1" smtClean="0">
              <a:latin typeface="Baskerville Old Face" pitchFamily="18" charset="0"/>
            </a:rPr>
            <a:t>Attitudes</a:t>
          </a:r>
          <a:r>
            <a:rPr lang="ro-RO" sz="2800" kern="1200" dirty="0" smtClean="0">
              <a:latin typeface="Baskerville Old Face" pitchFamily="18" charset="0"/>
            </a:rPr>
            <a:t> &amp; </a:t>
          </a:r>
          <a:r>
            <a:rPr lang="ro-RO" sz="2800" kern="1200" dirty="0" err="1" smtClean="0">
              <a:latin typeface="Baskerville Old Face" pitchFamily="18" charset="0"/>
            </a:rPr>
            <a:t>Behaviour</a:t>
          </a:r>
          <a:r>
            <a:rPr lang="ro-RO" sz="2800" kern="1200" dirty="0" smtClean="0">
              <a:latin typeface="Baskerville Old Face" pitchFamily="18" charset="0"/>
            </a:rPr>
            <a:t> </a:t>
          </a:r>
          <a:endParaRPr lang="en-US" sz="2800" kern="1200" dirty="0">
            <a:latin typeface="Baskerville Old Face" pitchFamily="18" charset="0"/>
          </a:endParaRPr>
        </a:p>
      </dsp:txBody>
      <dsp:txXfrm>
        <a:off x="1149210" y="3170728"/>
        <a:ext cx="2463496" cy="19632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64BF7C-E348-4A38-B2B1-5C0F3967D50D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4E9878-DD5A-4DF9-ACBF-FD8D7574A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024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E9878-DD5A-4DF9-ACBF-FD8D7574A8E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646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E9878-DD5A-4DF9-ACBF-FD8D7574A8E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106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4322E39-63E3-4B52-8E33-CAB9608A9071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o-RO" b="1" i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ro-RO" b="1" i="1" dirty="0" smtClean="0">
                <a:solidFill>
                  <a:schemeClr val="tx1"/>
                </a:solidFill>
                <a:latin typeface="Baskerville Old Face" pitchFamily="18" charset="0"/>
              </a:rPr>
            </a:br>
            <a:r>
              <a:rPr lang="ro-RO" b="1" i="1" dirty="0" smtClean="0">
                <a:solidFill>
                  <a:srgbClr val="CCFFFF"/>
                </a:solidFill>
                <a:latin typeface="Baskerville Old Face" pitchFamily="18" charset="0"/>
              </a:rPr>
              <a:t>De l</a:t>
            </a:r>
            <a:r>
              <a:rPr lang="fr-FR" b="1" i="1" dirty="0" smtClean="0">
                <a:solidFill>
                  <a:srgbClr val="CCFFFF"/>
                </a:solidFill>
                <a:latin typeface="Baskerville Old Face" pitchFamily="18" charset="0"/>
              </a:rPr>
              <a:t>’</a:t>
            </a:r>
            <a:r>
              <a:rPr lang="ro-RO" b="1" i="1" dirty="0" smtClean="0">
                <a:solidFill>
                  <a:srgbClr val="CCFFFF"/>
                </a:solidFill>
                <a:latin typeface="Baskerville Old Face" pitchFamily="18" charset="0"/>
              </a:rPr>
              <a:t> </a:t>
            </a:r>
            <a:r>
              <a:rPr lang="fr-FR" b="1" i="1" dirty="0" smtClean="0">
                <a:solidFill>
                  <a:srgbClr val="CCFFFF"/>
                </a:solidFill>
                <a:latin typeface="Baskerville Old Face" pitchFamily="18" charset="0"/>
              </a:rPr>
              <a:t>é</a:t>
            </a:r>
            <a:r>
              <a:rPr lang="ro-RO" b="1" i="1" dirty="0" err="1" smtClean="0">
                <a:solidFill>
                  <a:srgbClr val="CCFFFF"/>
                </a:solidFill>
                <a:latin typeface="Baskerville Old Face" pitchFamily="18" charset="0"/>
              </a:rPr>
              <a:t>valuation</a:t>
            </a:r>
            <a:r>
              <a:rPr lang="ro-RO" b="1" i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ro-RO" b="1" i="1" dirty="0" smtClean="0">
                <a:solidFill>
                  <a:schemeClr val="tx1"/>
                </a:solidFill>
                <a:latin typeface="Baskerville Old Face" pitchFamily="18" charset="0"/>
              </a:rPr>
            </a:br>
            <a:r>
              <a:rPr lang="ro-RO" b="1" i="1" dirty="0" smtClean="0">
                <a:solidFill>
                  <a:schemeClr val="tx1"/>
                </a:solidFill>
                <a:latin typeface="Baskerville Old Face" pitchFamily="18" charset="0"/>
              </a:rPr>
              <a:t> </a:t>
            </a:r>
            <a:endParaRPr lang="en-US" b="1" i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4" name="AutoShape 4" descr="Imagini pentru sisyphe heureu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Imagini pentru sisyphe heureux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118023" y="3212976"/>
            <a:ext cx="6808274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>
                <a:latin typeface="Edwardian Script ITC" pitchFamily="66" charset="0"/>
              </a:rPr>
              <a:t>Si l’on peut pas mesurer, on peut pas améliorer.</a:t>
            </a:r>
            <a:r>
              <a:rPr lang="ro-RO" sz="4000" b="1" dirty="0" smtClean="0">
                <a:latin typeface="Edwardian Script ITC" pitchFamily="66" charset="0"/>
              </a:rPr>
              <a:t> </a:t>
            </a:r>
          </a:p>
          <a:p>
            <a:pPr algn="r"/>
            <a:r>
              <a:rPr lang="ro-RO" sz="2800" b="1" dirty="0" smtClean="0">
                <a:latin typeface="Edwardian Script ITC" pitchFamily="66" charset="0"/>
              </a:rPr>
              <a:t>Lord Kelvin (1824 - 1907)</a:t>
            </a:r>
            <a:endParaRPr lang="en-US" sz="2800" b="1" dirty="0">
              <a:latin typeface="Edwardian Script ITC" pitchFamily="66" charset="0"/>
            </a:endParaRPr>
          </a:p>
        </p:txBody>
      </p:sp>
      <p:pic>
        <p:nvPicPr>
          <p:cNvPr id="5123" name="Imag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39192"/>
            <a:ext cx="142875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Imag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062" y="333369"/>
            <a:ext cx="280987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Imag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68045"/>
            <a:ext cx="87630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</a:t>
            </a:r>
            <a:endParaRPr kumimoji="0" 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endParaRPr kumimoji="0" 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2247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endParaRPr kumimoji="0" 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0375" y="5398746"/>
            <a:ext cx="82880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latin typeface="Baskerville Old Face" pitchFamily="18" charset="0"/>
              </a:rPr>
              <a:t>ELICIT-PLUS </a:t>
            </a:r>
            <a:r>
              <a:rPr lang="en-GB" sz="2000" b="1" dirty="0">
                <a:latin typeface="Baskerville Old Face" pitchFamily="18" charset="0"/>
              </a:rPr>
              <a:t>– 2014-1-</a:t>
            </a:r>
            <a:r>
              <a:rPr lang="en-GB" sz="2000" b="1" dirty="0" err="1">
                <a:latin typeface="Baskerville Old Face" pitchFamily="18" charset="0"/>
              </a:rPr>
              <a:t>FR01</a:t>
            </a:r>
            <a:r>
              <a:rPr lang="en-GB" sz="2000" b="1" dirty="0">
                <a:latin typeface="Baskerville Old Face" pitchFamily="18" charset="0"/>
              </a:rPr>
              <a:t>-</a:t>
            </a:r>
            <a:r>
              <a:rPr lang="en-GB" sz="2000" b="1" dirty="0" err="1">
                <a:latin typeface="Baskerville Old Face" pitchFamily="18" charset="0"/>
              </a:rPr>
              <a:t>KA200</a:t>
            </a:r>
            <a:r>
              <a:rPr lang="en-GB" sz="2000" b="1" dirty="0">
                <a:latin typeface="Baskerville Old Face" pitchFamily="18" charset="0"/>
              </a:rPr>
              <a:t>-002362</a:t>
            </a:r>
            <a:endParaRPr lang="en-US" sz="2000" b="1" dirty="0">
              <a:latin typeface="Baskerville Old Face" pitchFamily="18" charset="0"/>
            </a:endParaRPr>
          </a:p>
          <a:p>
            <a:pPr algn="ctr"/>
            <a:r>
              <a:rPr lang="fr-FR" sz="2000" dirty="0"/>
              <a:t>Ce projet a été financé avec le soutien de la Commission européenne.</a:t>
            </a:r>
            <a:endParaRPr lang="en-US" sz="2000" dirty="0"/>
          </a:p>
          <a:p>
            <a:pPr algn="ctr"/>
            <a:r>
              <a:rPr lang="fr-FR" sz="2000" dirty="0"/>
              <a:t>Cette publication (communication) n’engage que son auteur et la Commission n’est pas responsable de l’usage qui pourrait être fait des informations qui y sont contenues.</a:t>
            </a:r>
            <a:endParaRPr lang="en-US" sz="2000" dirty="0"/>
          </a:p>
          <a:p>
            <a:pPr algn="ctr"/>
            <a:endParaRPr lang="en-US" sz="2000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34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ini pentru auswertung karikatur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9144000" cy="6570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loud 2"/>
          <p:cNvSpPr/>
          <p:nvPr/>
        </p:nvSpPr>
        <p:spPr>
          <a:xfrm>
            <a:off x="1139646" y="260648"/>
            <a:ext cx="6744722" cy="1944216"/>
          </a:xfrm>
          <a:prstGeom prst="cloud">
            <a:avLst/>
          </a:prstGeom>
          <a:solidFill>
            <a:srgbClr val="B6DF89"/>
          </a:solidFill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sz="2400" b="1" dirty="0" smtClean="0">
              <a:solidFill>
                <a:srgbClr val="003300"/>
              </a:solidFill>
              <a:latin typeface="Baskerville Old Face" pitchFamily="18" charset="0"/>
            </a:endParaRPr>
          </a:p>
          <a:p>
            <a:pPr algn="ctr"/>
            <a:endParaRPr lang="en-US" sz="2400" b="1" dirty="0">
              <a:solidFill>
                <a:srgbClr val="003300"/>
              </a:solidFill>
              <a:latin typeface="Baskerville Old Fac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1207" y="692696"/>
            <a:ext cx="72152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latin typeface="Baskerville Old Face" pitchFamily="18" charset="0"/>
              </a:rPr>
              <a:t>Pour une </a:t>
            </a:r>
            <a:r>
              <a:rPr lang="ro-RO" sz="2400" b="1" dirty="0" smtClean="0">
                <a:latin typeface="Baskerville Old Face" pitchFamily="18" charset="0"/>
              </a:rPr>
              <a:t>s</a:t>
            </a:r>
            <a:r>
              <a:rPr lang="fr-FR" sz="2400" b="1" dirty="0" err="1" smtClean="0">
                <a:latin typeface="Baskerville Old Face" pitchFamily="18" charset="0"/>
              </a:rPr>
              <a:t>él</a:t>
            </a:r>
            <a:r>
              <a:rPr lang="ro-RO" sz="2400" b="1" dirty="0" err="1" smtClean="0">
                <a:latin typeface="Baskerville Old Face" pitchFamily="18" charset="0"/>
              </a:rPr>
              <a:t>ection</a:t>
            </a:r>
            <a:r>
              <a:rPr lang="fr-FR" sz="2400" b="1" dirty="0" smtClean="0">
                <a:latin typeface="Baskerville Old Face" pitchFamily="18" charset="0"/>
              </a:rPr>
              <a:t> correcte</a:t>
            </a:r>
            <a:r>
              <a:rPr lang="ro-RO" sz="2400" b="1" dirty="0" smtClean="0">
                <a:latin typeface="Baskerville Old Face" pitchFamily="18" charset="0"/>
              </a:rPr>
              <a:t>, </a:t>
            </a:r>
            <a:r>
              <a:rPr lang="fr-FR" sz="2400" b="1" dirty="0" smtClean="0">
                <a:latin typeface="Baskerville Old Face" pitchFamily="18" charset="0"/>
              </a:rPr>
              <a:t>chacun doit passer le même 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</a:p>
          <a:p>
            <a:r>
              <a:rPr lang="ro-RO" sz="2400" b="1" dirty="0" err="1" smtClean="0">
                <a:latin typeface="Baskerville Old Face" pitchFamily="18" charset="0"/>
              </a:rPr>
              <a:t>exam</a:t>
            </a:r>
            <a:r>
              <a:rPr lang="fr-FR" sz="2400" b="1" dirty="0" smtClean="0">
                <a:latin typeface="Baskerville Old Face" pitchFamily="18" charset="0"/>
              </a:rPr>
              <a:t>en</a:t>
            </a:r>
            <a:r>
              <a:rPr lang="ro-RO" sz="2400" b="1" dirty="0" smtClean="0">
                <a:latin typeface="Baskerville Old Face" pitchFamily="18" charset="0"/>
              </a:rPr>
              <a:t>: </a:t>
            </a:r>
            <a:r>
              <a:rPr lang="fr-FR" sz="2400" b="1" dirty="0" smtClean="0">
                <a:latin typeface="Baskerville Old Face" pitchFamily="18" charset="0"/>
              </a:rPr>
              <a:t>grimpe</a:t>
            </a:r>
            <a:r>
              <a:rPr lang="fr-FR" sz="2400" b="1" dirty="0">
                <a:latin typeface="Baskerville Old Face" pitchFamily="18" charset="0"/>
              </a:rPr>
              <a:t>z</a:t>
            </a:r>
            <a:r>
              <a:rPr lang="fr-FR" sz="2400" b="1" dirty="0" smtClean="0">
                <a:latin typeface="Baskerville Old Face" pitchFamily="18" charset="0"/>
              </a:rPr>
              <a:t>, </a:t>
            </a:r>
            <a:r>
              <a:rPr lang="fr-FR" sz="2400" b="1" dirty="0" smtClean="0">
                <a:latin typeface="Baskerville Old Face" pitchFamily="18" charset="0"/>
              </a:rPr>
              <a:t>s’il vous plaît, sur cet </a:t>
            </a:r>
            <a:r>
              <a:rPr lang="fr-FR" sz="2400" b="1" dirty="0">
                <a:latin typeface="Baskerville Old Face" pitchFamily="18" charset="0"/>
              </a:rPr>
              <a:t>a</a:t>
            </a:r>
            <a:r>
              <a:rPr lang="fr-FR" sz="2400" b="1" dirty="0" smtClean="0">
                <a:latin typeface="Baskerville Old Face" pitchFamily="18" charset="0"/>
              </a:rPr>
              <a:t>rbre</a:t>
            </a:r>
            <a:r>
              <a:rPr lang="ro-RO" sz="2400" b="1" dirty="0" smtClean="0">
                <a:latin typeface="Baskerville Old Face" pitchFamily="18" charset="0"/>
              </a:rPr>
              <a:t>. </a:t>
            </a:r>
            <a:endParaRPr lang="en-US" sz="2400" b="1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038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ini pentru evaluation in educ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66" y="1425203"/>
            <a:ext cx="8847806" cy="434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 rot="20730795">
            <a:off x="1043607" y="549636"/>
            <a:ext cx="18002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o-RO" dirty="0" smtClean="0"/>
              <a:t>……..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2889654">
            <a:off x="3772213" y="620688"/>
            <a:ext cx="1485592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o-RO" dirty="0" smtClean="0"/>
              <a:t>……….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796136" y="330341"/>
            <a:ext cx="2592288" cy="369332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r>
              <a:rPr lang="ro-RO" dirty="0" smtClean="0"/>
              <a:t>……….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55977" y="6067346"/>
            <a:ext cx="1975460" cy="369332"/>
          </a:xfrm>
          <a:prstGeom prst="rect">
            <a:avLst/>
          </a:prstGeom>
          <a:solidFill>
            <a:srgbClr val="66FF99"/>
          </a:solidFill>
        </p:spPr>
        <p:txBody>
          <a:bodyPr wrap="square" rtlCol="0">
            <a:spAutoFit/>
          </a:bodyPr>
          <a:lstStyle/>
          <a:p>
            <a:r>
              <a:rPr lang="ro-RO" dirty="0" smtClean="0"/>
              <a:t>…………….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20590645">
            <a:off x="6080604" y="5634363"/>
            <a:ext cx="2664296" cy="369332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ro-RO" dirty="0" smtClean="0"/>
              <a:t>……………..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 rot="20059101">
            <a:off x="4020542" y="5497059"/>
            <a:ext cx="1863823" cy="369332"/>
          </a:xfrm>
          <a:prstGeom prst="rect">
            <a:avLst/>
          </a:prstGeom>
          <a:solidFill>
            <a:srgbClr val="B6DF89"/>
          </a:solidFill>
        </p:spPr>
        <p:txBody>
          <a:bodyPr wrap="square" rtlCol="0">
            <a:spAutoFit/>
          </a:bodyPr>
          <a:lstStyle/>
          <a:p>
            <a:r>
              <a:rPr lang="ro-RO" dirty="0" smtClean="0"/>
              <a:t>……….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68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Hexagon 33"/>
          <p:cNvSpPr/>
          <p:nvPr/>
        </p:nvSpPr>
        <p:spPr>
          <a:xfrm>
            <a:off x="107504" y="2508922"/>
            <a:ext cx="1892844" cy="1681487"/>
          </a:xfrm>
          <a:prstGeom prst="hexagon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Hexagon 34"/>
          <p:cNvSpPr/>
          <p:nvPr/>
        </p:nvSpPr>
        <p:spPr>
          <a:xfrm>
            <a:off x="1633766" y="3495008"/>
            <a:ext cx="2017181" cy="1681487"/>
          </a:xfrm>
          <a:prstGeom prst="hexagon">
            <a:avLst/>
          </a:prstGeom>
          <a:solidFill>
            <a:srgbClr val="99FF99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Hexagon 35"/>
          <p:cNvSpPr/>
          <p:nvPr/>
        </p:nvSpPr>
        <p:spPr>
          <a:xfrm>
            <a:off x="1726116" y="1651794"/>
            <a:ext cx="1895475" cy="1681487"/>
          </a:xfrm>
          <a:prstGeom prst="hexagon">
            <a:avLst/>
          </a:prstGeom>
          <a:solidFill>
            <a:schemeClr val="tx2">
              <a:lumMod val="40000"/>
              <a:lumOff val="6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Hexagon 30"/>
          <p:cNvSpPr/>
          <p:nvPr/>
        </p:nvSpPr>
        <p:spPr>
          <a:xfrm>
            <a:off x="3379265" y="4539663"/>
            <a:ext cx="2194624" cy="1841990"/>
          </a:xfrm>
          <a:prstGeom prst="hexagon">
            <a:avLst/>
          </a:prstGeom>
          <a:solidFill>
            <a:srgbClr val="FDC1BB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Hexagon 28"/>
          <p:cNvSpPr/>
          <p:nvPr/>
        </p:nvSpPr>
        <p:spPr>
          <a:xfrm>
            <a:off x="5305974" y="3548339"/>
            <a:ext cx="1885841" cy="1628156"/>
          </a:xfrm>
          <a:prstGeom prst="hexagon">
            <a:avLst/>
          </a:prstGeom>
          <a:solidFill>
            <a:srgbClr val="CCCCFF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Hexagon 26"/>
          <p:cNvSpPr/>
          <p:nvPr/>
        </p:nvSpPr>
        <p:spPr>
          <a:xfrm>
            <a:off x="5338263" y="1700809"/>
            <a:ext cx="1857274" cy="1616226"/>
          </a:xfrm>
          <a:prstGeom prst="hexagon">
            <a:avLst/>
          </a:prstGeom>
          <a:solidFill>
            <a:srgbClr val="B6DF89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Hexagon 25"/>
          <p:cNvSpPr/>
          <p:nvPr/>
        </p:nvSpPr>
        <p:spPr>
          <a:xfrm>
            <a:off x="6876256" y="2561864"/>
            <a:ext cx="1844440" cy="1694123"/>
          </a:xfrm>
          <a:prstGeom prst="hexagon">
            <a:avLst/>
          </a:prstGeom>
          <a:solidFill>
            <a:schemeClr val="tx2">
              <a:lumMod val="20000"/>
              <a:lumOff val="8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Hexagon 23"/>
          <p:cNvSpPr/>
          <p:nvPr/>
        </p:nvSpPr>
        <p:spPr>
          <a:xfrm>
            <a:off x="3443823" y="581535"/>
            <a:ext cx="2017181" cy="1681487"/>
          </a:xfrm>
          <a:prstGeom prst="hexagon">
            <a:avLst/>
          </a:prstGeom>
          <a:solidFill>
            <a:srgbClr val="FFFF66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Hexagon 2"/>
          <p:cNvSpPr/>
          <p:nvPr/>
        </p:nvSpPr>
        <p:spPr>
          <a:xfrm>
            <a:off x="3270412" y="2393204"/>
            <a:ext cx="2412329" cy="2044078"/>
          </a:xfrm>
          <a:prstGeom prst="hexagon">
            <a:avLst/>
          </a:prstGeom>
          <a:solidFill>
            <a:srgbClr val="FFFF99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474222" y="2866581"/>
            <a:ext cx="210666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3200" b="1" dirty="0" err="1" smtClean="0">
                <a:solidFill>
                  <a:srgbClr val="002060"/>
                </a:solidFill>
                <a:latin typeface="Baskerville Old Face" pitchFamily="18" charset="0"/>
              </a:rPr>
              <a:t>Evaluation</a:t>
            </a:r>
            <a:r>
              <a:rPr lang="ro-RO" sz="3200" b="1" dirty="0" smtClean="0">
                <a:solidFill>
                  <a:srgbClr val="002060"/>
                </a:solidFill>
                <a:latin typeface="Baskerville Old Face" pitchFamily="18" charset="0"/>
              </a:rPr>
              <a:t>. </a:t>
            </a:r>
          </a:p>
          <a:p>
            <a:pPr algn="ctr"/>
            <a:r>
              <a:rPr lang="fr-FR" sz="3200" b="1" dirty="0" smtClean="0">
                <a:solidFill>
                  <a:srgbClr val="002060"/>
                </a:solidFill>
                <a:latin typeface="Baskerville Old Face" pitchFamily="18" charset="0"/>
              </a:rPr>
              <a:t>Pour quoi</a:t>
            </a:r>
            <a:r>
              <a:rPr lang="ro-RO" sz="3200" b="1" dirty="0" smtClean="0">
                <a:solidFill>
                  <a:srgbClr val="002060"/>
                </a:solidFill>
                <a:latin typeface="Baskerville Old Face" pitchFamily="18" charset="0"/>
              </a:rPr>
              <a:t>? </a:t>
            </a:r>
            <a:endParaRPr lang="en-US" sz="3200" b="1" dirty="0">
              <a:solidFill>
                <a:srgbClr val="002060"/>
              </a:solidFill>
              <a:latin typeface="Baskerville Old Face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93646" y="1191445"/>
            <a:ext cx="17123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b="1" dirty="0" smtClean="0">
                <a:latin typeface="Baskerville Old Face" pitchFamily="18" charset="0"/>
              </a:rPr>
              <a:t>Information</a:t>
            </a:r>
            <a:r>
              <a:rPr lang="ro-RO" dirty="0" smtClean="0"/>
              <a:t>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592677" y="2286931"/>
            <a:ext cx="1348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b="1" dirty="0" err="1" smtClean="0">
                <a:latin typeface="Baskerville Old Face" pitchFamily="18" charset="0"/>
              </a:rPr>
              <a:t>Contr</a:t>
            </a:r>
            <a:r>
              <a:rPr lang="fr-FR" sz="2400" b="1" dirty="0" smtClean="0">
                <a:latin typeface="Baskerville Old Face" pitchFamily="18" charset="0"/>
              </a:rPr>
              <a:t>ô</a:t>
            </a:r>
            <a:r>
              <a:rPr lang="ro-RO" sz="2400" b="1" dirty="0" smtClean="0">
                <a:latin typeface="Baskerville Old Face" pitchFamily="18" charset="0"/>
              </a:rPr>
              <a:t>le </a:t>
            </a:r>
            <a:endParaRPr lang="en-US" sz="2400" b="1" dirty="0">
              <a:latin typeface="Baskerville Old Face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38549" y="2232719"/>
            <a:ext cx="15392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b="1" dirty="0" smtClean="0">
                <a:latin typeface="Baskerville Old Face" pitchFamily="18" charset="0"/>
              </a:rPr>
              <a:t>R</a:t>
            </a:r>
            <a:r>
              <a:rPr lang="fr-FR" sz="2400" b="1" dirty="0" smtClean="0">
                <a:latin typeface="Baskerville Old Face" pitchFamily="18" charset="0"/>
              </a:rPr>
              <a:t>é</a:t>
            </a:r>
            <a:r>
              <a:rPr lang="ro-RO" sz="2400" b="1" dirty="0" err="1" smtClean="0">
                <a:latin typeface="Baskerville Old Face" pitchFamily="18" charset="0"/>
              </a:rPr>
              <a:t>gulation</a:t>
            </a:r>
            <a:r>
              <a:rPr lang="ro-RO" dirty="0" smtClean="0"/>
              <a:t>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675185" y="4104918"/>
            <a:ext cx="1883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latin typeface="Baskerville Old Face" pitchFamily="18" charset="0"/>
              </a:rPr>
              <a:t>Amélioration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endParaRPr lang="en-US" sz="2400" b="1" dirty="0">
              <a:latin typeface="Baskerville Old Face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83305" y="5229825"/>
            <a:ext cx="1186543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latin typeface="Baskerville Old Face" pitchFamily="18" charset="0"/>
              </a:rPr>
              <a:t>Conseil 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553403" y="4104917"/>
            <a:ext cx="137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Baskerville Old Face" pitchFamily="18" charset="0"/>
              </a:rPr>
              <a:t>Diagnose</a:t>
            </a:r>
            <a:r>
              <a:rPr lang="ro-RO" dirty="0" smtClean="0"/>
              <a:t> 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927885" y="3174358"/>
            <a:ext cx="1741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b="1" dirty="0" err="1" smtClean="0">
                <a:latin typeface="Baskerville Old Face" pitchFamily="18" charset="0"/>
              </a:rPr>
              <a:t>Certification</a:t>
            </a:r>
            <a:r>
              <a:rPr lang="ro-RO" dirty="0" smtClean="0"/>
              <a:t> 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64075" y="3086674"/>
            <a:ext cx="18549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b="1" dirty="0" err="1" smtClean="0">
                <a:latin typeface="Baskerville Old Face" pitchFamily="18" charset="0"/>
              </a:rPr>
              <a:t>Appr</a:t>
            </a:r>
            <a:r>
              <a:rPr lang="fr-FR" sz="2400" b="1" dirty="0" err="1" smtClean="0">
                <a:latin typeface="Baskerville Old Face" pitchFamily="18" charset="0"/>
              </a:rPr>
              <a:t>éciation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endParaRPr lang="en-US" sz="2400" b="1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21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9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8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6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614034"/>
            <a:ext cx="46445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rgbClr val="C00000"/>
                </a:solidFill>
                <a:latin typeface="Baskerville Old Face" pitchFamily="18" charset="0"/>
              </a:rPr>
              <a:t>Techniques d’appréciation </a:t>
            </a:r>
            <a:endParaRPr lang="en-US" sz="3200" b="1" dirty="0">
              <a:solidFill>
                <a:srgbClr val="C00000"/>
              </a:solidFill>
              <a:latin typeface="Baskerville Old Face" pitchFamily="18" charset="0"/>
            </a:endParaRPr>
          </a:p>
        </p:txBody>
      </p:sp>
      <p:pic>
        <p:nvPicPr>
          <p:cNvPr id="2052" name="Picture 4" descr="Imagini pentru graphic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2"/>
            <a:ext cx="4176464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comps.canstockphoto.com/can-stock-photo_csp56742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916832"/>
            <a:ext cx="3784827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57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8" descr="Imagini pentru bewertu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220227"/>
            <a:ext cx="2528915" cy="158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Imagini pentru bewertu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095" y="3121452"/>
            <a:ext cx="2379337" cy="168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Imagini pentru bewertu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897020"/>
            <a:ext cx="2160240" cy="1763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Imagini pentru bewertu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733" y="884334"/>
            <a:ext cx="2499987" cy="1776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4" name="Picture 16" descr="Imagini pentru bewertu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52" y="897020"/>
            <a:ext cx="3138827" cy="1763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6" name="Picture 18" descr="Imagini pentru bewertu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39" y="5259246"/>
            <a:ext cx="3027040" cy="121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2" name="Picture 24" descr="Imagini pentru evaluation technique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263" y="5259247"/>
            <a:ext cx="1636923" cy="1227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4" name="Picture 26" descr="Imagini pentru evaluation technique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67" y="3182231"/>
            <a:ext cx="3157912" cy="166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ini pentru evaluation tools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310" y="5238032"/>
            <a:ext cx="2790055" cy="123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33026" y="188639"/>
            <a:ext cx="38154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rgbClr val="C00000"/>
                </a:solidFill>
                <a:latin typeface="Baskerville Old Face" pitchFamily="18" charset="0"/>
              </a:rPr>
              <a:t>Symboles d’évaluation</a:t>
            </a:r>
            <a:endParaRPr lang="en-US" sz="3200" b="1" dirty="0">
              <a:solidFill>
                <a:srgbClr val="C0000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270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33" y="116632"/>
            <a:ext cx="8229600" cy="648072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 smtClean="0">
                <a:solidFill>
                  <a:schemeClr val="tx1"/>
                </a:solidFill>
                <a:latin typeface="Baskerville Old Face" pitchFamily="18" charset="0"/>
              </a:rPr>
              <a:t>Que signifie l’évaluation</a:t>
            </a:r>
            <a:r>
              <a:rPr lang="ro-RO" sz="3200" b="1" dirty="0" smtClean="0">
                <a:solidFill>
                  <a:schemeClr val="tx1"/>
                </a:solidFill>
                <a:latin typeface="Baskerville Old Face" pitchFamily="18" charset="0"/>
              </a:rPr>
              <a:t>?</a:t>
            </a:r>
            <a:endParaRPr lang="en-US" sz="32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4" name="Isosceles Triangle 3"/>
          <p:cNvSpPr/>
          <p:nvPr/>
        </p:nvSpPr>
        <p:spPr>
          <a:xfrm>
            <a:off x="2602569" y="3766977"/>
            <a:ext cx="3195705" cy="914400"/>
          </a:xfrm>
          <a:prstGeom prst="triangle">
            <a:avLst/>
          </a:prstGeom>
          <a:solidFill>
            <a:srgbClr val="CCFFFF"/>
          </a:solidFill>
          <a:ln>
            <a:solidFill>
              <a:srgbClr val="0011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/>
          <p:cNvSpPr/>
          <p:nvPr/>
        </p:nvSpPr>
        <p:spPr>
          <a:xfrm rot="14383508">
            <a:off x="3038934" y="3080552"/>
            <a:ext cx="3135743" cy="933402"/>
          </a:xfrm>
          <a:prstGeom prst="triangle">
            <a:avLst>
              <a:gd name="adj" fmla="val 51420"/>
            </a:avLst>
          </a:prstGeom>
          <a:solidFill>
            <a:srgbClr val="EBE993"/>
          </a:solidFill>
          <a:ln>
            <a:solidFill>
              <a:srgbClr val="0011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 </a:t>
            </a:r>
            <a:endParaRPr lang="en-US" dirty="0"/>
          </a:p>
        </p:txBody>
      </p:sp>
      <p:sp>
        <p:nvSpPr>
          <p:cNvPr id="9" name="Isosceles Triangle 8"/>
          <p:cNvSpPr/>
          <p:nvPr/>
        </p:nvSpPr>
        <p:spPr>
          <a:xfrm rot="7232493">
            <a:off x="2228462" y="3101679"/>
            <a:ext cx="3158046" cy="914480"/>
          </a:xfrm>
          <a:prstGeom prst="triangle">
            <a:avLst>
              <a:gd name="adj" fmla="val 49374"/>
            </a:avLst>
          </a:prstGeom>
          <a:solidFill>
            <a:srgbClr val="F39BAE"/>
          </a:solidFill>
          <a:ln>
            <a:solidFill>
              <a:srgbClr val="0011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50647" y="2881674"/>
            <a:ext cx="27366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000" b="1" dirty="0" err="1" smtClean="0">
                <a:latin typeface="Baskerville Old Face" pitchFamily="18" charset="0"/>
              </a:rPr>
              <a:t>Mesur</a:t>
            </a:r>
            <a:r>
              <a:rPr lang="fr-FR" sz="2000" b="1" dirty="0" smtClean="0">
                <a:latin typeface="Baskerville Old Face" pitchFamily="18" charset="0"/>
              </a:rPr>
              <a:t>er</a:t>
            </a:r>
            <a:endParaRPr lang="ro-RO" sz="2000" b="1" dirty="0" smtClean="0">
              <a:latin typeface="Baskerville Old Face" pitchFamily="18" charset="0"/>
            </a:endParaRPr>
          </a:p>
          <a:p>
            <a:pPr algn="ctr"/>
            <a:r>
              <a:rPr lang="ro-RO" sz="2000" dirty="0" smtClean="0">
                <a:latin typeface="Baskerville Old Face" pitchFamily="18" charset="0"/>
              </a:rPr>
              <a:t>(</a:t>
            </a:r>
            <a:r>
              <a:rPr lang="fr-FR" sz="2000" dirty="0" smtClean="0">
                <a:latin typeface="Baskerville Old Face" pitchFamily="18" charset="0"/>
              </a:rPr>
              <a:t>déterminer les attributs</a:t>
            </a:r>
            <a:r>
              <a:rPr lang="ro-RO" sz="2000" dirty="0" smtClean="0">
                <a:latin typeface="Baskerville Old Face" pitchFamily="18" charset="0"/>
              </a:rPr>
              <a:t>) </a:t>
            </a:r>
            <a:endParaRPr lang="en-US" sz="2000" dirty="0">
              <a:latin typeface="Baskerville Old Face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78405" y="4712377"/>
            <a:ext cx="2475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 smtClean="0">
                <a:latin typeface="Baskerville Old Face" pitchFamily="18" charset="0"/>
              </a:rPr>
              <a:t>Surveiller</a:t>
            </a:r>
            <a:endParaRPr lang="ro-RO" sz="2000" b="1" dirty="0" smtClean="0">
              <a:latin typeface="Baskerville Old Face" pitchFamily="18" charset="0"/>
            </a:endParaRPr>
          </a:p>
          <a:p>
            <a:pPr algn="ctr"/>
            <a:r>
              <a:rPr lang="ro-RO" sz="2000" dirty="0" smtClean="0">
                <a:latin typeface="Baskerville Old Face" pitchFamily="18" charset="0"/>
              </a:rPr>
              <a:t>(</a:t>
            </a:r>
            <a:r>
              <a:rPr lang="fr-FR" sz="2000" dirty="0" smtClean="0">
                <a:latin typeface="Baskerville Old Face" pitchFamily="18" charset="0"/>
              </a:rPr>
              <a:t>en</a:t>
            </a:r>
            <a:r>
              <a:rPr lang="ro-RO" sz="2000" dirty="0" err="1" smtClean="0">
                <a:latin typeface="Baskerville Old Face" pitchFamily="18" charset="0"/>
              </a:rPr>
              <a:t>regist</a:t>
            </a:r>
            <a:r>
              <a:rPr lang="fr-FR" sz="2000" dirty="0" err="1" smtClean="0">
                <a:latin typeface="Baskerville Old Face" pitchFamily="18" charset="0"/>
              </a:rPr>
              <a:t>rer</a:t>
            </a:r>
            <a:r>
              <a:rPr lang="ro-RO" sz="2000" dirty="0" smtClean="0">
                <a:latin typeface="Baskerville Old Face" pitchFamily="18" charset="0"/>
              </a:rPr>
              <a:t> </a:t>
            </a:r>
            <a:r>
              <a:rPr lang="fr-FR" sz="2000" dirty="0" smtClean="0">
                <a:latin typeface="Baskerville Old Face" pitchFamily="18" charset="0"/>
              </a:rPr>
              <a:t>le</a:t>
            </a:r>
            <a:r>
              <a:rPr lang="ro-RO" sz="2000" dirty="0" smtClean="0">
                <a:latin typeface="Baskerville Old Face" pitchFamily="18" charset="0"/>
              </a:rPr>
              <a:t> </a:t>
            </a:r>
            <a:r>
              <a:rPr lang="ro-RO" sz="2000" dirty="0" err="1" smtClean="0">
                <a:latin typeface="Baskerville Old Face" pitchFamily="18" charset="0"/>
              </a:rPr>
              <a:t>progr</a:t>
            </a:r>
            <a:r>
              <a:rPr lang="fr-FR" sz="2000" dirty="0" smtClean="0">
                <a:latin typeface="Baskerville Old Face" pitchFamily="18" charset="0"/>
              </a:rPr>
              <a:t>è</a:t>
            </a:r>
            <a:r>
              <a:rPr lang="ro-RO" sz="2000" dirty="0" smtClean="0">
                <a:latin typeface="Baskerville Old Face" pitchFamily="18" charset="0"/>
              </a:rPr>
              <a:t>s)</a:t>
            </a:r>
            <a:endParaRPr lang="en-US" sz="2000" dirty="0">
              <a:latin typeface="Baskerville Old Face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36097" y="2946951"/>
            <a:ext cx="3168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000" b="1" dirty="0" smtClean="0">
                <a:latin typeface="Baskerville Old Face" pitchFamily="18" charset="0"/>
              </a:rPr>
              <a:t>A</a:t>
            </a:r>
            <a:r>
              <a:rPr lang="fr-FR" sz="2000" b="1" dirty="0" err="1" smtClean="0">
                <a:latin typeface="Baskerville Old Face" pitchFamily="18" charset="0"/>
              </a:rPr>
              <a:t>pprécier</a:t>
            </a:r>
            <a:endParaRPr lang="ro-RO" sz="2000" b="1" dirty="0" smtClean="0">
              <a:latin typeface="Baskerville Old Face" pitchFamily="18" charset="0"/>
            </a:endParaRPr>
          </a:p>
          <a:p>
            <a:pPr algn="ctr"/>
            <a:r>
              <a:rPr lang="ro-RO" sz="2000" dirty="0" smtClean="0">
                <a:latin typeface="Baskerville Old Face" pitchFamily="18" charset="0"/>
              </a:rPr>
              <a:t>(</a:t>
            </a:r>
            <a:r>
              <a:rPr lang="ro-RO" sz="2000" dirty="0" err="1" smtClean="0">
                <a:latin typeface="Baskerville Old Face" pitchFamily="18" charset="0"/>
              </a:rPr>
              <a:t>indi</a:t>
            </a:r>
            <a:r>
              <a:rPr lang="fr-FR" sz="2000" dirty="0" err="1" smtClean="0">
                <a:latin typeface="Baskerville Old Face" pitchFamily="18" charset="0"/>
              </a:rPr>
              <a:t>quer</a:t>
            </a:r>
            <a:r>
              <a:rPr lang="fr-FR" sz="2000" dirty="0" smtClean="0">
                <a:latin typeface="Baskerville Old Face" pitchFamily="18" charset="0"/>
              </a:rPr>
              <a:t> la</a:t>
            </a:r>
            <a:r>
              <a:rPr lang="ro-RO" sz="2000" dirty="0" smtClean="0">
                <a:latin typeface="Baskerville Old Face" pitchFamily="18" charset="0"/>
              </a:rPr>
              <a:t> performance)  </a:t>
            </a:r>
            <a:endParaRPr lang="en-US" sz="2000" dirty="0">
              <a:latin typeface="Baskerville Old Face" pitchFamily="18" charset="0"/>
            </a:endParaRPr>
          </a:p>
        </p:txBody>
      </p:sp>
      <p:sp>
        <p:nvSpPr>
          <p:cNvPr id="3" name="Isosceles Triangle 2"/>
          <p:cNvSpPr/>
          <p:nvPr/>
        </p:nvSpPr>
        <p:spPr>
          <a:xfrm>
            <a:off x="2571248" y="1984324"/>
            <a:ext cx="3227026" cy="2717495"/>
          </a:xfrm>
          <a:prstGeom prst="triangle">
            <a:avLst>
              <a:gd name="adj" fmla="val 51618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08602" y="5517232"/>
            <a:ext cx="8784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RO" sz="2400" dirty="0" smtClean="0">
                <a:latin typeface="Baskerville Old Face" pitchFamily="18" charset="0"/>
              </a:rPr>
              <a:t>	</a:t>
            </a:r>
            <a:endParaRPr lang="en-US" sz="2400" dirty="0">
              <a:latin typeface="Baskerville Old Fac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760410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RO" dirty="0" smtClean="0"/>
              <a:t>	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itchFamily="18" charset="0"/>
              </a:rPr>
              <a:t>L’é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itchFamily="18" charset="0"/>
              </a:rPr>
              <a:t>valuation</a:t>
            </a:r>
            <a:r>
              <a:rPr lang="fr-FR" sz="2400" dirty="0" smtClean="0">
                <a:latin typeface="Baskerville Old Face" pitchFamily="18" charset="0"/>
              </a:rPr>
              <a:t>, c’est la collecte </a:t>
            </a:r>
            <a:r>
              <a:rPr lang="fr-FR" sz="2400" dirty="0" err="1" smtClean="0">
                <a:latin typeface="Baskerville Old Face" pitchFamily="18" charset="0"/>
              </a:rPr>
              <a:t>critérielle</a:t>
            </a:r>
            <a:r>
              <a:rPr lang="fr-FR" sz="2400" dirty="0" smtClean="0">
                <a:latin typeface="Baskerville Old Face" pitchFamily="18" charset="0"/>
              </a:rPr>
              <a:t> d’informations concernant </a:t>
            </a:r>
            <a:r>
              <a:rPr lang="ro-RO" sz="2400" dirty="0" smtClean="0">
                <a:latin typeface="Baskerville Old Face" pitchFamily="18" charset="0"/>
              </a:rPr>
              <a:t>  </a:t>
            </a:r>
            <a:r>
              <a:rPr lang="fr-FR" sz="2400" dirty="0" smtClean="0">
                <a:latin typeface="Baskerville Old Face" pitchFamily="18" charset="0"/>
              </a:rPr>
              <a:t>le mérite, la convenance,  la qualité, la validité </a:t>
            </a:r>
            <a:r>
              <a:rPr lang="fr-FR" sz="2400" dirty="0" err="1" smtClean="0">
                <a:latin typeface="Baskerville Old Face" pitchFamily="18" charset="0"/>
              </a:rPr>
              <a:t>etc</a:t>
            </a:r>
            <a:r>
              <a:rPr lang="fr-FR" sz="2400" dirty="0" smtClean="0">
                <a:latin typeface="Baskerville Old Face" pitchFamily="18" charset="0"/>
              </a:rPr>
              <a:t> de quelque chose ayant déjà été mesuré ou apprécié. </a:t>
            </a:r>
            <a:r>
              <a:rPr lang="ro-RO" sz="2400" dirty="0" smtClean="0">
                <a:latin typeface="Baskerville Old Face" pitchFamily="18" charset="0"/>
              </a:rPr>
              <a:t> </a:t>
            </a:r>
            <a:endParaRPr lang="en-US" sz="2400" dirty="0">
              <a:latin typeface="Baskerville Old Face" pitchFamily="18" charset="0"/>
            </a:endParaRPr>
          </a:p>
        </p:txBody>
      </p:sp>
      <p:sp>
        <p:nvSpPr>
          <p:cNvPr id="7" name="AutoShape 2" descr="Imagini pentru measur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4" descr="Imagini pentru measuri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6" descr="Imagini pentru measuri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55575" y="5517232"/>
            <a:ext cx="88380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o-RO" sz="2400" b="1" dirty="0" smtClean="0">
                <a:solidFill>
                  <a:srgbClr val="FF0000"/>
                </a:solidFill>
                <a:latin typeface="Baskerville Old Face" pitchFamily="18" charset="0"/>
              </a:rPr>
              <a:t>	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itchFamily="18" charset="0"/>
              </a:rPr>
              <a:t>L’é</a:t>
            </a:r>
            <a:r>
              <a:rPr lang="ro-RO" sz="2400" b="1" dirty="0" err="1" smtClean="0">
                <a:solidFill>
                  <a:srgbClr val="FF0000"/>
                </a:solidFill>
                <a:latin typeface="Baskerville Old Face" pitchFamily="18" charset="0"/>
              </a:rPr>
              <a:t>valuation</a:t>
            </a:r>
            <a:r>
              <a:rPr lang="fr-FR" sz="2400" b="1" dirty="0" smtClean="0">
                <a:solidFill>
                  <a:srgbClr val="FF0000"/>
                </a:solidFill>
                <a:latin typeface="Baskerville Old Face" pitchFamily="18" charset="0"/>
              </a:rPr>
              <a:t>, </a:t>
            </a:r>
            <a:r>
              <a:rPr lang="fr-FR" sz="2400" b="1" dirty="0" smtClean="0">
                <a:latin typeface="Baskerville Old Face" pitchFamily="18" charset="0"/>
              </a:rPr>
              <a:t>c’</a:t>
            </a:r>
            <a:r>
              <a:rPr lang="fr-FR" sz="2400" dirty="0" smtClean="0">
                <a:solidFill>
                  <a:srgbClr val="000000"/>
                </a:solidFill>
                <a:latin typeface="Baskerville Old Face" pitchFamily="18" charset="0"/>
              </a:rPr>
              <a:t>e</a:t>
            </a:r>
            <a:r>
              <a:rPr lang="ro-RO" sz="2400" dirty="0" smtClean="0">
                <a:solidFill>
                  <a:srgbClr val="000000"/>
                </a:solidFill>
                <a:latin typeface="Baskerville Old Face" pitchFamily="18" charset="0"/>
              </a:rPr>
              <a:t>s</a:t>
            </a:r>
            <a:r>
              <a:rPr lang="fr-FR" sz="2400" dirty="0" smtClean="0">
                <a:solidFill>
                  <a:srgbClr val="000000"/>
                </a:solidFill>
                <a:latin typeface="Baskerville Old Face" pitchFamily="18" charset="0"/>
              </a:rPr>
              <a:t>t l’exploration et le jugement systématiques des processus de travail, des expériences et résultats, </a:t>
            </a:r>
            <a:r>
              <a:rPr lang="fr-FR" sz="2400" dirty="0" smtClean="0">
                <a:solidFill>
                  <a:srgbClr val="000000"/>
                </a:solidFill>
                <a:latin typeface="Baskerville Old Face" pitchFamily="18" charset="0"/>
              </a:rPr>
              <a:t>prêtant une </a:t>
            </a:r>
            <a:r>
              <a:rPr lang="fr-FR" sz="2400" dirty="0" smtClean="0">
                <a:solidFill>
                  <a:srgbClr val="000000"/>
                </a:solidFill>
                <a:latin typeface="Baskerville Old Face" pitchFamily="18" charset="0"/>
              </a:rPr>
              <a:t>attention particulière aux valeurs, perceptions, besoins et ressources. </a:t>
            </a:r>
            <a:endParaRPr lang="en-US" sz="2400" dirty="0">
              <a:solidFill>
                <a:srgbClr val="00000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44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8" grpId="0" animBg="1"/>
      <p:bldP spid="9" grpId="0" animBg="1"/>
      <p:bldP spid="10" grpId="0"/>
      <p:bldP spid="11" grpId="0"/>
      <p:bldP spid="12" grpId="0"/>
      <p:bldP spid="3" grpId="0" animBg="1"/>
      <p:bldP spid="5" grpId="0"/>
      <p:bldP spid="6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1.bp.blogspot.com/-SyOGzq3hyEA/T-xj0ZSogNI/AAAAAAAAAGs/uVSPYtX3fEQ/s320/pdca-graph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092" y="188937"/>
            <a:ext cx="5832648" cy="6516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Imagini pentru sisyphe heureu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Imagini pentru sisyphe heureux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Imagini pentru sisyphe heureux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393231">
            <a:off x="370499" y="976520"/>
            <a:ext cx="3172447" cy="634082"/>
          </a:xfrm>
        </p:spPr>
        <p:txBody>
          <a:bodyPr>
            <a:normAutofit/>
          </a:bodyPr>
          <a:lstStyle/>
          <a:p>
            <a:r>
              <a:rPr lang="fr-FR" sz="2600" b="1" dirty="0" smtClean="0">
                <a:solidFill>
                  <a:schemeClr val="accent2">
                    <a:lumMod val="50000"/>
                  </a:schemeClr>
                </a:solidFill>
                <a:latin typeface="Baskerville Old Face" pitchFamily="18" charset="0"/>
              </a:rPr>
              <a:t>Le cycle d’</a:t>
            </a:r>
            <a:r>
              <a:rPr lang="ro-RO" sz="2600" b="1" dirty="0" smtClean="0">
                <a:solidFill>
                  <a:schemeClr val="accent2">
                    <a:lumMod val="50000"/>
                  </a:schemeClr>
                </a:solidFill>
                <a:latin typeface="Baskerville Old Face" pitchFamily="18" charset="0"/>
              </a:rPr>
              <a:t>E. </a:t>
            </a:r>
            <a:r>
              <a:rPr lang="ro-RO" sz="2600" b="1" dirty="0" err="1" smtClean="0">
                <a:solidFill>
                  <a:schemeClr val="accent2">
                    <a:lumMod val="50000"/>
                  </a:schemeClr>
                </a:solidFill>
                <a:latin typeface="Baskerville Old Face" pitchFamily="18" charset="0"/>
              </a:rPr>
              <a:t>Deming</a:t>
            </a:r>
            <a:r>
              <a:rPr lang="ro-RO" sz="2600" b="1" dirty="0" smtClean="0">
                <a:solidFill>
                  <a:schemeClr val="accent2">
                    <a:lumMod val="50000"/>
                  </a:schemeClr>
                </a:solidFill>
                <a:latin typeface="Baskerville Old Face" pitchFamily="18" charset="0"/>
              </a:rPr>
              <a:t> </a:t>
            </a:r>
            <a:endParaRPr lang="en-US" sz="2600" b="1" dirty="0">
              <a:solidFill>
                <a:schemeClr val="accent2">
                  <a:lumMod val="50000"/>
                </a:schemeClr>
              </a:solidFill>
              <a:latin typeface="Baskerville Old Face" pitchFamily="18" charset="0"/>
            </a:endParaRPr>
          </a:p>
        </p:txBody>
      </p:sp>
      <p:pic>
        <p:nvPicPr>
          <p:cNvPr id="6153" name="Picture 9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502100"/>
            <a:ext cx="1918392" cy="1890488"/>
          </a:xfrm>
          <a:prstGeom prst="rect">
            <a:avLst/>
          </a:prstGeom>
          <a:noFill/>
          <a:ln>
            <a:noFill/>
          </a:ln>
          <a:effectLst>
            <a:glow>
              <a:srgbClr val="002060">
                <a:alpha val="0"/>
              </a:srgbClr>
            </a:glow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580112" y="6492486"/>
            <a:ext cx="3748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http://educationalevaluation1.blogspot.ro</a:t>
            </a:r>
          </a:p>
        </p:txBody>
      </p:sp>
      <p:sp>
        <p:nvSpPr>
          <p:cNvPr id="9" name="TextBox 8"/>
          <p:cNvSpPr txBox="1"/>
          <p:nvPr/>
        </p:nvSpPr>
        <p:spPr>
          <a:xfrm rot="8641824">
            <a:off x="7604696" y="52412"/>
            <a:ext cx="584775" cy="341735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fr-FR" sz="2600" b="1" dirty="0" smtClean="0">
                <a:solidFill>
                  <a:schemeClr val="accent2">
                    <a:lumMod val="50000"/>
                  </a:schemeClr>
                </a:solidFill>
                <a:latin typeface="Baskerville Old Face" pitchFamily="18" charset="0"/>
              </a:rPr>
              <a:t>Le contrôle de la qualité</a:t>
            </a:r>
            <a:r>
              <a:rPr lang="ro-RO" sz="2600" b="1" dirty="0" smtClean="0">
                <a:solidFill>
                  <a:schemeClr val="accent2">
                    <a:lumMod val="50000"/>
                  </a:schemeClr>
                </a:solidFill>
                <a:latin typeface="Baskerville Old Face" pitchFamily="18" charset="0"/>
              </a:rPr>
              <a:t> </a:t>
            </a:r>
            <a:endParaRPr lang="en-US" sz="2600" b="1" dirty="0">
              <a:solidFill>
                <a:schemeClr val="accent2">
                  <a:lumMod val="50000"/>
                </a:schemeClr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13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ini pentru evaluation tool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Imagini pentru evaluation tool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Imagini pentru evaluation tool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683" y="1196752"/>
            <a:ext cx="6564192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4275" y="312737"/>
            <a:ext cx="84488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C00000"/>
                </a:solidFill>
                <a:latin typeface="Baskerville Old Face" pitchFamily="18" charset="0"/>
              </a:rPr>
              <a:t>Les objectifs de la formation/leçon devraient être </a:t>
            </a:r>
            <a:r>
              <a:rPr lang="ro-RO" sz="2800" b="1" dirty="0" err="1" smtClean="0">
                <a:solidFill>
                  <a:srgbClr val="C00000"/>
                </a:solidFill>
                <a:latin typeface="Baskerville Old Face" pitchFamily="18" charset="0"/>
              </a:rPr>
              <a:t>SMART</a:t>
            </a:r>
            <a:endParaRPr lang="en-US" sz="2800" b="1" dirty="0">
              <a:solidFill>
                <a:srgbClr val="C0000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566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8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089805092"/>
              </p:ext>
            </p:extLst>
          </p:nvPr>
        </p:nvGraphicFramePr>
        <p:xfrm>
          <a:off x="107504" y="792238"/>
          <a:ext cx="8928992" cy="5949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55576" y="207463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C00000"/>
                </a:solidFill>
                <a:latin typeface="Baskerville Old Face" pitchFamily="18" charset="0"/>
              </a:rPr>
              <a:t>Citoyenneté européenne active – Engagement </a:t>
            </a:r>
            <a:endParaRPr lang="en-US" sz="3200" b="1" dirty="0">
              <a:solidFill>
                <a:srgbClr val="C00000"/>
              </a:solidFill>
              <a:latin typeface="Baskerville Old Face" pitchFamily="18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2627784" y="817335"/>
            <a:ext cx="3888432" cy="364487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27984" y="2996952"/>
            <a:ext cx="4176464" cy="3861047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27584" y="2996952"/>
            <a:ext cx="4148844" cy="364487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987825" y="2996952"/>
            <a:ext cx="3024336" cy="172819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 smtClean="0">
                <a:solidFill>
                  <a:srgbClr val="C00000"/>
                </a:solidFill>
                <a:latin typeface="Baskerville Old Face" pitchFamily="18" charset="0"/>
              </a:rPr>
              <a:t>Objectifs de formation </a:t>
            </a:r>
            <a:endParaRPr lang="en-US" sz="3200" b="1" dirty="0">
              <a:solidFill>
                <a:srgbClr val="C0000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7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ini pentru prosci adkar mode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07976" y="236397"/>
            <a:ext cx="8376550" cy="10926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askerville Old Face" pitchFamily="18" charset="0"/>
                <a:cs typeface="Arial" pitchFamily="34" charset="0"/>
              </a:rPr>
              <a:t>Le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Baskerville Old Face" pitchFamily="18" charset="0"/>
                <a:cs typeface="Arial" pitchFamily="34" charset="0"/>
              </a:rPr>
              <a:t>modèle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askerville Old Face" pitchFamily="18" charset="0"/>
                <a:cs typeface="Arial" pitchFamily="34" charset="0"/>
              </a:rPr>
              <a:t> 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Baskerville Old Face" pitchFamily="18" charset="0"/>
                <a:cs typeface="Arial" pitchFamily="34" charset="0"/>
              </a:rPr>
              <a:t>Prosci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askerville Old Face" pitchFamily="18" charset="0"/>
                <a:cs typeface="Arial" pitchFamily="34" charset="0"/>
              </a:rPr>
              <a:t> </a:t>
            </a:r>
            <a:r>
              <a:rPr kumimoji="0" lang="en-US" sz="2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Baskerville Old Face" pitchFamily="18" charset="0"/>
                <a:cs typeface="Arial" pitchFamily="34" charset="0"/>
              </a:rPr>
              <a:t>ADKAR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askerville Old Face" pitchFamily="18" charset="0"/>
                <a:cs typeface="Arial" pitchFamily="34" charset="0"/>
              </a:rPr>
              <a:t> 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i="1" dirty="0" err="1" smtClean="0">
                <a:solidFill>
                  <a:srgbClr val="C00000"/>
                </a:solidFill>
                <a:latin typeface="Baskerville Old Face" pitchFamily="18" charset="0"/>
                <a:cs typeface="Arial" pitchFamily="34" charset="0"/>
              </a:rPr>
              <a:t>Que</a:t>
            </a:r>
            <a:r>
              <a:rPr lang="en-US" sz="2800" b="1" i="1" dirty="0" smtClean="0">
                <a:solidFill>
                  <a:srgbClr val="C00000"/>
                </a:solidFill>
                <a:latin typeface="Baskerville Old Face" pitchFamily="18" charset="0"/>
                <a:cs typeface="Arial" pitchFamily="34" charset="0"/>
              </a:rPr>
              <a:t> </a:t>
            </a:r>
            <a:r>
              <a:rPr lang="en-US" sz="2800" b="1" i="1" dirty="0" err="1" smtClean="0">
                <a:solidFill>
                  <a:srgbClr val="C00000"/>
                </a:solidFill>
                <a:latin typeface="Baskerville Old Face" pitchFamily="18" charset="0"/>
                <a:cs typeface="Arial" pitchFamily="34" charset="0"/>
              </a:rPr>
              <a:t>faut-il</a:t>
            </a:r>
            <a:r>
              <a:rPr lang="en-US" sz="2800" b="1" i="1" dirty="0" smtClean="0">
                <a:solidFill>
                  <a:srgbClr val="C00000"/>
                </a:solidFill>
                <a:latin typeface="Baskerville Old Face" pitchFamily="18" charset="0"/>
                <a:cs typeface="Arial" pitchFamily="34" charset="0"/>
              </a:rPr>
              <a:t> </a:t>
            </a:r>
            <a:r>
              <a:rPr lang="en-US" sz="2800" b="1" i="1" dirty="0" err="1" smtClean="0">
                <a:solidFill>
                  <a:srgbClr val="C00000"/>
                </a:solidFill>
                <a:latin typeface="Baskerville Old Face" pitchFamily="18" charset="0"/>
                <a:cs typeface="Arial" pitchFamily="34" charset="0"/>
              </a:rPr>
              <a:t>chercher</a:t>
            </a:r>
            <a:r>
              <a:rPr lang="en-US" sz="2800" b="1" i="1" dirty="0" smtClean="0">
                <a:solidFill>
                  <a:srgbClr val="C00000"/>
                </a:solidFill>
                <a:latin typeface="Baskerville Old Face" pitchFamily="18" charset="0"/>
                <a:cs typeface="Arial" pitchFamily="34" charset="0"/>
              </a:rPr>
              <a:t> </a:t>
            </a:r>
            <a:r>
              <a:rPr lang="en-US" sz="2800" b="1" i="1" dirty="0" smtClean="0">
                <a:solidFill>
                  <a:srgbClr val="C00000"/>
                </a:solidFill>
                <a:latin typeface="Baskerville Old Face" pitchFamily="18" charset="0"/>
                <a:cs typeface="Arial" pitchFamily="34" charset="0"/>
              </a:rPr>
              <a:t>pendant le </a:t>
            </a:r>
            <a:r>
              <a:rPr lang="en-US" sz="2800" b="1" i="1" dirty="0" err="1" smtClean="0">
                <a:solidFill>
                  <a:srgbClr val="C00000"/>
                </a:solidFill>
                <a:latin typeface="Baskerville Old Face" pitchFamily="18" charset="0"/>
                <a:cs typeface="Arial" pitchFamily="34" charset="0"/>
              </a:rPr>
              <a:t>changement</a:t>
            </a:r>
            <a:r>
              <a:rPr lang="en-US" sz="2800" b="1" i="1" dirty="0" smtClean="0">
                <a:solidFill>
                  <a:srgbClr val="C00000"/>
                </a:solidFill>
                <a:latin typeface="Baskerville Old Face" pitchFamily="18" charset="0"/>
                <a:cs typeface="Arial" pitchFamily="34" charset="0"/>
              </a:rPr>
              <a:t> </a:t>
            </a:r>
            <a:r>
              <a:rPr lang="en-US" sz="2800" b="1" i="1" dirty="0" smtClean="0">
                <a:solidFill>
                  <a:srgbClr val="C00000"/>
                </a:solidFill>
                <a:latin typeface="Baskerville Old Face" pitchFamily="18" charset="0"/>
                <a:cs typeface="Arial" pitchFamily="34" charset="0"/>
              </a:rPr>
              <a:t>?</a:t>
            </a:r>
            <a:endParaRPr kumimoji="0" lang="en-US" sz="28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Baskerville Old Face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endParaRPr kumimoji="0" lang="en-US" sz="19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7" name="Picture 5" descr="http://www.change-management.com/tutorial-adkar-barrier-point-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24" y="1556792"/>
            <a:ext cx="8301002" cy="453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508104" y="6287125"/>
            <a:ext cx="33369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https://www.prosci.com/about</a:t>
            </a:r>
          </a:p>
        </p:txBody>
      </p:sp>
      <p:sp>
        <p:nvSpPr>
          <p:cNvPr id="4" name="Rectangle 3"/>
          <p:cNvSpPr/>
          <p:nvPr/>
        </p:nvSpPr>
        <p:spPr>
          <a:xfrm>
            <a:off x="1547664" y="2060848"/>
            <a:ext cx="2880320" cy="720080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47664" y="2808293"/>
            <a:ext cx="2880320" cy="720080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47664" y="3356992"/>
            <a:ext cx="2880320" cy="720080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22936" y="4077072"/>
            <a:ext cx="2880320" cy="720080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115616" y="4810816"/>
            <a:ext cx="3287640" cy="720080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496251" y="1556792"/>
            <a:ext cx="4188275" cy="4320479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026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0"/>
                            </p:stCondLst>
                            <p:childTnLst>
                              <p:par>
                                <p:cTn id="20" presetID="6" presetClass="exit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7029400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http://www.kirkpatrickpartners.com/portals/0/Images/cha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2047"/>
            <a:ext cx="7510388" cy="164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performancexpress.org/0804/Images/cha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140968"/>
            <a:ext cx="7128792" cy="3450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6354" y="2279176"/>
            <a:ext cx="7787642" cy="523220"/>
          </a:xfrm>
          <a:prstGeom prst="rect">
            <a:avLst/>
          </a:prstGeom>
          <a:solidFill>
            <a:srgbClr val="F7DDD9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en-US" sz="2800" b="1" i="1" dirty="0" smtClean="0">
                <a:solidFill>
                  <a:schemeClr val="accent5">
                    <a:lumMod val="50000"/>
                  </a:schemeClr>
                </a:solidFill>
                <a:latin typeface="Baskerville Old Face" pitchFamily="18" charset="0"/>
              </a:rPr>
              <a:t>Le </a:t>
            </a:r>
            <a:r>
              <a:rPr lang="en-US" sz="2800" b="1" i="1" dirty="0" err="1" smtClean="0">
                <a:solidFill>
                  <a:schemeClr val="accent5">
                    <a:lumMod val="50000"/>
                  </a:schemeClr>
                </a:solidFill>
                <a:latin typeface="Baskerville Old Face" pitchFamily="18" charset="0"/>
              </a:rPr>
              <a:t>modèle</a:t>
            </a:r>
            <a:r>
              <a:rPr lang="en-US" sz="2800" b="1" i="1" dirty="0" smtClean="0">
                <a:solidFill>
                  <a:schemeClr val="accent5">
                    <a:lumMod val="50000"/>
                  </a:schemeClr>
                </a:solidFill>
                <a:latin typeface="Baskerville Old Face" pitchFamily="18" charset="0"/>
              </a:rPr>
              <a:t>  </a:t>
            </a:r>
            <a:r>
              <a:rPr lang="en-US" sz="2800" b="1" i="1" dirty="0" err="1" smtClean="0">
                <a:solidFill>
                  <a:schemeClr val="accent5">
                    <a:lumMod val="50000"/>
                  </a:schemeClr>
                </a:solidFill>
                <a:latin typeface="Baskerville Old Face" pitchFamily="18" charset="0"/>
              </a:rPr>
              <a:t>d’évaluation</a:t>
            </a:r>
            <a:r>
              <a:rPr lang="en-US" sz="2800" b="1" i="1" dirty="0" smtClean="0">
                <a:solidFill>
                  <a:schemeClr val="accent5">
                    <a:lumMod val="50000"/>
                  </a:schemeClr>
                </a:solidFill>
                <a:latin typeface="Baskerville Old Face" pitchFamily="18" charset="0"/>
              </a:rPr>
              <a:t> en </a:t>
            </a:r>
            <a:r>
              <a:rPr lang="en-US" sz="2800" b="1" i="1" dirty="0" err="1" smtClean="0">
                <a:solidFill>
                  <a:schemeClr val="accent5">
                    <a:lumMod val="50000"/>
                  </a:schemeClr>
                </a:solidFill>
                <a:latin typeface="Baskerville Old Face" pitchFamily="18" charset="0"/>
              </a:rPr>
              <a:t>quatre</a:t>
            </a:r>
            <a:r>
              <a:rPr lang="en-US" sz="2800" b="1" i="1" dirty="0" smtClean="0">
                <a:solidFill>
                  <a:schemeClr val="accent5">
                    <a:lumMod val="50000"/>
                  </a:schemeClr>
                </a:solidFill>
                <a:latin typeface="Baskerville Old Face" pitchFamily="18" charset="0"/>
              </a:rPr>
              <a:t> pas de Kirkpatrick </a:t>
            </a:r>
            <a:endParaRPr lang="en-US" sz="2800" b="1" i="1" dirty="0">
              <a:solidFill>
                <a:schemeClr val="accent5">
                  <a:lumMod val="50000"/>
                </a:schemeClr>
              </a:solidFill>
              <a:latin typeface="Baskerville Old Face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99792" y="3284984"/>
            <a:ext cx="3024336" cy="720080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563888" y="4005064"/>
            <a:ext cx="2880320" cy="649996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427984" y="4797152"/>
            <a:ext cx="3096344" cy="720080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220072" y="5517232"/>
            <a:ext cx="2952328" cy="720080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661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4" presetID="6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0"/>
                            </p:stCondLst>
                            <p:childTnLst>
                              <p:par>
                                <p:cTn id="18" presetID="1" presetClass="exit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000"/>
                            </p:stCondLst>
                            <p:childTnLst>
                              <p:par>
                                <p:cTn id="21" presetID="1" presetClass="exit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000"/>
                            </p:stCondLst>
                            <p:childTnLst>
                              <p:par>
                                <p:cTn id="24" presetID="1" presetClass="exit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2000"/>
                            </p:stCondLst>
                            <p:childTnLst>
                              <p:par>
                                <p:cTn id="27" presetID="1" presetClass="exit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4" grpId="0" animBg="1"/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23392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 descr="https://s-media-cache-ak0.pinimg.com/236x/23/7a/87/237a87baa3c06996a63a1a4bc8e32d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86331"/>
            <a:ext cx="5112568" cy="643403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28430" y="6123665"/>
            <a:ext cx="5432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i="1" dirty="0" smtClean="0">
                <a:latin typeface="Baskerville Old Face" pitchFamily="18" charset="0"/>
              </a:rPr>
              <a:t>Donc</a:t>
            </a:r>
            <a:r>
              <a:rPr lang="ro-RO" sz="2800" b="1" i="1" dirty="0" smtClean="0">
                <a:latin typeface="Baskerville Old Face" pitchFamily="18" charset="0"/>
              </a:rPr>
              <a:t>, </a:t>
            </a:r>
            <a:r>
              <a:rPr lang="fr-FR" sz="2800" b="1" i="1" dirty="0" smtClean="0">
                <a:latin typeface="Baskerville Old Face" pitchFamily="18" charset="0"/>
              </a:rPr>
              <a:t>où sommes-nous exactement</a:t>
            </a:r>
            <a:r>
              <a:rPr lang="ro-RO" sz="2800" b="1" i="1" dirty="0" smtClean="0">
                <a:latin typeface="Baskerville Old Face" pitchFamily="18" charset="0"/>
              </a:rPr>
              <a:t>?</a:t>
            </a:r>
            <a:endParaRPr lang="en-US" sz="2800" b="1" i="1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85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5673"/>
            <a:ext cx="6408711" cy="6040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 rot="18897369">
            <a:off x="3580257" y="2029779"/>
            <a:ext cx="2210829" cy="2198455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627784" y="6165752"/>
            <a:ext cx="6369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 smtClean="0">
                <a:latin typeface="Baskerville Old Face" pitchFamily="18" charset="0"/>
              </a:rPr>
              <a:t>The </a:t>
            </a:r>
            <a:r>
              <a:rPr lang="ro-RO" b="1" dirty="0" err="1" smtClean="0">
                <a:latin typeface="Baskerville Old Face" pitchFamily="18" charset="0"/>
              </a:rPr>
              <a:t>structure</a:t>
            </a:r>
            <a:r>
              <a:rPr lang="ro-RO" b="1" dirty="0" smtClean="0">
                <a:latin typeface="Baskerville Old Face" pitchFamily="18" charset="0"/>
              </a:rPr>
              <a:t> of Active </a:t>
            </a:r>
            <a:r>
              <a:rPr lang="ro-RO" b="1" dirty="0" err="1">
                <a:latin typeface="Baskerville Old Face" pitchFamily="18" charset="0"/>
              </a:rPr>
              <a:t>C</a:t>
            </a:r>
            <a:r>
              <a:rPr lang="ro-RO" b="1" dirty="0" err="1" smtClean="0">
                <a:latin typeface="Baskerville Old Face" pitchFamily="18" charset="0"/>
              </a:rPr>
              <a:t>itizenship</a:t>
            </a:r>
            <a:r>
              <a:rPr lang="ro-RO" b="1" dirty="0" smtClean="0">
                <a:latin typeface="Baskerville Old Face" pitchFamily="18" charset="0"/>
              </a:rPr>
              <a:t> (</a:t>
            </a:r>
            <a:r>
              <a:rPr lang="ro-RO" b="1" dirty="0" err="1" smtClean="0">
                <a:latin typeface="Baskerville Old Face" pitchFamily="18" charset="0"/>
              </a:rPr>
              <a:t>Hoskins</a:t>
            </a:r>
            <a:r>
              <a:rPr lang="ro-RO" b="1" dirty="0" smtClean="0">
                <a:latin typeface="Baskerville Old Face" pitchFamily="18" charset="0"/>
              </a:rPr>
              <a:t> </a:t>
            </a:r>
            <a:r>
              <a:rPr lang="ro-RO" b="1" dirty="0" err="1" smtClean="0">
                <a:latin typeface="Baskerville Old Face" pitchFamily="18" charset="0"/>
              </a:rPr>
              <a:t>and</a:t>
            </a:r>
            <a:r>
              <a:rPr lang="ro-RO" b="1" dirty="0" smtClean="0">
                <a:latin typeface="Baskerville Old Face" pitchFamily="18" charset="0"/>
              </a:rPr>
              <a:t> </a:t>
            </a:r>
            <a:r>
              <a:rPr lang="ro-RO" b="1" dirty="0" err="1" smtClean="0">
                <a:latin typeface="Baskerville Old Face" pitchFamily="18" charset="0"/>
              </a:rPr>
              <a:t>Mascherini</a:t>
            </a:r>
            <a:r>
              <a:rPr lang="ro-RO" b="1" dirty="0" smtClean="0">
                <a:latin typeface="Baskerville Old Face" pitchFamily="18" charset="0"/>
              </a:rPr>
              <a:t>, 2009)</a:t>
            </a:r>
            <a:endParaRPr lang="en-US" b="1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533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539552" y="476672"/>
            <a:ext cx="8147248" cy="59046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o-RO" sz="2800" b="1" dirty="0" err="1" smtClean="0">
                <a:solidFill>
                  <a:srgbClr val="C00000"/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Tit</a:t>
            </a:r>
            <a:r>
              <a:rPr lang="fr-FR" sz="2800" b="1" dirty="0" smtClean="0">
                <a:solidFill>
                  <a:srgbClr val="C00000"/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r</a:t>
            </a:r>
            <a:r>
              <a:rPr lang="ro-RO" sz="2800" b="1" dirty="0" smtClean="0">
                <a:solidFill>
                  <a:srgbClr val="C00000"/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e </a:t>
            </a:r>
            <a:r>
              <a:rPr lang="fr-FR" sz="2800" b="1" dirty="0" smtClean="0">
                <a:solidFill>
                  <a:srgbClr val="C00000"/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de ce module </a:t>
            </a:r>
            <a:r>
              <a:rPr lang="ro-RO" sz="2800" b="1" dirty="0" err="1" smtClean="0">
                <a:solidFill>
                  <a:srgbClr val="C00000"/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ELICIT</a:t>
            </a:r>
            <a:r>
              <a:rPr lang="ro-RO" sz="2800" b="1" dirty="0" smtClean="0">
                <a:solidFill>
                  <a:srgbClr val="C00000"/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+ : </a:t>
            </a:r>
          </a:p>
          <a:p>
            <a:pPr marL="0" indent="0" algn="ctr">
              <a:buNone/>
            </a:pPr>
            <a:endParaRPr lang="ro-RO" sz="2800" b="1" dirty="0" smtClean="0">
              <a:solidFill>
                <a:srgbClr val="C00000"/>
              </a:solidFill>
              <a:latin typeface="Baskerville Old Face" pitchFamily="18" charset="0"/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buNone/>
            </a:pPr>
            <a:r>
              <a:rPr lang="fr-FR" sz="32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Citoyenneté Européenne Active </a:t>
            </a:r>
            <a:r>
              <a:rPr lang="ro-RO" sz="32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– </a:t>
            </a:r>
            <a:r>
              <a:rPr lang="fr-FR" sz="32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Engagement </a:t>
            </a:r>
            <a:r>
              <a:rPr lang="ro-RO" sz="32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endParaRPr lang="ro-RO" sz="24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Arial Unicode MS" pitchFamily="34" charset="-128"/>
              <a:cs typeface="Arial Unicode MS" pitchFamily="34" charset="-128"/>
            </a:endParaRPr>
          </a:p>
          <a:p>
            <a:pPr marL="0" indent="0" algn="just">
              <a:buNone/>
            </a:pPr>
            <a:r>
              <a:rPr lang="ro-RO" sz="2400" b="1" dirty="0" smtClean="0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fr-FR" sz="2400" b="1" dirty="0" smtClean="0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Le citoyen actif </a:t>
            </a:r>
            <a:r>
              <a:rPr lang="fr-FR" sz="2400" b="1" dirty="0" smtClean="0">
                <a:solidFill>
                  <a:srgbClr val="00206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c’est la personne qui veut faire une différence positive pour la communauté locale ou pour une personne individuelle, ou faire en sorte que quelque chose de bon puisse avoir lieu. </a:t>
            </a:r>
            <a:endParaRPr lang="ro-RO" sz="2400" b="1" dirty="0" smtClean="0">
              <a:solidFill>
                <a:srgbClr val="002060"/>
              </a:solidFill>
              <a:latin typeface="Book Antiqua" pitchFamily="18" charset="0"/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buNone/>
            </a:pPr>
            <a:r>
              <a:rPr lang="ro-RO" i="1" dirty="0" smtClean="0">
                <a:latin typeface="Baskerville Old Face" pitchFamily="18" charset="0"/>
              </a:rPr>
              <a:t>	</a:t>
            </a:r>
            <a:r>
              <a:rPr lang="fr-FR" i="1" dirty="0" smtClean="0">
                <a:latin typeface="Baskerville Old Face" pitchFamily="18" charset="0"/>
              </a:rPr>
              <a:t>Répondez, s’il vous plaît, très sincèrement , par </a:t>
            </a:r>
            <a:r>
              <a:rPr lang="fr-FR" sz="3000" b="1" dirty="0" smtClean="0">
                <a:solidFill>
                  <a:srgbClr val="C00000"/>
                </a:solidFill>
                <a:latin typeface="Baskerville Old Face" pitchFamily="18" charset="0"/>
              </a:rPr>
              <a:t>Oui</a:t>
            </a:r>
            <a:r>
              <a:rPr lang="ro-RO" sz="3000" b="1" dirty="0" smtClean="0">
                <a:solidFill>
                  <a:srgbClr val="C00000"/>
                </a:solidFill>
                <a:latin typeface="Baskerville Old Face" pitchFamily="18" charset="0"/>
              </a:rPr>
              <a:t>/P</a:t>
            </a:r>
            <a:r>
              <a:rPr lang="fr-FR" sz="3000" b="1" dirty="0" err="1" smtClean="0">
                <a:solidFill>
                  <a:srgbClr val="C00000"/>
                </a:solidFill>
                <a:latin typeface="Baskerville Old Face" pitchFamily="18" charset="0"/>
              </a:rPr>
              <a:t>eut-être</a:t>
            </a:r>
            <a:r>
              <a:rPr lang="ro-RO" sz="3000" b="1" dirty="0" smtClean="0">
                <a:solidFill>
                  <a:srgbClr val="C00000"/>
                </a:solidFill>
                <a:latin typeface="Baskerville Old Face" pitchFamily="18" charset="0"/>
              </a:rPr>
              <a:t>/No</a:t>
            </a:r>
            <a:r>
              <a:rPr lang="fr-FR" sz="3000" b="1" dirty="0" smtClean="0">
                <a:solidFill>
                  <a:srgbClr val="C00000"/>
                </a:solidFill>
                <a:latin typeface="Baskerville Old Face" pitchFamily="18" charset="0"/>
              </a:rPr>
              <a:t>n</a:t>
            </a:r>
            <a:r>
              <a:rPr lang="ro-RO" sz="3000" b="1" dirty="0" smtClean="0">
                <a:solidFill>
                  <a:srgbClr val="C00000"/>
                </a:solidFill>
                <a:latin typeface="Baskerville Old Face" pitchFamily="18" charset="0"/>
              </a:rPr>
              <a:t>,</a:t>
            </a:r>
            <a:r>
              <a:rPr lang="ro-RO" sz="3000" b="1" i="1" dirty="0" smtClean="0">
                <a:solidFill>
                  <a:srgbClr val="C00000"/>
                </a:solidFill>
                <a:latin typeface="Baskerville Old Face" pitchFamily="18" charset="0"/>
              </a:rPr>
              <a:t> </a:t>
            </a:r>
            <a:r>
              <a:rPr lang="ro-RO" sz="3000" i="1" dirty="0" smtClean="0">
                <a:solidFill>
                  <a:srgbClr val="C00000"/>
                </a:solidFill>
                <a:latin typeface="Baskerville Old Face" pitchFamily="18" charset="0"/>
              </a:rPr>
              <a:t> </a:t>
            </a:r>
          </a:p>
          <a:p>
            <a:pPr marL="0" indent="0" algn="ctr">
              <a:buNone/>
            </a:pPr>
            <a:r>
              <a:rPr lang="fr-FR" sz="2400" i="1" dirty="0" smtClean="0">
                <a:latin typeface="Baskerville Old Face" pitchFamily="18" charset="0"/>
              </a:rPr>
              <a:t>aux </a:t>
            </a:r>
            <a:r>
              <a:rPr lang="ro-RO" sz="2400" i="1" dirty="0" err="1" smtClean="0">
                <a:latin typeface="Baskerville Old Face" pitchFamily="18" charset="0"/>
              </a:rPr>
              <a:t>questions</a:t>
            </a:r>
            <a:r>
              <a:rPr lang="fr-FR" sz="2400" i="1" dirty="0" smtClean="0">
                <a:latin typeface="Baskerville Old Face" pitchFamily="18" charset="0"/>
              </a:rPr>
              <a:t> suivantes</a:t>
            </a:r>
            <a:r>
              <a:rPr lang="ro-RO" sz="2400" i="1" dirty="0" smtClean="0">
                <a:latin typeface="Baskerville Old Face" pitchFamily="18" charset="0"/>
              </a:rPr>
              <a:t>, </a:t>
            </a:r>
            <a:r>
              <a:rPr lang="fr-FR" sz="2400" i="1" dirty="0" smtClean="0">
                <a:latin typeface="Baskerville Old Face" pitchFamily="18" charset="0"/>
              </a:rPr>
              <a:t>sur les feuilles de papier distribuées</a:t>
            </a:r>
            <a:r>
              <a:rPr lang="ro-RO" sz="2400" i="1" dirty="0" smtClean="0">
                <a:latin typeface="Baskerville Old Face" pitchFamily="18" charset="0"/>
              </a:rPr>
              <a:t>! </a:t>
            </a:r>
          </a:p>
          <a:p>
            <a:pPr marL="0" indent="0" algn="ctr">
              <a:buNone/>
            </a:pPr>
            <a:endParaRPr lang="fr-FR" sz="2400" i="1" dirty="0" smtClean="0">
              <a:latin typeface="Baskerville Old Face" pitchFamily="18" charset="0"/>
            </a:endParaRPr>
          </a:p>
          <a:p>
            <a:pPr marL="0" indent="0" algn="ctr">
              <a:buNone/>
            </a:pPr>
            <a:r>
              <a:rPr lang="fr-FR" sz="2400" i="1" dirty="0">
                <a:latin typeface="Baskerville Old Face" pitchFamily="18" charset="0"/>
              </a:rPr>
              <a:t>	</a:t>
            </a:r>
            <a:r>
              <a:rPr lang="fr-FR" sz="2400" i="1" dirty="0" smtClean="0">
                <a:latin typeface="Baskerville Old Face" pitchFamily="18" charset="0"/>
              </a:rPr>
              <a:t>					</a:t>
            </a:r>
            <a:r>
              <a:rPr lang="fr-FR" sz="2400" i="1" dirty="0" smtClean="0">
                <a:latin typeface="Baskerville Old Face" pitchFamily="18" charset="0"/>
              </a:rPr>
              <a:t>Merci</a:t>
            </a:r>
            <a:r>
              <a:rPr lang="ro-RO" sz="2400" i="1" dirty="0" smtClean="0">
                <a:latin typeface="Baskerville Old Face" pitchFamily="18" charset="0"/>
              </a:rPr>
              <a:t>!</a:t>
            </a:r>
            <a:endParaRPr lang="en-US" sz="2400" i="1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38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07504" y="476672"/>
            <a:ext cx="8928992" cy="792088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A. </a:t>
            </a:r>
            <a:r>
              <a:rPr lang="fr-FR" sz="2800" b="1" dirty="0" smtClean="0">
                <a:solidFill>
                  <a:schemeClr val="tx1"/>
                </a:solidFill>
                <a:latin typeface="Baskerville Old Face" pitchFamily="18" charset="0"/>
              </a:rPr>
              <a:t>En tant que </a:t>
            </a:r>
            <a:r>
              <a:rPr lang="fr-FR" sz="2800" b="1" dirty="0" smtClean="0">
                <a:solidFill>
                  <a:srgbClr val="FF0000"/>
                </a:solidFill>
                <a:latin typeface="Baskerville Old Face" pitchFamily="18" charset="0"/>
              </a:rPr>
              <a:t>citoyen européen actif, </a:t>
            </a:r>
            <a:r>
              <a:rPr lang="fr-FR" sz="2800" b="1" dirty="0">
                <a:solidFill>
                  <a:schemeClr val="tx1"/>
                </a:solidFill>
                <a:latin typeface="Baskerville Old Face" pitchFamily="18" charset="0"/>
              </a:rPr>
              <a:t>v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ou</a:t>
            </a:r>
            <a:r>
              <a:rPr lang="fr-FR" sz="2800" b="1" dirty="0" err="1" smtClean="0">
                <a:solidFill>
                  <a:schemeClr val="tx1"/>
                </a:solidFill>
                <a:latin typeface="Baskerville Old Face" pitchFamily="18" charset="0"/>
              </a:rPr>
              <a:t>drais</a:t>
            </a:r>
            <a:r>
              <a:rPr lang="fr-FR" sz="2800" b="1" dirty="0" smtClean="0">
                <a:solidFill>
                  <a:schemeClr val="tx1"/>
                </a:solidFill>
                <a:latin typeface="Baskerville Old Face" pitchFamily="18" charset="0"/>
              </a:rPr>
              <a:t>-je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 …</a:t>
            </a:r>
            <a:endParaRPr lang="en-US" sz="2800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107504" y="1661161"/>
            <a:ext cx="8856984" cy="5184576"/>
          </a:xfrm>
        </p:spPr>
        <p:txBody>
          <a:bodyPr>
            <a:normAutofit lnSpcReduction="10000"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fr-FR" sz="2400" b="1" dirty="0" smtClean="0">
                <a:latin typeface="Baskerville Old Face" pitchFamily="18" charset="0"/>
              </a:rPr>
              <a:t>participer aux consultations et recherches sur des problèmes de l’UE?</a:t>
            </a:r>
            <a:endParaRPr lang="en-US" sz="2400" b="1" dirty="0">
              <a:latin typeface="Baskerville Old Face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fr-FR" sz="2400" b="1" dirty="0" smtClean="0">
                <a:latin typeface="Baskerville Old Face" pitchFamily="18" charset="0"/>
              </a:rPr>
              <a:t>mettre pression sur le conseil local ou le gouvernement en prenant directement part à des actions concernant l’UE?</a:t>
            </a:r>
            <a:endParaRPr lang="en-US" sz="2400" b="1" dirty="0">
              <a:latin typeface="Baskerville Old Face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fr-FR" sz="2400" b="1" dirty="0" smtClean="0">
                <a:latin typeface="Baskerville Old Face" pitchFamily="18" charset="0"/>
              </a:rPr>
              <a:t>soutenir ou 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r>
              <a:rPr lang="fr-FR" sz="2400" b="1" dirty="0" smtClean="0">
                <a:latin typeface="Baskerville Old Face" pitchFamily="18" charset="0"/>
              </a:rPr>
              <a:t>conseiller les institutions publiques s’occupant des droits de l’homme, de la démocratie, de la tolérance? 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fr-FR" sz="2400" b="1" dirty="0" smtClean="0">
                <a:latin typeface="Baskerville Old Face" pitchFamily="18" charset="0"/>
              </a:rPr>
              <a:t>prendre part à des décisions ayant effet sur une communauté appartenant à l’UE?</a:t>
            </a:r>
            <a:endParaRPr lang="ro-RO" sz="2400" b="1" dirty="0" smtClean="0">
              <a:latin typeface="Baskerville Old Face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fr-FR" sz="2400" b="1" dirty="0" smtClean="0">
                <a:latin typeface="Baskerville Old Face" pitchFamily="18" charset="0"/>
              </a:rPr>
              <a:t>écrire sur </a:t>
            </a:r>
            <a:r>
              <a:rPr lang="ro-RO" sz="2400" b="1" dirty="0" err="1" smtClean="0">
                <a:latin typeface="Baskerville Old Face" pitchFamily="18" charset="0"/>
              </a:rPr>
              <a:t>Facebook</a:t>
            </a:r>
            <a:r>
              <a:rPr lang="ro-RO" sz="2400" b="1" dirty="0" smtClean="0">
                <a:latin typeface="Baskerville Old Face" pitchFamily="18" charset="0"/>
              </a:rPr>
              <a:t>/</a:t>
            </a:r>
            <a:r>
              <a:rPr lang="ro-RO" sz="2400" b="1" dirty="0" err="1" smtClean="0">
                <a:latin typeface="Baskerville Old Face" pitchFamily="18" charset="0"/>
              </a:rPr>
              <a:t>Twitter</a:t>
            </a:r>
            <a:r>
              <a:rPr lang="ro-RO" sz="2400" b="1" dirty="0" smtClean="0">
                <a:latin typeface="Baskerville Old Face" pitchFamily="18" charset="0"/>
              </a:rPr>
              <a:t>/… </a:t>
            </a:r>
            <a:r>
              <a:rPr lang="fr-FR" sz="2400" b="1" dirty="0" smtClean="0">
                <a:latin typeface="Baskerville Old Face" pitchFamily="18" charset="0"/>
              </a:rPr>
              <a:t>sur la citoyenneté européenne?</a:t>
            </a:r>
            <a:endParaRPr lang="en-US" sz="2400" b="1" dirty="0">
              <a:latin typeface="Baskerville Old Face" pitchFamily="18" charset="0"/>
            </a:endParaRPr>
          </a:p>
          <a:p>
            <a:pPr>
              <a:lnSpc>
                <a:spcPct val="11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307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772400" cy="922114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B. </a:t>
            </a:r>
            <a:r>
              <a:rPr lang="fr-FR" sz="2800" b="1" dirty="0" smtClean="0">
                <a:solidFill>
                  <a:schemeClr val="tx1"/>
                </a:solidFill>
                <a:latin typeface="Baskerville Old Face" pitchFamily="18" charset="0"/>
              </a:rPr>
              <a:t>En tant qu’</a:t>
            </a:r>
            <a:r>
              <a:rPr lang="fr-FR" sz="2800" b="1" dirty="0" smtClean="0">
                <a:solidFill>
                  <a:srgbClr val="FF0000"/>
                </a:solidFill>
                <a:latin typeface="Baskerville Old Face" pitchFamily="18" charset="0"/>
              </a:rPr>
              <a:t>électeur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, </a:t>
            </a:r>
            <a:r>
              <a:rPr lang="fr-FR" sz="2800" b="1" dirty="0" smtClean="0">
                <a:solidFill>
                  <a:schemeClr val="tx1"/>
                </a:solidFill>
                <a:latin typeface="Baskerville Old Face" pitchFamily="18" charset="0"/>
              </a:rPr>
              <a:t>voudrais-je 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… </a:t>
            </a:r>
            <a:endParaRPr lang="en-US" sz="28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0" y="1628800"/>
            <a:ext cx="8928992" cy="4896544"/>
          </a:xfrm>
        </p:spPr>
        <p:txBody>
          <a:bodyPr>
            <a:normAutofit fontScale="92500" lnSpcReduction="10000"/>
          </a:bodyPr>
          <a:lstStyle/>
          <a:p>
            <a:pPr marL="742950" indent="-742950" algn="just">
              <a:lnSpc>
                <a:spcPct val="170000"/>
              </a:lnSpc>
              <a:buFont typeface="+mj-lt"/>
              <a:buAutoNum type="alphaLcPeriod"/>
            </a:pPr>
            <a:r>
              <a:rPr lang="ro-RO" sz="2400" b="1" dirty="0">
                <a:latin typeface="Baskerville Old Face" pitchFamily="18" charset="0"/>
              </a:rPr>
              <a:t>… </a:t>
            </a:r>
            <a:r>
              <a:rPr lang="fr-FR" sz="2400" b="1" dirty="0" smtClean="0">
                <a:latin typeface="Baskerville Old Face" pitchFamily="18" charset="0"/>
              </a:rPr>
              <a:t>être informé sur les problèmes de l’UE, en lisant les journaux/ en écoutant la radio/suivant la TV/en navigant sur l’Internet? </a:t>
            </a:r>
            <a:endParaRPr lang="en-US" sz="2400" b="1" dirty="0">
              <a:latin typeface="Baskerville Old Face" pitchFamily="18" charset="0"/>
            </a:endParaRPr>
          </a:p>
          <a:p>
            <a:pPr marL="742950" indent="-742950" algn="just">
              <a:lnSpc>
                <a:spcPct val="17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fr-FR" sz="2400" b="1" dirty="0" smtClean="0">
                <a:latin typeface="Baskerville Old Face" pitchFamily="18" charset="0"/>
              </a:rPr>
              <a:t>être informé sur les possibles élus européens? 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</a:p>
          <a:p>
            <a:pPr marL="742950" indent="-742950" algn="just">
              <a:lnSpc>
                <a:spcPct val="17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fr-FR" sz="2400" b="1" dirty="0" smtClean="0">
                <a:latin typeface="Baskerville Old Face" pitchFamily="18" charset="0"/>
              </a:rPr>
              <a:t>voter pour le Parlement européen et choisir les personnes convenables? </a:t>
            </a:r>
            <a:r>
              <a:rPr lang="ro-RO" sz="2400" b="1" dirty="0" smtClean="0">
                <a:latin typeface="Baskerville Old Face" pitchFamily="18" charset="0"/>
              </a:rPr>
              <a:t>  </a:t>
            </a:r>
            <a:endParaRPr lang="en-US" sz="2400" b="1" dirty="0">
              <a:latin typeface="Baskerville Old Face" pitchFamily="18" charset="0"/>
            </a:endParaRPr>
          </a:p>
          <a:p>
            <a:pPr marL="742950" indent="-742950" algn="just">
              <a:lnSpc>
                <a:spcPct val="17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fr-FR" sz="2400" b="1" dirty="0" smtClean="0">
                <a:latin typeface="Baskerville Old Face" pitchFamily="18" charset="0"/>
              </a:rPr>
              <a:t>vérifier </a:t>
            </a:r>
            <a:r>
              <a:rPr lang="fr-FR" sz="2400" b="1" dirty="0" smtClean="0">
                <a:latin typeface="Baskerville Old Face" pitchFamily="18" charset="0"/>
              </a:rPr>
              <a:t>mon </a:t>
            </a:r>
            <a:r>
              <a:rPr lang="fr-FR" sz="2400" b="1" dirty="0" smtClean="0">
                <a:latin typeface="Baskerville Old Face" pitchFamily="18" charset="0"/>
              </a:rPr>
              <a:t>inscription sur les listes des électeurs? 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endParaRPr lang="en-US" sz="2400" b="1" dirty="0">
              <a:latin typeface="Baskerville Old Face" pitchFamily="18" charset="0"/>
            </a:endParaRPr>
          </a:p>
          <a:p>
            <a:pPr marL="742950" indent="-742950" algn="just">
              <a:lnSpc>
                <a:spcPct val="17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fr-FR" sz="2400" b="1" dirty="0" smtClean="0">
                <a:latin typeface="Baskerville Old Face" pitchFamily="18" charset="0"/>
              </a:rPr>
              <a:t>me faire enregistrer pour le vote par correspondance, si j’avais des problèmes de mobilité? </a:t>
            </a:r>
            <a:endParaRPr lang="en-US" sz="2400" b="1" dirty="0">
              <a:latin typeface="Baskerville Old Face" pitchFamily="18" charset="0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66215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392243" cy="850106"/>
          </a:xfrm>
        </p:spPr>
        <p:txBody>
          <a:bodyPr>
            <a:noAutofit/>
          </a:bodyPr>
          <a:lstStyle/>
          <a:p>
            <a:pPr algn="ctr"/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C. </a:t>
            </a:r>
            <a:r>
              <a:rPr lang="fr-FR" sz="2800" b="1" dirty="0" smtClean="0">
                <a:solidFill>
                  <a:schemeClr val="tx1"/>
                </a:solidFill>
                <a:latin typeface="Baskerville Old Face" pitchFamily="18" charset="0"/>
              </a:rPr>
              <a:t>En tant que </a:t>
            </a:r>
            <a:r>
              <a:rPr lang="fr-FR" sz="2800" b="1" dirty="0" smtClean="0">
                <a:solidFill>
                  <a:srgbClr val="FF0000"/>
                </a:solidFill>
                <a:latin typeface="Baskerville Old Face" pitchFamily="18" charset="0"/>
              </a:rPr>
              <a:t>bon voisin européen</a:t>
            </a:r>
            <a:r>
              <a:rPr lang="ro-RO" sz="2800" b="1" dirty="0" smtClean="0">
                <a:solidFill>
                  <a:srgbClr val="FF0000"/>
                </a:solidFill>
                <a:latin typeface="Baskerville Old Face" pitchFamily="18" charset="0"/>
              </a:rPr>
              <a:t>,</a:t>
            </a:r>
            <a:r>
              <a:rPr lang="ro-RO" sz="2800" b="1" dirty="0" smtClean="0">
                <a:solidFill>
                  <a:srgbClr val="002060"/>
                </a:solidFill>
                <a:latin typeface="Baskerville Old Face" pitchFamily="18" charset="0"/>
              </a:rPr>
              <a:t> </a:t>
            </a:r>
            <a:r>
              <a:rPr lang="fr-FR" sz="2800" b="1" dirty="0" smtClean="0">
                <a:solidFill>
                  <a:schemeClr val="tx1"/>
                </a:solidFill>
                <a:latin typeface="Baskerville Old Face" pitchFamily="18" charset="0"/>
              </a:rPr>
              <a:t>voudrais-je</a:t>
            </a:r>
            <a:r>
              <a:rPr lang="ro-RO" sz="2800" b="1" dirty="0" smtClean="0">
                <a:solidFill>
                  <a:srgbClr val="002060"/>
                </a:solidFill>
                <a:latin typeface="Baskerville Old Face" pitchFamily="18" charset="0"/>
              </a:rPr>
              <a:t> 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….</a:t>
            </a:r>
            <a:endParaRPr lang="en-US" sz="2800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179512" y="1628800"/>
            <a:ext cx="8712968" cy="4824536"/>
          </a:xfrm>
        </p:spPr>
        <p:txBody>
          <a:bodyPr>
            <a:normAutofit fontScale="47500" lnSpcReduction="20000"/>
          </a:bodyPr>
          <a:lstStyle/>
          <a:p>
            <a:pPr algn="just"/>
            <a:endParaRPr lang="ro-RO" sz="3400" dirty="0" smtClean="0"/>
          </a:p>
          <a:p>
            <a:pPr marL="914400" indent="-914400" algn="just">
              <a:lnSpc>
                <a:spcPct val="120000"/>
              </a:lnSpc>
              <a:buFont typeface="+mj-lt"/>
              <a:buAutoNum type="alphaLcPeriod"/>
            </a:pPr>
            <a:r>
              <a:rPr lang="ro-RO" sz="5100" b="1" dirty="0">
                <a:latin typeface="Baskerville Old Face" pitchFamily="18" charset="0"/>
              </a:rPr>
              <a:t>… </a:t>
            </a:r>
            <a:r>
              <a:rPr lang="fr-FR" sz="5100" b="1" dirty="0" smtClean="0">
                <a:latin typeface="Baskerville Old Face" pitchFamily="18" charset="0"/>
              </a:rPr>
              <a:t>aider les personnes d’une autre nationalité, en leur offrant des renseignements sur les services publics locaux? </a:t>
            </a:r>
            <a:endParaRPr lang="en-US" sz="5100" b="1" dirty="0">
              <a:latin typeface="Baskerville Old Face" pitchFamily="18" charset="0"/>
            </a:endParaRPr>
          </a:p>
          <a:p>
            <a:pPr marL="914400" indent="-914400" algn="just">
              <a:lnSpc>
                <a:spcPct val="120000"/>
              </a:lnSpc>
              <a:buFont typeface="+mj-lt"/>
              <a:buAutoNum type="alphaLcPeriod"/>
            </a:pPr>
            <a:r>
              <a:rPr lang="ro-RO" sz="5100" b="1" dirty="0" smtClean="0">
                <a:latin typeface="Baskerville Old Face" pitchFamily="18" charset="0"/>
              </a:rPr>
              <a:t>… </a:t>
            </a:r>
            <a:r>
              <a:rPr lang="fr-FR" sz="5100" b="1" dirty="0">
                <a:latin typeface="Baskerville Old Face" pitchFamily="18" charset="0"/>
              </a:rPr>
              <a:t>aider </a:t>
            </a:r>
            <a:r>
              <a:rPr lang="fr-FR" sz="5100" b="1" dirty="0" smtClean="0">
                <a:latin typeface="Baskerville Old Face" pitchFamily="18" charset="0"/>
              </a:rPr>
              <a:t>les </a:t>
            </a:r>
            <a:r>
              <a:rPr lang="fr-FR" sz="5100" b="1" dirty="0">
                <a:latin typeface="Baskerville Old Face" pitchFamily="18" charset="0"/>
              </a:rPr>
              <a:t>personnes d’une autre nationalité </a:t>
            </a:r>
            <a:r>
              <a:rPr lang="fr-FR" sz="5100" b="1" dirty="0" smtClean="0">
                <a:latin typeface="Baskerville Old Face" pitchFamily="18" charset="0"/>
              </a:rPr>
              <a:t>pour qu’elles soient  moins dépendantes des services publics? </a:t>
            </a:r>
            <a:endParaRPr lang="en-US" sz="5100" b="1" dirty="0">
              <a:latin typeface="Baskerville Old Face" pitchFamily="18" charset="0"/>
            </a:endParaRPr>
          </a:p>
          <a:p>
            <a:pPr marL="914400" indent="-914400" algn="just">
              <a:lnSpc>
                <a:spcPct val="120000"/>
              </a:lnSpc>
              <a:buFont typeface="+mj-lt"/>
              <a:buAutoNum type="alphaLcPeriod"/>
            </a:pPr>
            <a:r>
              <a:rPr lang="ro-RO" sz="5100" b="1" dirty="0" smtClean="0">
                <a:latin typeface="Baskerville Old Face" pitchFamily="18" charset="0"/>
              </a:rPr>
              <a:t>… </a:t>
            </a:r>
            <a:r>
              <a:rPr lang="fr-FR" sz="5100" b="1" dirty="0" smtClean="0">
                <a:latin typeface="Baskerville Old Face" pitchFamily="18" charset="0"/>
              </a:rPr>
              <a:t>jeter un œil sur la maison des voisins d’une autre nationalité pendant qu’ils sont </a:t>
            </a:r>
            <a:r>
              <a:rPr lang="fr-FR" sz="5100" b="1" dirty="0" smtClean="0">
                <a:latin typeface="Baskerville Old Face" pitchFamily="18" charset="0"/>
              </a:rPr>
              <a:t>partis? </a:t>
            </a:r>
            <a:endParaRPr lang="en-US" sz="5100" b="1" dirty="0">
              <a:latin typeface="Baskerville Old Face" pitchFamily="18" charset="0"/>
            </a:endParaRPr>
          </a:p>
          <a:p>
            <a:pPr marL="914400" indent="-914400" algn="just">
              <a:lnSpc>
                <a:spcPct val="120000"/>
              </a:lnSpc>
              <a:buFont typeface="+mj-lt"/>
              <a:buAutoNum type="alphaLcPeriod"/>
            </a:pPr>
            <a:r>
              <a:rPr lang="ro-RO" sz="5100" b="1" dirty="0" smtClean="0">
                <a:latin typeface="Baskerville Old Face" pitchFamily="18" charset="0"/>
              </a:rPr>
              <a:t>… </a:t>
            </a:r>
            <a:r>
              <a:rPr lang="fr-FR" sz="5100" b="1" dirty="0" smtClean="0">
                <a:latin typeface="Baskerville Old Face" pitchFamily="18" charset="0"/>
              </a:rPr>
              <a:t>faire mes achats dans un magasin de famille, appartenant à </a:t>
            </a:r>
            <a:r>
              <a:rPr lang="fr-FR" sz="5100" b="1" dirty="0">
                <a:latin typeface="Baskerville Old Face" pitchFamily="18" charset="0"/>
              </a:rPr>
              <a:t>une </a:t>
            </a:r>
            <a:r>
              <a:rPr lang="fr-FR" sz="5100" b="1" dirty="0" smtClean="0">
                <a:latin typeface="Baskerville Old Face" pitchFamily="18" charset="0"/>
              </a:rPr>
              <a:t>personne </a:t>
            </a:r>
            <a:r>
              <a:rPr lang="fr-FR" sz="5100" b="1" dirty="0">
                <a:latin typeface="Baskerville Old Face" pitchFamily="18" charset="0"/>
              </a:rPr>
              <a:t>d’une autre </a:t>
            </a:r>
            <a:r>
              <a:rPr lang="fr-FR" sz="5100" b="1" dirty="0" smtClean="0">
                <a:latin typeface="Baskerville Old Face" pitchFamily="18" charset="0"/>
              </a:rPr>
              <a:t>nationalité? </a:t>
            </a:r>
            <a:endParaRPr lang="en-US" sz="5100" b="1" dirty="0" smtClean="0">
              <a:latin typeface="Baskerville Old Face" pitchFamily="18" charset="0"/>
            </a:endParaRPr>
          </a:p>
          <a:p>
            <a:pPr marL="914400" indent="-914400" algn="just">
              <a:lnSpc>
                <a:spcPct val="120000"/>
              </a:lnSpc>
              <a:buFont typeface="+mj-lt"/>
              <a:buAutoNum type="alphaLcPeriod"/>
            </a:pPr>
            <a:r>
              <a:rPr lang="ro-RO" sz="5100" b="1" dirty="0" smtClean="0">
                <a:latin typeface="Baskerville Old Face" pitchFamily="18" charset="0"/>
              </a:rPr>
              <a:t>… </a:t>
            </a:r>
            <a:r>
              <a:rPr lang="fr-FR" sz="5100" b="1" dirty="0" smtClean="0">
                <a:latin typeface="Baskerville Old Face" pitchFamily="18" charset="0"/>
              </a:rPr>
              <a:t>démarrer un club de lecture dans les alentours, pour informer les personnes d’une autre nationalité sur notre littérature nationale? </a:t>
            </a:r>
            <a:endParaRPr lang="en-US" sz="5100" b="1" dirty="0" smtClean="0">
              <a:latin typeface="Baskerville Old Face" pitchFamily="18" charset="0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lphaLcPeriod"/>
            </a:pPr>
            <a:endParaRPr lang="en-US" sz="5100" dirty="0"/>
          </a:p>
        </p:txBody>
      </p:sp>
    </p:spTree>
    <p:extLst>
      <p:ext uri="{BB962C8B-B14F-4D97-AF65-F5344CB8AC3E}">
        <p14:creationId xmlns:p14="http://schemas.microsoft.com/office/powerpoint/2010/main" val="16254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0" y="260648"/>
            <a:ext cx="9036496" cy="850106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D. </a:t>
            </a:r>
            <a:r>
              <a:rPr lang="fr-FR" sz="2800" b="1" dirty="0" smtClean="0">
                <a:solidFill>
                  <a:schemeClr val="tx1"/>
                </a:solidFill>
                <a:latin typeface="Baskerville Old Face" pitchFamily="18" charset="0"/>
              </a:rPr>
              <a:t>En tant que </a:t>
            </a:r>
            <a:r>
              <a:rPr lang="fr-FR" sz="2800" b="1" dirty="0" smtClean="0">
                <a:solidFill>
                  <a:srgbClr val="FF0000"/>
                </a:solidFill>
                <a:latin typeface="Baskerville Old Face" pitchFamily="18" charset="0"/>
              </a:rPr>
              <a:t>citoyen européen responsable, </a:t>
            </a:r>
            <a:r>
              <a:rPr lang="fr-FR" sz="2800" b="1" dirty="0" smtClean="0">
                <a:solidFill>
                  <a:schemeClr val="tx1"/>
                </a:solidFill>
                <a:latin typeface="Baskerville Old Face" pitchFamily="18" charset="0"/>
              </a:rPr>
              <a:t>voudrais-je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 … </a:t>
            </a:r>
            <a:endParaRPr lang="en-US" sz="2800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0" y="1340768"/>
            <a:ext cx="9036496" cy="5400600"/>
          </a:xfrm>
        </p:spPr>
        <p:txBody>
          <a:bodyPr>
            <a:no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ro-RO" sz="2400" b="1" dirty="0" err="1" smtClean="0">
                <a:latin typeface="Baskerville Old Face" pitchFamily="18" charset="0"/>
              </a:rPr>
              <a:t>prot</a:t>
            </a:r>
            <a:r>
              <a:rPr lang="fr-FR" sz="2400" b="1" dirty="0" err="1" smtClean="0">
                <a:latin typeface="Baskerville Old Face" pitchFamily="18" charset="0"/>
              </a:rPr>
              <a:t>éger</a:t>
            </a:r>
            <a:r>
              <a:rPr lang="fr-FR" sz="2400" b="1" dirty="0" smtClean="0">
                <a:latin typeface="Baskerville Old Face" pitchFamily="18" charset="0"/>
              </a:rPr>
              <a:t> l’environnement: commencer à recycler mes ordures, faire le nettoyage sur bords d’une eau ou sur les allées d’un parc? 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endParaRPr lang="ro-RO" sz="2400" b="1" dirty="0">
              <a:latin typeface="Baskerville Old Face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fr-FR" sz="2400" b="1" dirty="0" smtClean="0">
                <a:latin typeface="Baskerville Old Face" pitchFamily="18" charset="0"/>
              </a:rPr>
              <a:t>faire don des vêtements/jouets/livres/ordinateur indésirables pour  un magasin de charité/une bibliothèque/une école? 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fr-FR" sz="2400" b="1" dirty="0" smtClean="0">
                <a:latin typeface="Baskerville Old Face" pitchFamily="18" charset="0"/>
              </a:rPr>
              <a:t>soutenir des actions de charité? 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fr-FR" sz="2400" b="1" dirty="0" smtClean="0">
                <a:latin typeface="Baskerville Old Face" pitchFamily="18" charset="0"/>
              </a:rPr>
              <a:t>répondre aux questionnaires, enquêtes, donner</a:t>
            </a:r>
            <a:r>
              <a:rPr lang="ro-RO" sz="2400" b="1" dirty="0" smtClean="0">
                <a:latin typeface="Baskerville Old Face" pitchFamily="18" charset="0"/>
              </a:rPr>
              <a:t> feedback, </a:t>
            </a:r>
            <a:r>
              <a:rPr lang="fr-FR" sz="2400" b="1" dirty="0" smtClean="0">
                <a:latin typeface="Baskerville Old Face" pitchFamily="18" charset="0"/>
              </a:rPr>
              <a:t>participer aux réunions dans les alentours sur l’UE? </a:t>
            </a:r>
            <a:endParaRPr lang="ro-RO" sz="2400" b="1" dirty="0" smtClean="0">
              <a:latin typeface="Baskerville Old Face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fr-FR" sz="2400" b="1" dirty="0" smtClean="0">
                <a:latin typeface="Baskerville Old Face" pitchFamily="18" charset="0"/>
              </a:rPr>
              <a:t>mettre </a:t>
            </a:r>
            <a:r>
              <a:rPr lang="fr-FR" sz="2400" b="1" dirty="0" smtClean="0">
                <a:latin typeface="Baskerville Old Face" pitchFamily="18" charset="0"/>
              </a:rPr>
              <a:t>de petites </a:t>
            </a:r>
            <a:r>
              <a:rPr lang="fr-FR" sz="2400" b="1" dirty="0" smtClean="0">
                <a:latin typeface="Baskerville Old Face" pitchFamily="18" charset="0"/>
              </a:rPr>
              <a:t>affiches aux fournisseurs de services publics sur des </a:t>
            </a:r>
            <a:r>
              <a:rPr lang="fr-FR" sz="2400" b="1" dirty="0">
                <a:latin typeface="Baskerville Old Face" pitchFamily="18" charset="0"/>
              </a:rPr>
              <a:t>q</a:t>
            </a:r>
            <a:r>
              <a:rPr lang="fr-FR" sz="2400" b="1" dirty="0" smtClean="0">
                <a:latin typeface="Baskerville Old Face" pitchFamily="18" charset="0"/>
              </a:rPr>
              <a:t>uestions de l’UE? </a:t>
            </a:r>
            <a:endParaRPr lang="en-US" sz="2400" b="1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329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712968" cy="936104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E. </a:t>
            </a:r>
            <a:r>
              <a:rPr lang="fr-FR" sz="2800" b="1" dirty="0" smtClean="0">
                <a:solidFill>
                  <a:schemeClr val="tx1"/>
                </a:solidFill>
                <a:latin typeface="Baskerville Old Face" pitchFamily="18" charset="0"/>
              </a:rPr>
              <a:t>En tant que </a:t>
            </a:r>
            <a:r>
              <a:rPr lang="fr-FR" sz="2800" b="1" dirty="0" smtClean="0">
                <a:solidFill>
                  <a:srgbClr val="FF0000"/>
                </a:solidFill>
                <a:latin typeface="Baskerville Old Face" pitchFamily="18" charset="0"/>
              </a:rPr>
              <a:t>volontaire européen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, </a:t>
            </a:r>
            <a:r>
              <a:rPr lang="fr-FR" sz="2800" b="1" dirty="0" smtClean="0">
                <a:solidFill>
                  <a:schemeClr val="tx1"/>
                </a:solidFill>
                <a:latin typeface="Baskerville Old Face" pitchFamily="18" charset="0"/>
              </a:rPr>
              <a:t> voudrais-je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 … </a:t>
            </a:r>
            <a:endParaRPr lang="en-US" sz="2800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611560" y="2132856"/>
            <a:ext cx="8064896" cy="4176464"/>
          </a:xfrm>
        </p:spPr>
        <p:txBody>
          <a:bodyPr>
            <a:no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fr-FR" sz="2400" b="1" dirty="0" smtClean="0">
                <a:latin typeface="Baskerville Old Face" pitchFamily="18" charset="0"/>
              </a:rPr>
              <a:t>faire des travaux de bureau pour une organisation étrangère? 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ro-RO" sz="2400" b="1" dirty="0" err="1" smtClean="0">
                <a:latin typeface="Baskerville Old Face" pitchFamily="18" charset="0"/>
              </a:rPr>
              <a:t>plant</a:t>
            </a:r>
            <a:r>
              <a:rPr lang="fr-FR" sz="2400" b="1" dirty="0" smtClean="0">
                <a:latin typeface="Baskerville Old Face" pitchFamily="18" charset="0"/>
              </a:rPr>
              <a:t>er des fleurs/arbres dans des </a:t>
            </a:r>
            <a:r>
              <a:rPr lang="fr-FR" sz="2400" b="1" dirty="0">
                <a:latin typeface="Baskerville Old Face" pitchFamily="18" charset="0"/>
              </a:rPr>
              <a:t>z</a:t>
            </a:r>
            <a:r>
              <a:rPr lang="fr-FR" sz="2400" b="1" dirty="0" smtClean="0">
                <a:latin typeface="Baskerville Old Face" pitchFamily="18" charset="0"/>
              </a:rPr>
              <a:t>ones publiques ayant besoin d’un peu de couleur? 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fr-FR" sz="2400" b="1" dirty="0" smtClean="0">
                <a:latin typeface="Baskerville Old Face" pitchFamily="18" charset="0"/>
              </a:rPr>
              <a:t>travailler pour la Croix Rouge et aider les étrangers? 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ro-RO" sz="2400" b="1" dirty="0" err="1" smtClean="0">
                <a:latin typeface="Baskerville Old Face" pitchFamily="18" charset="0"/>
              </a:rPr>
              <a:t>visit</a:t>
            </a:r>
            <a:r>
              <a:rPr lang="fr-FR" sz="2400" b="1" dirty="0" smtClean="0">
                <a:latin typeface="Baskerville Old Face" pitchFamily="18" charset="0"/>
              </a:rPr>
              <a:t>er de vieilles personnes dans une maison de retraite? 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fr-FR" sz="2400" b="1" dirty="0" smtClean="0">
                <a:latin typeface="Baskerville Old Face" pitchFamily="18" charset="0"/>
              </a:rPr>
              <a:t>donner du sang</a:t>
            </a:r>
            <a:r>
              <a:rPr lang="ro-RO" sz="2400" b="1" dirty="0" smtClean="0">
                <a:latin typeface="Baskerville Old Face" pitchFamily="18" charset="0"/>
              </a:rPr>
              <a:t>?</a:t>
            </a:r>
          </a:p>
          <a:p>
            <a:pPr marL="457200" indent="-457200" algn="just">
              <a:buFont typeface="+mj-lt"/>
              <a:buAutoNum type="alphaL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5178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84976" cy="864096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F. </a:t>
            </a:r>
            <a:r>
              <a:rPr lang="fr-FR" sz="2800" b="1" dirty="0" smtClean="0">
                <a:solidFill>
                  <a:schemeClr val="tx1"/>
                </a:solidFill>
                <a:latin typeface="Baskerville Old Face" pitchFamily="18" charset="0"/>
              </a:rPr>
              <a:t>En tant que </a:t>
            </a:r>
            <a:r>
              <a:rPr lang="fr-FR" sz="2800" b="1" dirty="0" smtClean="0">
                <a:solidFill>
                  <a:srgbClr val="FF0000"/>
                </a:solidFill>
                <a:latin typeface="Baskerville Old Face" pitchFamily="18" charset="0"/>
              </a:rPr>
              <a:t>activiste communautaire</a:t>
            </a:r>
            <a:r>
              <a:rPr lang="fr-FR" sz="2800" b="1" dirty="0" smtClean="0">
                <a:solidFill>
                  <a:schemeClr val="tx1"/>
                </a:solidFill>
                <a:latin typeface="Baskerville Old Face" pitchFamily="18" charset="0"/>
              </a:rPr>
              <a:t>, voudrais-je 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…</a:t>
            </a:r>
            <a:endParaRPr lang="en-US" sz="28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107504" y="1412776"/>
            <a:ext cx="8928992" cy="5328592"/>
          </a:xfrm>
        </p:spPr>
        <p:txBody>
          <a:bodyPr>
            <a:no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fr-FR" sz="2400" b="1" dirty="0" smtClean="0">
                <a:latin typeface="Baskerville Old Face" pitchFamily="18" charset="0"/>
              </a:rPr>
              <a:t>intervenir pour changer une situation locale</a:t>
            </a:r>
            <a:r>
              <a:rPr lang="ro-RO" sz="2400" b="1" dirty="0" smtClean="0">
                <a:latin typeface="Baskerville Old Face" pitchFamily="18" charset="0"/>
              </a:rPr>
              <a:t>: </a:t>
            </a:r>
            <a:r>
              <a:rPr lang="fr-FR" sz="2400" b="1" dirty="0">
                <a:latin typeface="Baskerville Old Face" pitchFamily="18" charset="0"/>
              </a:rPr>
              <a:t>m</a:t>
            </a:r>
            <a:r>
              <a:rPr lang="fr-FR" sz="2400" b="1" dirty="0" smtClean="0">
                <a:latin typeface="Baskerville Old Face" pitchFamily="18" charset="0"/>
              </a:rPr>
              <a:t>ener une </a:t>
            </a:r>
            <a:r>
              <a:rPr lang="ro-RO" sz="2400" b="1" dirty="0" err="1" smtClean="0">
                <a:latin typeface="Baskerville Old Face" pitchFamily="18" charset="0"/>
              </a:rPr>
              <a:t>camp</a:t>
            </a:r>
            <a:r>
              <a:rPr lang="fr-FR" sz="2400" b="1" dirty="0" err="1" smtClean="0">
                <a:latin typeface="Baskerville Old Face" pitchFamily="18" charset="0"/>
              </a:rPr>
              <a:t>agne</a:t>
            </a:r>
            <a:r>
              <a:rPr lang="ro-RO" sz="2400" b="1" dirty="0" smtClean="0">
                <a:latin typeface="Baskerville Old Face" pitchFamily="18" charset="0"/>
              </a:rPr>
              <a:t>, </a:t>
            </a:r>
            <a:r>
              <a:rPr lang="fr-FR" sz="2400" b="1" dirty="0" smtClean="0">
                <a:latin typeface="Baskerville Old Face" pitchFamily="18" charset="0"/>
              </a:rPr>
              <a:t>écrire une lettres aux élus/à la rédaction du journal local? 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fr-FR" sz="2400" b="1" dirty="0" smtClean="0">
                <a:latin typeface="Baskerville Old Face" pitchFamily="18" charset="0"/>
              </a:rPr>
              <a:t>établir un réseau ou un groupe, signer une pétition, faire du lobby pour une décision locale/européenne? </a:t>
            </a:r>
            <a:endParaRPr lang="en-US" sz="2400" b="1" dirty="0">
              <a:latin typeface="Baskerville Old Face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fr-FR" sz="2400" b="1" dirty="0" smtClean="0">
                <a:latin typeface="Baskerville Old Face" pitchFamily="18" charset="0"/>
              </a:rPr>
              <a:t>joindre une organisation promouvant les valeurs démocratiques? </a:t>
            </a:r>
            <a:endParaRPr lang="en-US" sz="2400" b="1" dirty="0">
              <a:latin typeface="Baskerville Old Face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ro-RO" sz="2400" b="1" dirty="0" err="1" smtClean="0">
                <a:latin typeface="Baskerville Old Face" pitchFamily="18" charset="0"/>
              </a:rPr>
              <a:t>organise</a:t>
            </a:r>
            <a:r>
              <a:rPr lang="fr-FR" sz="2400" b="1" dirty="0" smtClean="0">
                <a:latin typeface="Baskerville Old Face" pitchFamily="18" charset="0"/>
              </a:rPr>
              <a:t>r un événement pour </a:t>
            </a:r>
            <a:r>
              <a:rPr lang="fr-FR" sz="2400" b="1" dirty="0" smtClean="0">
                <a:latin typeface="Baskerville Old Face" pitchFamily="18" charset="0"/>
              </a:rPr>
              <a:t>éveiller </a:t>
            </a:r>
            <a:r>
              <a:rPr lang="fr-FR" sz="2400" b="1" dirty="0" smtClean="0">
                <a:latin typeface="Baskerville Old Face" pitchFamily="18" charset="0"/>
              </a:rPr>
              <a:t>la prise de conscience par rapport à un problème de la communauté? </a:t>
            </a:r>
            <a:r>
              <a:rPr lang="en-US" sz="2400" b="1" dirty="0" smtClean="0">
                <a:latin typeface="Baskerville Old Face" pitchFamily="18" charset="0"/>
              </a:rPr>
              <a:t> </a:t>
            </a:r>
            <a:endParaRPr lang="ro-RO" sz="2400" b="1" dirty="0" smtClean="0">
              <a:latin typeface="Baskerville Old Face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en-US" sz="2400" b="1" dirty="0" smtClean="0">
                <a:latin typeface="Baskerville Old Face" pitchFamily="18" charset="0"/>
              </a:rPr>
              <a:t>… </a:t>
            </a:r>
            <a:r>
              <a:rPr lang="en-US" sz="2400" b="1" dirty="0" err="1" smtClean="0">
                <a:latin typeface="Baskerville Old Face" pitchFamily="18" charset="0"/>
              </a:rPr>
              <a:t>contribuer</a:t>
            </a:r>
            <a:r>
              <a:rPr lang="en-US" sz="2400" b="1" dirty="0" smtClean="0">
                <a:latin typeface="Baskerville Old Face" pitchFamily="18" charset="0"/>
              </a:rPr>
              <a:t> à </a:t>
            </a:r>
            <a:r>
              <a:rPr lang="en-US" sz="2400" b="1" dirty="0" smtClean="0">
                <a:latin typeface="Baskerville Old Face" pitchFamily="18" charset="0"/>
              </a:rPr>
              <a:t>la </a:t>
            </a:r>
            <a:r>
              <a:rPr lang="en-US" sz="2400" b="1" dirty="0" err="1" smtClean="0">
                <a:latin typeface="Baskerville Old Face" pitchFamily="18" charset="0"/>
              </a:rPr>
              <a:t>prise</a:t>
            </a:r>
            <a:r>
              <a:rPr lang="en-US" sz="2400" b="1" dirty="0" smtClean="0">
                <a:latin typeface="Baskerville Old Face" pitchFamily="18" charset="0"/>
              </a:rPr>
              <a:t> de </a:t>
            </a:r>
            <a:r>
              <a:rPr lang="en-US" sz="2400" b="1" dirty="0" err="1" smtClean="0">
                <a:latin typeface="Baskerville Old Face" pitchFamily="18" charset="0"/>
              </a:rPr>
              <a:t>décisions</a:t>
            </a:r>
            <a:r>
              <a:rPr lang="en-US" sz="2400" b="1" dirty="0" smtClean="0">
                <a:latin typeface="Baskerville Old Face" pitchFamily="18" charset="0"/>
              </a:rPr>
              <a:t> </a:t>
            </a:r>
            <a:r>
              <a:rPr lang="en-US" sz="2400" b="1" dirty="0" err="1" smtClean="0">
                <a:latin typeface="Baskerville Old Face" pitchFamily="18" charset="0"/>
              </a:rPr>
              <a:t>concernant</a:t>
            </a:r>
            <a:r>
              <a:rPr lang="en-US" sz="2400" b="1" dirty="0" smtClean="0">
                <a:latin typeface="Baskerville Old Face" pitchFamily="18" charset="0"/>
              </a:rPr>
              <a:t> les services publics?  </a:t>
            </a:r>
            <a:endParaRPr lang="ro-RO" sz="2400" b="1" dirty="0" smtClean="0">
              <a:latin typeface="Baskerville Old Face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endParaRPr lang="ro-RO" sz="2400" b="1" dirty="0" smtClean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68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772400" cy="922114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G. </a:t>
            </a:r>
            <a:r>
              <a:rPr lang="fr-FR" sz="2800" b="1" dirty="0" smtClean="0">
                <a:solidFill>
                  <a:schemeClr val="tx1"/>
                </a:solidFill>
                <a:latin typeface="Baskerville Old Face" pitchFamily="18" charset="0"/>
              </a:rPr>
              <a:t>En tant qu’</a:t>
            </a:r>
            <a:r>
              <a:rPr lang="fr-FR" sz="2800" b="1" dirty="0" smtClean="0">
                <a:solidFill>
                  <a:srgbClr val="FF0000"/>
                </a:solidFill>
                <a:latin typeface="Baskerville Old Face" pitchFamily="18" charset="0"/>
              </a:rPr>
              <a:t>enseignant européen</a:t>
            </a:r>
            <a:r>
              <a:rPr lang="fr-FR" sz="2800" b="1" dirty="0" smtClean="0">
                <a:solidFill>
                  <a:schemeClr val="tx1"/>
                </a:solidFill>
                <a:latin typeface="Baskerville Old Face" pitchFamily="18" charset="0"/>
              </a:rPr>
              <a:t>, voudrais-je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 … </a:t>
            </a:r>
            <a:endParaRPr lang="en-US" sz="28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467544" y="1556792"/>
            <a:ext cx="8136904" cy="5112568"/>
          </a:xfrm>
        </p:spPr>
        <p:txBody>
          <a:bodyPr>
            <a:normAutofit lnSpcReduction="10000"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fr-FR" sz="2400" b="1" dirty="0" smtClean="0">
                <a:latin typeface="Baskerville Old Face" pitchFamily="18" charset="0"/>
              </a:rPr>
              <a:t>inclure dans mes leçons des discussions sur les institutions et décisions européennes? </a:t>
            </a:r>
            <a:endParaRPr lang="ro-RO" sz="2400" b="1" dirty="0" smtClean="0">
              <a:latin typeface="Baskerville Old Face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fr-FR" sz="2400" b="1" dirty="0" smtClean="0">
                <a:latin typeface="Baskerville Old Face" pitchFamily="18" charset="0"/>
              </a:rPr>
              <a:t>expliquer aux élèves et </a:t>
            </a:r>
            <a:r>
              <a:rPr lang="fr-FR" sz="2400" b="1" dirty="0" smtClean="0">
                <a:latin typeface="Baskerville Old Face" pitchFamily="18" charset="0"/>
              </a:rPr>
              <a:t>parents </a:t>
            </a:r>
            <a:r>
              <a:rPr lang="fr-FR" sz="2400" b="1" dirty="0" smtClean="0">
                <a:latin typeface="Baskerville Old Face" pitchFamily="18" charset="0"/>
              </a:rPr>
              <a:t>la </a:t>
            </a:r>
            <a:r>
              <a:rPr lang="fr-FR" sz="2400" b="1" dirty="0" smtClean="0">
                <a:latin typeface="Baskerville Old Face" pitchFamily="18" charset="0"/>
              </a:rPr>
              <a:t>signification </a:t>
            </a:r>
            <a:r>
              <a:rPr lang="fr-FR" sz="2400" b="1" dirty="0" smtClean="0">
                <a:latin typeface="Baskerville Old Face" pitchFamily="18" charset="0"/>
              </a:rPr>
              <a:t>de l’appartenance à l’Union </a:t>
            </a:r>
            <a:r>
              <a:rPr lang="fr-FR" sz="2400" b="1" dirty="0" smtClean="0">
                <a:latin typeface="Baskerville Old Face" pitchFamily="18" charset="0"/>
              </a:rPr>
              <a:t>Européenne</a:t>
            </a:r>
            <a:r>
              <a:rPr lang="fr-FR" sz="2400" b="1" dirty="0" smtClean="0">
                <a:latin typeface="Baskerville Old Face" pitchFamily="18" charset="0"/>
              </a:rPr>
              <a:t>? 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fr-FR" sz="2400" b="1" dirty="0" smtClean="0">
                <a:latin typeface="Baskerville Old Face" pitchFamily="18" charset="0"/>
              </a:rPr>
              <a:t>créer dans l’école un centre de débats sur les valeurs européennes? 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fr-FR" sz="2400" b="1" dirty="0" smtClean="0">
                <a:latin typeface="Baskerville Old Face" pitchFamily="18" charset="0"/>
              </a:rPr>
              <a:t>aider mes élèves à </a:t>
            </a:r>
            <a:r>
              <a:rPr lang="fr-FR" sz="2400" b="1" dirty="0" smtClean="0">
                <a:latin typeface="Baskerville Old Face" pitchFamily="18" charset="0"/>
              </a:rPr>
              <a:t>éditer une </a:t>
            </a:r>
            <a:r>
              <a:rPr lang="fr-FR" sz="2400" b="1" dirty="0" smtClean="0">
                <a:latin typeface="Baskerville Old Face" pitchFamily="18" charset="0"/>
              </a:rPr>
              <a:t>revue scolaire sur l’UE?</a:t>
            </a:r>
            <a:r>
              <a:rPr lang="ro-RO" sz="2400" b="1" dirty="0" smtClean="0">
                <a:latin typeface="Baskerville Old Face" pitchFamily="18" charset="0"/>
              </a:rPr>
              <a:t> </a:t>
            </a:r>
            <a:endParaRPr lang="en-US" sz="2400" b="1" dirty="0">
              <a:latin typeface="Baskerville Old Face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fr-FR" sz="2400" b="1" dirty="0" smtClean="0">
                <a:latin typeface="Baskerville Old Face" pitchFamily="18" charset="0"/>
              </a:rPr>
              <a:t>établir des liens avec les institutions locales pour renforcer le sentiment de la citoyenneté nationale et européenne? </a:t>
            </a:r>
            <a:endParaRPr lang="ro-RO" sz="2400" b="1" dirty="0" smtClean="0">
              <a:latin typeface="Baskerville Old Face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400" b="1" dirty="0" smtClean="0">
              <a:latin typeface="Baskerville Old Face" pitchFamily="18" charset="0"/>
            </a:endParaRPr>
          </a:p>
          <a:p>
            <a:pPr marL="0" indent="0" algn="just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15825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640960" cy="850106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H. </a:t>
            </a:r>
            <a:r>
              <a:rPr lang="fr-FR" sz="2800" b="1" dirty="0" smtClean="0">
                <a:solidFill>
                  <a:schemeClr val="tx1"/>
                </a:solidFill>
                <a:latin typeface="Baskerville Old Face" pitchFamily="18" charset="0"/>
              </a:rPr>
              <a:t>Que d’</a:t>
            </a:r>
            <a:r>
              <a:rPr lang="fr-FR" sz="2800" b="1" dirty="0" smtClean="0">
                <a:solidFill>
                  <a:srgbClr val="FF0000"/>
                </a:solidFill>
                <a:latin typeface="Baskerville Old Face" pitchFamily="18" charset="0"/>
              </a:rPr>
              <a:t>autre</a:t>
            </a:r>
            <a:r>
              <a:rPr lang="fr-FR" sz="2800" b="1" dirty="0" smtClean="0">
                <a:solidFill>
                  <a:schemeClr val="tx1"/>
                </a:solidFill>
                <a:latin typeface="Baskerville Old Face" pitchFamily="18" charset="0"/>
              </a:rPr>
              <a:t> voudrais-je faire? </a:t>
            </a:r>
            <a:endParaRPr lang="en-US" sz="28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o-RO" dirty="0" smtClean="0"/>
          </a:p>
          <a:p>
            <a:r>
              <a:rPr lang="ro-RO" dirty="0" smtClean="0"/>
              <a:t>……….</a:t>
            </a:r>
          </a:p>
          <a:p>
            <a:r>
              <a:rPr lang="ro-RO" dirty="0" smtClean="0"/>
              <a:t>…………</a:t>
            </a:r>
          </a:p>
          <a:p>
            <a:r>
              <a:rPr lang="ro-RO" dirty="0" smtClean="0"/>
              <a:t>……………</a:t>
            </a:r>
          </a:p>
          <a:p>
            <a:r>
              <a:rPr lang="ro-RO" dirty="0" smtClean="0"/>
              <a:t>……………..</a:t>
            </a:r>
          </a:p>
          <a:p>
            <a:r>
              <a:rPr lang="ro-RO" dirty="0" smtClean="0"/>
              <a:t>…………………</a:t>
            </a:r>
          </a:p>
          <a:p>
            <a:r>
              <a:rPr lang="ro-RO" dirty="0" smtClean="0"/>
              <a:t>……………………</a:t>
            </a:r>
          </a:p>
          <a:p>
            <a:r>
              <a:rPr lang="ro-RO" dirty="0" smtClean="0"/>
              <a:t>……………………….</a:t>
            </a:r>
            <a:r>
              <a:rPr lang="ro-RO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ro-RO" sz="2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98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Baskerville Old Face" pitchFamily="18" charset="0"/>
              </a:rPr>
              <a:t>I. </a:t>
            </a:r>
            <a:r>
              <a:rPr lang="fr-FR" sz="2800" b="1" dirty="0" smtClean="0">
                <a:solidFill>
                  <a:schemeClr val="tx1"/>
                </a:solidFill>
                <a:latin typeface="Baskerville Old Face" pitchFamily="18" charset="0"/>
              </a:rPr>
              <a:t>Quelles </a:t>
            </a:r>
            <a:r>
              <a:rPr lang="fr-FR" sz="2800" b="1" dirty="0" smtClean="0">
                <a:solidFill>
                  <a:srgbClr val="FF0000"/>
                </a:solidFill>
                <a:latin typeface="Baskerville Old Face" pitchFamily="18" charset="0"/>
              </a:rPr>
              <a:t>habiletés personnelles </a:t>
            </a:r>
            <a:r>
              <a:rPr lang="fr-FR" sz="2800" b="1" dirty="0" smtClean="0">
                <a:solidFill>
                  <a:schemeClr val="tx1"/>
                </a:solidFill>
                <a:latin typeface="Baskerville Old Face" pitchFamily="18" charset="0"/>
              </a:rPr>
              <a:t>pourraient être développées ou renforcées </a:t>
            </a:r>
            <a:r>
              <a:rPr lang="fr-FR" sz="2800" b="1" dirty="0" smtClean="0">
                <a:solidFill>
                  <a:schemeClr val="tx1"/>
                </a:solidFill>
                <a:latin typeface="Baskerville Old Face" pitchFamily="18" charset="0"/>
              </a:rPr>
              <a:t>grâce à ma </a:t>
            </a:r>
            <a:r>
              <a:rPr lang="fr-FR" sz="2800" b="1" dirty="0" smtClean="0">
                <a:solidFill>
                  <a:schemeClr val="tx1"/>
                </a:solidFill>
                <a:latin typeface="Baskerville Old Face" pitchFamily="18" charset="0"/>
              </a:rPr>
              <a:t>conduite de citoyen européen? </a:t>
            </a:r>
            <a:endParaRPr lang="en-US" sz="28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772816"/>
            <a:ext cx="7772400" cy="4246984"/>
          </a:xfrm>
        </p:spPr>
        <p:txBody>
          <a:bodyPr/>
          <a:lstStyle/>
          <a:p>
            <a:endParaRPr lang="ro-RO" dirty="0" smtClean="0"/>
          </a:p>
          <a:p>
            <a:r>
              <a:rPr lang="ro-RO" dirty="0" smtClean="0"/>
              <a:t>………………..</a:t>
            </a:r>
          </a:p>
          <a:p>
            <a:r>
              <a:rPr lang="ro-RO" dirty="0" smtClean="0"/>
              <a:t>……………..</a:t>
            </a:r>
          </a:p>
          <a:p>
            <a:r>
              <a:rPr lang="ro-RO" dirty="0" smtClean="0"/>
              <a:t>……………….</a:t>
            </a:r>
          </a:p>
          <a:p>
            <a:r>
              <a:rPr lang="ro-RO" dirty="0" smtClean="0"/>
              <a:t>………………</a:t>
            </a:r>
          </a:p>
          <a:p>
            <a:r>
              <a:rPr lang="ro-RO" dirty="0" smtClean="0"/>
              <a:t>……………….</a:t>
            </a:r>
          </a:p>
          <a:p>
            <a:r>
              <a:rPr lang="ro-RO" dirty="0" smtClean="0"/>
              <a:t>………………..</a:t>
            </a:r>
          </a:p>
          <a:p>
            <a:r>
              <a:rPr lang="ro-RO" dirty="0" smtClean="0"/>
              <a:t>………………..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52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970667"/>
            <a:ext cx="3988592" cy="49859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b="1" dirty="0" smtClean="0">
                <a:latin typeface="Baskerville Old Face" pitchFamily="18" charset="0"/>
              </a:rPr>
              <a:t>Dans votre auto-évaluation</a:t>
            </a:r>
            <a:endParaRPr lang="ro-RO" sz="2800" b="1" dirty="0" smtClean="0">
              <a:latin typeface="Baskerville Old Face" pitchFamily="18" charset="0"/>
            </a:endParaRPr>
          </a:p>
          <a:p>
            <a:pPr>
              <a:lnSpc>
                <a:spcPct val="150000"/>
              </a:lnSpc>
            </a:pPr>
            <a:r>
              <a:rPr lang="ro-RO" sz="2400" b="1" dirty="0" smtClean="0">
                <a:latin typeface="Baskerville Old Face" pitchFamily="18" charset="0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fr-FR" sz="2400" b="1" dirty="0" smtClean="0">
                <a:solidFill>
                  <a:srgbClr val="002060"/>
                </a:solidFill>
                <a:latin typeface="Baskerville Old Face" pitchFamily="18" charset="0"/>
              </a:rPr>
              <a:t>Soyez fiers</a:t>
            </a:r>
            <a:r>
              <a:rPr lang="ro-RO" sz="2400" b="1" dirty="0" smtClean="0">
                <a:solidFill>
                  <a:srgbClr val="002060"/>
                </a:solidFill>
                <a:latin typeface="Baskerville Old Face" pitchFamily="18" charset="0"/>
              </a:rPr>
              <a:t>!</a:t>
            </a:r>
          </a:p>
          <a:p>
            <a:pPr>
              <a:lnSpc>
                <a:spcPct val="200000"/>
              </a:lnSpc>
            </a:pPr>
            <a:r>
              <a:rPr lang="fr-FR" sz="2400" b="1" dirty="0" smtClean="0">
                <a:solidFill>
                  <a:srgbClr val="7A8303"/>
                </a:solidFill>
                <a:latin typeface="Baskerville Old Face" pitchFamily="18" charset="0"/>
              </a:rPr>
              <a:t>Soyez </a:t>
            </a:r>
            <a:r>
              <a:rPr lang="ro-RO" sz="2400" b="1" dirty="0" smtClean="0">
                <a:solidFill>
                  <a:srgbClr val="7A8303"/>
                </a:solidFill>
                <a:latin typeface="Baskerville Old Face" pitchFamily="18" charset="0"/>
              </a:rPr>
              <a:t>concis!</a:t>
            </a:r>
          </a:p>
          <a:p>
            <a:pPr>
              <a:lnSpc>
                <a:spcPct val="200000"/>
              </a:lnSpc>
            </a:pPr>
            <a:r>
              <a:rPr lang="fr-FR" sz="2400" b="1" dirty="0" smtClean="0">
                <a:solidFill>
                  <a:srgbClr val="003300"/>
                </a:solidFill>
                <a:latin typeface="Baskerville Old Face" pitchFamily="18" charset="0"/>
              </a:rPr>
              <a:t>Soyez honnêtes</a:t>
            </a:r>
            <a:r>
              <a:rPr lang="ro-RO" sz="2400" b="1" dirty="0" smtClean="0">
                <a:solidFill>
                  <a:srgbClr val="003300"/>
                </a:solidFill>
                <a:latin typeface="Baskerville Old Face" pitchFamily="18" charset="0"/>
              </a:rPr>
              <a:t>!</a:t>
            </a:r>
          </a:p>
          <a:p>
            <a:pPr>
              <a:lnSpc>
                <a:spcPct val="200000"/>
              </a:lnSpc>
            </a:pPr>
            <a:r>
              <a:rPr lang="fr-FR" sz="2400" b="1" dirty="0" smtClean="0">
                <a:solidFill>
                  <a:srgbClr val="7030A0"/>
                </a:solidFill>
                <a:latin typeface="Baskerville Old Face" pitchFamily="18" charset="0"/>
              </a:rPr>
              <a:t>Soyez professionnels</a:t>
            </a:r>
            <a:r>
              <a:rPr lang="ro-RO" sz="2400" b="1" dirty="0" smtClean="0">
                <a:solidFill>
                  <a:srgbClr val="7030A0"/>
                </a:solidFill>
                <a:latin typeface="Baskerville Old Face" pitchFamily="18" charset="0"/>
              </a:rPr>
              <a:t>!</a:t>
            </a:r>
          </a:p>
          <a:p>
            <a:pPr>
              <a:lnSpc>
                <a:spcPct val="200000"/>
              </a:lnSpc>
            </a:pPr>
            <a:r>
              <a:rPr lang="fr-FR" sz="2400" b="1" dirty="0" smtClean="0">
                <a:solidFill>
                  <a:srgbClr val="C00000"/>
                </a:solidFill>
                <a:latin typeface="Baskerville Old Face" pitchFamily="18" charset="0"/>
              </a:rPr>
              <a:t>Soyez désireux de progresser</a:t>
            </a:r>
            <a:r>
              <a:rPr lang="ro-RO" sz="2400" b="1" dirty="0" smtClean="0">
                <a:solidFill>
                  <a:srgbClr val="C00000"/>
                </a:solidFill>
                <a:latin typeface="Baskerville Old Face" pitchFamily="18" charset="0"/>
              </a:rPr>
              <a:t> !</a:t>
            </a:r>
            <a:endParaRPr lang="en-US" sz="2400" b="1" dirty="0">
              <a:solidFill>
                <a:srgbClr val="C00000"/>
              </a:solidFill>
              <a:latin typeface="Baskerville Old Face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14400"/>
            <a:ext cx="4931569" cy="589851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550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864096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 smtClean="0">
                <a:solidFill>
                  <a:srgbClr val="C00000"/>
                </a:solidFill>
                <a:latin typeface="Baskerville Old Face" pitchFamily="18" charset="0"/>
              </a:rPr>
              <a:t>Mon changement personnel </a:t>
            </a:r>
            <a:endParaRPr lang="en-US" sz="2800" b="1" dirty="0">
              <a:solidFill>
                <a:srgbClr val="C00000"/>
              </a:solidFill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340768"/>
            <a:ext cx="8784976" cy="5328592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 smtClean="0">
                <a:latin typeface="Baskerville Old Face" pitchFamily="18" charset="0"/>
              </a:rPr>
              <a:t>Quel</a:t>
            </a:r>
            <a:r>
              <a:rPr lang="en-US" sz="2400" b="1" dirty="0" smtClean="0">
                <a:latin typeface="Baskerville Old Face" pitchFamily="18" charset="0"/>
              </a:rPr>
              <a:t> </a:t>
            </a:r>
            <a:r>
              <a:rPr lang="en-US" sz="2400" b="1" dirty="0" err="1" smtClean="0">
                <a:latin typeface="Baskerville Old Face" pitchFamily="18" charset="0"/>
              </a:rPr>
              <a:t>était</a:t>
            </a:r>
            <a:r>
              <a:rPr lang="en-US" sz="2400" b="1" dirty="0" smtClean="0">
                <a:latin typeface="Baskerville Old Face" pitchFamily="18" charset="0"/>
              </a:rPr>
              <a:t> </a:t>
            </a:r>
            <a:r>
              <a:rPr lang="en-US" sz="2400" b="1" dirty="0" err="1" smtClean="0">
                <a:latin typeface="Baskerville Old Face" pitchFamily="18" charset="0"/>
              </a:rPr>
              <a:t>mon</a:t>
            </a:r>
            <a:r>
              <a:rPr lang="en-US" sz="2400" b="1" dirty="0" smtClean="0">
                <a:latin typeface="Baskerville Old Face" pitchFamily="18" charset="0"/>
              </a:rPr>
              <a:t> </a:t>
            </a:r>
            <a:r>
              <a:rPr lang="en-US" sz="2400" b="1" dirty="0" err="1" smtClean="0">
                <a:latin typeface="Baskerville Old Face" pitchFamily="18" charset="0"/>
              </a:rPr>
              <a:t>état</a:t>
            </a:r>
            <a:r>
              <a:rPr lang="en-US" sz="2400" b="1" dirty="0" smtClean="0">
                <a:latin typeface="Baskerville Old Face" pitchFamily="18" charset="0"/>
              </a:rPr>
              <a:t> </a:t>
            </a:r>
            <a:r>
              <a:rPr lang="en-US" sz="2400" b="1" dirty="0" smtClean="0">
                <a:latin typeface="Baskerville Old Face" pitchFamily="18" charset="0"/>
              </a:rPr>
              <a:t>au </a:t>
            </a:r>
            <a:r>
              <a:rPr lang="en-US" sz="2400" b="1" dirty="0" smtClean="0">
                <a:latin typeface="Baskerville Old Face" pitchFamily="18" charset="0"/>
              </a:rPr>
              <a:t>début de </a:t>
            </a:r>
            <a:r>
              <a:rPr lang="en-US" sz="2400" b="1" dirty="0" err="1" smtClean="0">
                <a:latin typeface="Baskerville Old Face" pitchFamily="18" charset="0"/>
              </a:rPr>
              <a:t>ce</a:t>
            </a:r>
            <a:r>
              <a:rPr lang="en-US" sz="2400" b="1" dirty="0" smtClean="0">
                <a:latin typeface="Baskerville Old Face" pitchFamily="18" charset="0"/>
              </a:rPr>
              <a:t> stage? </a:t>
            </a:r>
            <a:r>
              <a:rPr lang="en-US" sz="2400" b="1" dirty="0" err="1" smtClean="0">
                <a:latin typeface="Baskerville Old Face" pitchFamily="18" charset="0"/>
              </a:rPr>
              <a:t>Pourquoi</a:t>
            </a:r>
            <a:r>
              <a:rPr lang="en-US" sz="2400" b="1" dirty="0" smtClean="0">
                <a:latin typeface="Baskerville Old Face" pitchFamily="18" charset="0"/>
              </a:rPr>
              <a:t>?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err="1" smtClean="0">
                <a:latin typeface="Baskerville Old Face" pitchFamily="18" charset="0"/>
              </a:rPr>
              <a:t>Qu’est-ce</a:t>
            </a:r>
            <a:r>
              <a:rPr lang="en-US" sz="2400" b="1" dirty="0" smtClean="0">
                <a:latin typeface="Baskerville Old Face" pitchFamily="18" charset="0"/>
              </a:rPr>
              <a:t> </a:t>
            </a:r>
            <a:r>
              <a:rPr lang="en-US" sz="2400" b="1" dirty="0" err="1" smtClean="0">
                <a:latin typeface="Baskerville Old Face" pitchFamily="18" charset="0"/>
              </a:rPr>
              <a:t>que</a:t>
            </a:r>
            <a:r>
              <a:rPr lang="en-US" sz="2400" b="1" dirty="0" smtClean="0">
                <a:latin typeface="Baskerville Old Face" pitchFamily="18" charset="0"/>
              </a:rPr>
              <a:t> je </a:t>
            </a:r>
            <a:r>
              <a:rPr lang="en-US" sz="2400" b="1" dirty="0" err="1" smtClean="0">
                <a:latin typeface="Baskerville Old Face" pitchFamily="18" charset="0"/>
              </a:rPr>
              <a:t>voulais</a:t>
            </a:r>
            <a:r>
              <a:rPr lang="en-US" sz="2400" b="1" dirty="0" smtClean="0">
                <a:latin typeface="Baskerville Old Face" pitchFamily="18" charset="0"/>
              </a:rPr>
              <a:t> </a:t>
            </a:r>
            <a:r>
              <a:rPr lang="en-US" sz="2400" b="1" dirty="0" err="1" smtClean="0">
                <a:latin typeface="Baskerville Old Face" pitchFamily="18" charset="0"/>
              </a:rPr>
              <a:t>découvrir</a:t>
            </a:r>
            <a:r>
              <a:rPr lang="en-US" sz="2400" b="1" dirty="0" smtClean="0">
                <a:latin typeface="Baskerville Old Face" pitchFamily="18" charset="0"/>
              </a:rPr>
              <a:t>/</a:t>
            </a:r>
            <a:r>
              <a:rPr lang="en-US" sz="2400" b="1" dirty="0" err="1" smtClean="0">
                <a:latin typeface="Baskerville Old Face" pitchFamily="18" charset="0"/>
              </a:rPr>
              <a:t>apprendre</a:t>
            </a:r>
            <a:r>
              <a:rPr lang="en-US" sz="2400" b="1" dirty="0" smtClean="0">
                <a:latin typeface="Baskerville Old Face" pitchFamily="18" charset="0"/>
              </a:rPr>
              <a:t>? </a:t>
            </a:r>
            <a:r>
              <a:rPr lang="en-US" sz="2400" b="1" dirty="0" err="1" smtClean="0">
                <a:latin typeface="Baskerville Old Face" pitchFamily="18" charset="0"/>
              </a:rPr>
              <a:t>Qu’est-ce</a:t>
            </a:r>
            <a:r>
              <a:rPr lang="en-US" sz="2400" b="1" dirty="0" smtClean="0">
                <a:latin typeface="Baskerville Old Face" pitchFamily="18" charset="0"/>
              </a:rPr>
              <a:t> </a:t>
            </a:r>
            <a:r>
              <a:rPr lang="en-US" sz="2400" b="1" dirty="0" err="1" smtClean="0">
                <a:latin typeface="Baskerville Old Face" pitchFamily="18" charset="0"/>
              </a:rPr>
              <a:t>que</a:t>
            </a:r>
            <a:r>
              <a:rPr lang="en-US" sz="2400" b="1" dirty="0" smtClean="0">
                <a:latin typeface="Baskerville Old Face" pitchFamily="18" charset="0"/>
              </a:rPr>
              <a:t> </a:t>
            </a:r>
            <a:r>
              <a:rPr lang="en-US" sz="2400" b="1" dirty="0" err="1" smtClean="0">
                <a:latin typeface="Baskerville Old Face" pitchFamily="18" charset="0"/>
              </a:rPr>
              <a:t>j’ai</a:t>
            </a:r>
            <a:r>
              <a:rPr lang="en-US" sz="2400" b="1" dirty="0" smtClean="0">
                <a:latin typeface="Baskerville Old Face" pitchFamily="18" charset="0"/>
              </a:rPr>
              <a:t> </a:t>
            </a:r>
            <a:r>
              <a:rPr lang="en-US" sz="2400" b="1" dirty="0" err="1" smtClean="0">
                <a:latin typeface="Baskerville Old Face" pitchFamily="18" charset="0"/>
              </a:rPr>
              <a:t>découvert</a:t>
            </a:r>
            <a:r>
              <a:rPr lang="en-US" sz="2400" b="1" dirty="0" smtClean="0">
                <a:latin typeface="Baskerville Old Face" pitchFamily="18" charset="0"/>
              </a:rPr>
              <a:t>/</a:t>
            </a:r>
            <a:r>
              <a:rPr lang="en-US" sz="2400" b="1" dirty="0" err="1" smtClean="0">
                <a:latin typeface="Baskerville Old Face" pitchFamily="18" charset="0"/>
              </a:rPr>
              <a:t>appris</a:t>
            </a:r>
            <a:r>
              <a:rPr lang="en-US" sz="2400" b="1" dirty="0" smtClean="0">
                <a:latin typeface="Baskerville Old Face" pitchFamily="18" charset="0"/>
              </a:rPr>
              <a:t>?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err="1">
                <a:latin typeface="Baskerville Old Face" pitchFamily="18" charset="0"/>
              </a:rPr>
              <a:t>Qu’est-ce</a:t>
            </a:r>
            <a:r>
              <a:rPr lang="en-US" sz="2400" b="1" dirty="0">
                <a:latin typeface="Baskerville Old Face" pitchFamily="18" charset="0"/>
              </a:rPr>
              <a:t> </a:t>
            </a:r>
            <a:r>
              <a:rPr lang="en-US" sz="2400" b="1" dirty="0" err="1">
                <a:latin typeface="Baskerville Old Face" pitchFamily="18" charset="0"/>
              </a:rPr>
              <a:t>que</a:t>
            </a:r>
            <a:r>
              <a:rPr lang="en-US" sz="2400" b="1" dirty="0">
                <a:latin typeface="Baskerville Old Face" pitchFamily="18" charset="0"/>
              </a:rPr>
              <a:t> je </a:t>
            </a:r>
            <a:r>
              <a:rPr lang="en-US" sz="2400" b="1" dirty="0" err="1">
                <a:latin typeface="Baskerville Old Face" pitchFamily="18" charset="0"/>
              </a:rPr>
              <a:t>voulais</a:t>
            </a:r>
            <a:r>
              <a:rPr lang="en-US" sz="2400" b="1" dirty="0">
                <a:latin typeface="Baskerville Old Face" pitchFamily="18" charset="0"/>
              </a:rPr>
              <a:t> </a:t>
            </a:r>
            <a:r>
              <a:rPr lang="en-US" sz="2400" b="1" dirty="0" smtClean="0">
                <a:latin typeface="Baskerville Old Face" pitchFamily="18" charset="0"/>
              </a:rPr>
              <a:t>changer</a:t>
            </a:r>
            <a:r>
              <a:rPr lang="en-US" sz="2400" b="1" dirty="0">
                <a:latin typeface="Baskerville Old Face" pitchFamily="18" charset="0"/>
              </a:rPr>
              <a:t>? </a:t>
            </a:r>
            <a:r>
              <a:rPr lang="en-US" sz="2400" b="1" dirty="0" err="1">
                <a:latin typeface="Baskerville Old Face" pitchFamily="18" charset="0"/>
              </a:rPr>
              <a:t>Qu’est-ce</a:t>
            </a:r>
            <a:r>
              <a:rPr lang="en-US" sz="2400" b="1" dirty="0">
                <a:latin typeface="Baskerville Old Face" pitchFamily="18" charset="0"/>
              </a:rPr>
              <a:t> </a:t>
            </a:r>
            <a:r>
              <a:rPr lang="en-US" sz="2400" b="1" dirty="0" err="1">
                <a:latin typeface="Baskerville Old Face" pitchFamily="18" charset="0"/>
              </a:rPr>
              <a:t>que</a:t>
            </a:r>
            <a:r>
              <a:rPr lang="en-US" sz="2400" b="1" dirty="0">
                <a:latin typeface="Baskerville Old Face" pitchFamily="18" charset="0"/>
              </a:rPr>
              <a:t> </a:t>
            </a:r>
            <a:r>
              <a:rPr lang="en-US" sz="2400" b="1" dirty="0" err="1" smtClean="0">
                <a:latin typeface="Baskerville Old Face" pitchFamily="18" charset="0"/>
              </a:rPr>
              <a:t>j’ai</a:t>
            </a:r>
            <a:r>
              <a:rPr lang="en-US" sz="2400" b="1" dirty="0" smtClean="0">
                <a:latin typeface="Baskerville Old Face" pitchFamily="18" charset="0"/>
              </a:rPr>
              <a:t> </a:t>
            </a:r>
            <a:r>
              <a:rPr lang="en-US" sz="2400" b="1" dirty="0" err="1" smtClean="0">
                <a:latin typeface="Baskerville Old Face" pitchFamily="18" charset="0"/>
              </a:rPr>
              <a:t>chang</a:t>
            </a:r>
            <a:r>
              <a:rPr lang="fr-FR" sz="2400" b="1" dirty="0">
                <a:latin typeface="Baskerville Old Face" pitchFamily="18" charset="0"/>
              </a:rPr>
              <a:t>é</a:t>
            </a:r>
            <a:r>
              <a:rPr lang="en-US" sz="2400" b="1" dirty="0" smtClean="0">
                <a:latin typeface="Baskerville Old Face" pitchFamily="18" charset="0"/>
              </a:rPr>
              <a:t>?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err="1" smtClean="0">
                <a:latin typeface="Baskerville Old Face" pitchFamily="18" charset="0"/>
              </a:rPr>
              <a:t>Quels</a:t>
            </a:r>
            <a:r>
              <a:rPr lang="en-US" sz="2400" b="1" dirty="0" smtClean="0">
                <a:latin typeface="Baskerville Old Face" pitchFamily="18" charset="0"/>
              </a:rPr>
              <a:t> obstacles </a:t>
            </a:r>
            <a:r>
              <a:rPr lang="en-US" sz="2400" b="1" dirty="0" err="1" smtClean="0">
                <a:latin typeface="Baskerville Old Face" pitchFamily="18" charset="0"/>
              </a:rPr>
              <a:t>ont</a:t>
            </a:r>
            <a:r>
              <a:rPr lang="en-US" sz="2400" b="1" dirty="0" smtClean="0">
                <a:latin typeface="Baskerville Old Face" pitchFamily="18" charset="0"/>
              </a:rPr>
              <a:t> </a:t>
            </a:r>
            <a:r>
              <a:rPr lang="en-US" sz="2400" b="1" dirty="0" err="1" smtClean="0">
                <a:latin typeface="Baskerville Old Face" pitchFamily="18" charset="0"/>
              </a:rPr>
              <a:t>empêché</a:t>
            </a:r>
            <a:r>
              <a:rPr lang="en-US" sz="2400" b="1" dirty="0" smtClean="0">
                <a:latin typeface="Baskerville Old Face" pitchFamily="18" charset="0"/>
              </a:rPr>
              <a:t> </a:t>
            </a:r>
            <a:r>
              <a:rPr lang="en-US" sz="2400" b="1" dirty="0" smtClean="0">
                <a:latin typeface="Baskerville Old Face" pitchFamily="18" charset="0"/>
              </a:rPr>
              <a:t>un plus </a:t>
            </a:r>
            <a:r>
              <a:rPr lang="en-US" sz="2400" b="1" dirty="0" smtClean="0">
                <a:latin typeface="Baskerville Old Face" pitchFamily="18" charset="0"/>
              </a:rPr>
              <a:t>de </a:t>
            </a:r>
            <a:r>
              <a:rPr lang="en-US" sz="2400" b="1" dirty="0" err="1" smtClean="0">
                <a:latin typeface="Baskerville Old Face" pitchFamily="18" charset="0"/>
              </a:rPr>
              <a:t>changement</a:t>
            </a:r>
            <a:r>
              <a:rPr lang="en-US" sz="2400" b="1" dirty="0" smtClean="0">
                <a:latin typeface="Baskerville Old Face" pitchFamily="18" charset="0"/>
              </a:rPr>
              <a:t> </a:t>
            </a:r>
            <a:r>
              <a:rPr lang="en-US" sz="2400" b="1" dirty="0" err="1" smtClean="0">
                <a:latin typeface="Baskerville Old Face" pitchFamily="18" charset="0"/>
              </a:rPr>
              <a:t>dans</a:t>
            </a:r>
            <a:r>
              <a:rPr lang="en-US" sz="2400" b="1" dirty="0" smtClean="0">
                <a:latin typeface="Baskerville Old Face" pitchFamily="18" charset="0"/>
              </a:rPr>
              <a:t> ma </a:t>
            </a:r>
            <a:r>
              <a:rPr lang="en-US" sz="2400" b="1" dirty="0" err="1" smtClean="0">
                <a:latin typeface="Baskerville Old Face" pitchFamily="18" charset="0"/>
              </a:rPr>
              <a:t>personnalité</a:t>
            </a:r>
            <a:r>
              <a:rPr lang="en-US" sz="2400" b="1" dirty="0" smtClean="0">
                <a:latin typeface="Baskerville Old Face" pitchFamily="18" charset="0"/>
              </a:rPr>
              <a:t>? Les </a:t>
            </a:r>
            <a:r>
              <a:rPr lang="en-US" sz="2400" b="1" dirty="0" err="1" smtClean="0">
                <a:latin typeface="Baskerville Old Face" pitchFamily="18" charset="0"/>
              </a:rPr>
              <a:t>ai</a:t>
            </a:r>
            <a:r>
              <a:rPr lang="en-US" sz="2400" b="1" dirty="0" smtClean="0">
                <a:latin typeface="Baskerville Old Face" pitchFamily="18" charset="0"/>
              </a:rPr>
              <a:t>-je </a:t>
            </a:r>
            <a:r>
              <a:rPr lang="en-US" sz="2400" b="1" dirty="0" err="1" smtClean="0">
                <a:latin typeface="Baskerville Old Face" pitchFamily="18" charset="0"/>
              </a:rPr>
              <a:t>dépassés</a:t>
            </a:r>
            <a:r>
              <a:rPr lang="en-US" sz="2400" b="1" dirty="0" smtClean="0">
                <a:latin typeface="Baskerville Old Face" pitchFamily="18" charset="0"/>
              </a:rPr>
              <a:t>?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err="1">
                <a:latin typeface="Baskerville Old Face" pitchFamily="18" charset="0"/>
              </a:rPr>
              <a:t>Qu’est-ce</a:t>
            </a:r>
            <a:r>
              <a:rPr lang="en-US" sz="2400" b="1" dirty="0">
                <a:latin typeface="Baskerville Old Face" pitchFamily="18" charset="0"/>
              </a:rPr>
              <a:t> </a:t>
            </a:r>
            <a:r>
              <a:rPr lang="en-US" sz="2400" b="1" dirty="0" err="1">
                <a:latin typeface="Baskerville Old Face" pitchFamily="18" charset="0"/>
              </a:rPr>
              <a:t>que</a:t>
            </a:r>
            <a:r>
              <a:rPr lang="en-US" sz="2400" b="1" dirty="0">
                <a:latin typeface="Baskerville Old Face" pitchFamily="18" charset="0"/>
              </a:rPr>
              <a:t> </a:t>
            </a:r>
            <a:r>
              <a:rPr lang="en-US" sz="2400" b="1" dirty="0" err="1" smtClean="0">
                <a:latin typeface="Baskerville Old Face" pitchFamily="18" charset="0"/>
              </a:rPr>
              <a:t>j’ai</a:t>
            </a:r>
            <a:r>
              <a:rPr lang="en-US" sz="2400" b="1" dirty="0" smtClean="0">
                <a:latin typeface="Baskerville Old Face" pitchFamily="18" charset="0"/>
              </a:rPr>
              <a:t> </a:t>
            </a:r>
            <a:r>
              <a:rPr lang="en-US" sz="2400" b="1" dirty="0" err="1" smtClean="0">
                <a:latin typeface="Baskerville Old Face" pitchFamily="18" charset="0"/>
              </a:rPr>
              <a:t>l’intention</a:t>
            </a:r>
            <a:r>
              <a:rPr lang="en-US" sz="2400" b="1" dirty="0" smtClean="0">
                <a:latin typeface="Baskerville Old Face" pitchFamily="18" charset="0"/>
              </a:rPr>
              <a:t> de faire </a:t>
            </a:r>
            <a:r>
              <a:rPr lang="en-US" sz="2400" b="1" dirty="0" err="1" smtClean="0">
                <a:latin typeface="Baskerville Old Face" pitchFamily="18" charset="0"/>
              </a:rPr>
              <a:t>autrement</a:t>
            </a:r>
            <a:r>
              <a:rPr lang="en-US" sz="2400" b="1" dirty="0" smtClean="0">
                <a:latin typeface="Baskerville Old Face" pitchFamily="18" charset="0"/>
              </a:rPr>
              <a:t>? Ai-je des chances de </a:t>
            </a:r>
            <a:r>
              <a:rPr lang="en-US" sz="2400" b="1" dirty="0" err="1" smtClean="0">
                <a:latin typeface="Baskerville Old Face" pitchFamily="18" charset="0"/>
              </a:rPr>
              <a:t>réussite</a:t>
            </a:r>
            <a:r>
              <a:rPr lang="en-US" sz="2400" b="1" dirty="0" smtClean="0">
                <a:latin typeface="Baskerville Old Face" pitchFamily="18" charset="0"/>
              </a:rPr>
              <a:t>? </a:t>
            </a:r>
            <a:r>
              <a:rPr lang="en-US" sz="2400" b="1" dirty="0" err="1" smtClean="0">
                <a:latin typeface="Baskerville Old Face" pitchFamily="18" charset="0"/>
              </a:rPr>
              <a:t>Pourquoi</a:t>
            </a:r>
            <a:r>
              <a:rPr lang="en-US" sz="2400" b="1" dirty="0" smtClean="0">
                <a:latin typeface="Baskerville Old Face" pitchFamily="18" charset="0"/>
              </a:rPr>
              <a:t>?</a:t>
            </a:r>
          </a:p>
          <a:p>
            <a:pPr algn="just">
              <a:lnSpc>
                <a:spcPct val="150000"/>
              </a:lnSpc>
            </a:pPr>
            <a:r>
              <a:rPr lang="fr-FR" sz="2400" b="1" dirty="0" smtClean="0">
                <a:latin typeface="Baskerville Old Face" pitchFamily="18" charset="0"/>
              </a:rPr>
              <a:t>Esquissez votre trajet transformationnel pendant cette semaine. </a:t>
            </a:r>
            <a:r>
              <a:rPr lang="en-US" sz="2400" b="1" dirty="0" smtClean="0">
                <a:latin typeface="Baskerville Old Face" pitchFamily="18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399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652" y="404664"/>
            <a:ext cx="6264696" cy="5200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67744" y="5729400"/>
            <a:ext cx="46085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smtClean="0">
                <a:solidFill>
                  <a:srgbClr val="002060"/>
                </a:solidFill>
                <a:latin typeface="Edwardian Script ITC" pitchFamily="66" charset="0"/>
              </a:rPr>
              <a:t>L’a</a:t>
            </a:r>
            <a:r>
              <a:rPr lang="ro-RO" sz="3600" b="1" dirty="0" err="1" smtClean="0">
                <a:solidFill>
                  <a:srgbClr val="002060"/>
                </a:solidFill>
                <a:latin typeface="Edwardian Script ITC" pitchFamily="66" charset="0"/>
              </a:rPr>
              <a:t>ttitude</a:t>
            </a:r>
            <a:r>
              <a:rPr lang="ro-RO" sz="3600" b="1" dirty="0" smtClean="0">
                <a:solidFill>
                  <a:srgbClr val="002060"/>
                </a:solidFill>
                <a:latin typeface="Edwardian Script ITC" pitchFamily="66" charset="0"/>
              </a:rPr>
              <a:t> </a:t>
            </a:r>
            <a:r>
              <a:rPr lang="fr-FR" sz="3600" b="1" dirty="0" smtClean="0">
                <a:solidFill>
                  <a:srgbClr val="002060"/>
                </a:solidFill>
                <a:latin typeface="Edwardian Script ITC" pitchFamily="66" charset="0"/>
              </a:rPr>
              <a:t>fait l’</a:t>
            </a:r>
            <a:r>
              <a:rPr lang="ro-RO" sz="3600" b="1" dirty="0" err="1" smtClean="0">
                <a:solidFill>
                  <a:srgbClr val="002060"/>
                </a:solidFill>
                <a:latin typeface="Edwardian Script ITC" pitchFamily="66" charset="0"/>
              </a:rPr>
              <a:t>altitude</a:t>
            </a:r>
            <a:r>
              <a:rPr lang="ro-RO" sz="3600" b="1" dirty="0" smtClean="0">
                <a:solidFill>
                  <a:srgbClr val="002060"/>
                </a:solidFill>
                <a:latin typeface="Edwardian Script ITC" pitchFamily="66" charset="0"/>
              </a:rPr>
              <a:t>!</a:t>
            </a:r>
          </a:p>
          <a:p>
            <a:pPr algn="r"/>
            <a:r>
              <a:rPr lang="ro-RO" sz="2400" i="1" dirty="0" err="1" smtClean="0">
                <a:latin typeface="Baskerville Old Face" pitchFamily="18" charset="0"/>
              </a:rPr>
              <a:t>Zig</a:t>
            </a:r>
            <a:r>
              <a:rPr lang="ro-RO" sz="2400" i="1" dirty="0" smtClean="0">
                <a:latin typeface="Baskerville Old Face" pitchFamily="18" charset="0"/>
              </a:rPr>
              <a:t> </a:t>
            </a:r>
            <a:r>
              <a:rPr lang="ro-RO" sz="2400" i="1" dirty="0" err="1" smtClean="0">
                <a:latin typeface="Baskerville Old Face" pitchFamily="18" charset="0"/>
              </a:rPr>
              <a:t>Zagler</a:t>
            </a:r>
            <a:r>
              <a:rPr lang="ro-RO" sz="2400" i="1" dirty="0" smtClean="0">
                <a:latin typeface="Baskerville Old Face" pitchFamily="18" charset="0"/>
              </a:rPr>
              <a:t> </a:t>
            </a:r>
            <a:endParaRPr lang="en-US" sz="2400" i="1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61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4205183" y="6065912"/>
            <a:ext cx="5046486" cy="792088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o-RO" sz="2000" b="1" dirty="0" smtClean="0">
                <a:solidFill>
                  <a:srgbClr val="F7DDD9"/>
                </a:solidFill>
                <a:latin typeface="Baskerville Old Face" pitchFamily="18" charset="0"/>
              </a:rPr>
              <a:t>Lucreţia </a:t>
            </a:r>
            <a:r>
              <a:rPr lang="ro-RO" sz="2000" b="1" dirty="0" err="1" smtClean="0">
                <a:solidFill>
                  <a:srgbClr val="F7DDD9"/>
                </a:solidFill>
                <a:latin typeface="Baskerville Old Face" pitchFamily="18" charset="0"/>
              </a:rPr>
              <a:t>Şirinian</a:t>
            </a:r>
            <a:r>
              <a:rPr lang="ro-RO" sz="2000" b="1" dirty="0" smtClean="0">
                <a:solidFill>
                  <a:srgbClr val="F7DDD9"/>
                </a:solidFill>
                <a:latin typeface="Baskerville Old Face" pitchFamily="18" charset="0"/>
              </a:rPr>
              <a:t> &amp; Vasile Nicoară</a:t>
            </a:r>
          </a:p>
          <a:p>
            <a:pPr marL="0" indent="0" algn="ctr">
              <a:buNone/>
            </a:pPr>
            <a:r>
              <a:rPr lang="ro-RO" sz="2000" b="1" dirty="0" smtClean="0">
                <a:solidFill>
                  <a:srgbClr val="F7DDD9"/>
                </a:solidFill>
                <a:latin typeface="Baskerville Old Face" pitchFamily="18" charset="0"/>
              </a:rPr>
              <a:t>Fundaţia Academică „Alumni”, Constanţa, Romania  </a:t>
            </a:r>
            <a:endParaRPr lang="en-US" sz="2000" b="1" dirty="0">
              <a:solidFill>
                <a:srgbClr val="F7DDD9"/>
              </a:solidFill>
              <a:latin typeface="Baskerville Old Face" pitchFamily="18" charset="0"/>
            </a:endParaRPr>
          </a:p>
        </p:txBody>
      </p:sp>
      <p:pic>
        <p:nvPicPr>
          <p:cNvPr id="5" name="Picture 2" descr="h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035" y="-451946"/>
            <a:ext cx="9751560" cy="7651975"/>
          </a:xfrm>
          <a:prstGeom prst="rect">
            <a:avLst/>
          </a:prstGeom>
          <a:noFill/>
          <a:ln>
            <a:noFill/>
          </a:ln>
          <a:effectLst>
            <a:glow rad="1905000">
              <a:schemeClr val="accent6">
                <a:lumMod val="20000"/>
                <a:lumOff val="80000"/>
                <a:alpha val="34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  <a:softEdge rad="800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3"/>
          <p:cNvSpPr>
            <a:spLocks noChangeArrowheads="1"/>
          </p:cNvSpPr>
          <p:nvPr/>
        </p:nvSpPr>
        <p:spPr bwMode="auto">
          <a:xfrm>
            <a:off x="395288" y="2708275"/>
            <a:ext cx="8280400" cy="1728788"/>
          </a:xfrm>
          <a:prstGeom prst="ellipse">
            <a:avLst/>
          </a:prstGeom>
          <a:noFill/>
          <a:ln w="38100">
            <a:solidFill>
              <a:schemeClr val="accent1">
                <a:lumMod val="40000"/>
                <a:lumOff val="6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buClr>
                <a:srgbClr val="FF3300"/>
              </a:buClr>
              <a:buSzPct val="150000"/>
              <a:buFont typeface="Wingdings" pitchFamily="2" charset="2"/>
              <a:buNone/>
              <a:defRPr/>
            </a:pPr>
            <a:r>
              <a:rPr lang="fr-FR" sz="4000" b="1" i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Baskerville Old Face" pitchFamily="18" charset="0"/>
              </a:rPr>
              <a:t>Merci de votre attention et intérêt!</a:t>
            </a:r>
            <a:endParaRPr lang="en-GB" sz="2800" b="1" i="1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19872" y="5753732"/>
            <a:ext cx="54024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0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askerville Old Face" pitchFamily="18" charset="0"/>
              </a:rPr>
              <a:t>Lucreţia </a:t>
            </a:r>
            <a:r>
              <a:rPr lang="ro-RO" sz="2000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askerville Old Face" pitchFamily="18" charset="0"/>
              </a:rPr>
              <a:t>Şirinian</a:t>
            </a:r>
            <a:r>
              <a:rPr lang="ro-RO" sz="20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askerville Old Face" pitchFamily="18" charset="0"/>
              </a:rPr>
              <a:t> &amp; Vasile Nicoară </a:t>
            </a:r>
          </a:p>
          <a:p>
            <a:pPr algn="ctr"/>
            <a:r>
              <a:rPr lang="ro-RO" sz="20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askerville Old Face" pitchFamily="18" charset="0"/>
              </a:rPr>
              <a:t>Fundaţia Academică Alumni, Constanţa, Romania </a:t>
            </a:r>
            <a:endParaRPr lang="en-US" sz="2000" b="1" dirty="0">
              <a:solidFill>
                <a:schemeClr val="accent3">
                  <a:lumMod val="20000"/>
                  <a:lumOff val="80000"/>
                </a:schemeClr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42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250"/>
                            </p:stCondLst>
                            <p:childTnLst>
                              <p:par>
                                <p:cTn id="12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2657</TotalTime>
  <Words>1022</Words>
  <Application>Microsoft Office PowerPoint</Application>
  <PresentationFormat>On-screen Show (4:3)</PresentationFormat>
  <Paragraphs>152</Paragraphs>
  <Slides>28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Equity</vt:lpstr>
      <vt:lpstr> De l’ évaluation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 signifie l’évaluation?</vt:lpstr>
      <vt:lpstr>Le cycle d’E. Deming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A. En tant que citoyen européen actif, voudrais-je …</vt:lpstr>
      <vt:lpstr>B. En tant qu’électeur, voudrais-je … </vt:lpstr>
      <vt:lpstr>C. En tant que bon voisin européen, voudrais-je ….</vt:lpstr>
      <vt:lpstr>D. En tant que citoyen européen responsable, voudrais-je … </vt:lpstr>
      <vt:lpstr>E. En tant que volontaire européen,  voudrais-je … </vt:lpstr>
      <vt:lpstr>F. En tant que activiste communautaire, voudrais-je …</vt:lpstr>
      <vt:lpstr>G. En tant qu’enseignant européen, voudrais-je … </vt:lpstr>
      <vt:lpstr>H. Que d’autre voudrais-je faire? </vt:lpstr>
      <vt:lpstr>I. Quelles habiletés personnelles pourraient être développées ou renforcées grâce à ma conduite de citoyen européen? </vt:lpstr>
      <vt:lpstr>PowerPoint Presentation</vt:lpstr>
      <vt:lpstr>Mon changement personnel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Vaio</dc:creator>
  <cp:lastModifiedBy>Vaio</cp:lastModifiedBy>
  <cp:revision>170</cp:revision>
  <dcterms:created xsi:type="dcterms:W3CDTF">2016-03-09T07:33:59Z</dcterms:created>
  <dcterms:modified xsi:type="dcterms:W3CDTF">2016-04-15T07:04:59Z</dcterms:modified>
</cp:coreProperties>
</file>