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6" r:id="rId3"/>
    <p:sldId id="332" r:id="rId4"/>
    <p:sldId id="331" r:id="rId5"/>
    <p:sldId id="311" r:id="rId6"/>
    <p:sldId id="308" r:id="rId7"/>
    <p:sldId id="320" r:id="rId8"/>
    <p:sldId id="333" r:id="rId9"/>
    <p:sldId id="310" r:id="rId10"/>
    <p:sldId id="334" r:id="rId1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336600"/>
    <a:srgbClr val="81FB8D"/>
    <a:srgbClr val="E0D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40" autoAdjust="0"/>
    <p:restoredTop sz="94660"/>
  </p:normalViewPr>
  <p:slideViewPr>
    <p:cSldViewPr>
      <p:cViewPr varScale="1">
        <p:scale>
          <a:sx n="97" d="100"/>
          <a:sy n="97" d="100"/>
        </p:scale>
        <p:origin x="584" y="3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 commitment 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49BE-4C76-8804-5EF79C039F82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49BE-4C76-8804-5EF79C039F82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49BE-4C76-8804-5EF79C039F82}"/>
              </c:ext>
            </c:extLst>
          </c:dPt>
          <c:cat>
            <c:strRef>
              <c:f>Sheet1!$A$2:$A$5</c:f>
              <c:strCache>
                <c:ptCount val="3"/>
                <c:pt idx="0">
                  <c:v>No </c:v>
                </c:pt>
                <c:pt idx="1">
                  <c:v>Perhaps </c:v>
                </c:pt>
                <c:pt idx="2">
                  <c:v>Yes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38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BE-4C76-8804-5EF79C039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3ACF8-2219-4D22-BD64-F3B526026C1E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F7322-D58C-45CE-816B-2301157A049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DAA98-3281-4798-A520-A7C0F0B958C7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91F5F-6131-4429-99A4-07757467CD72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545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ACE92-C3BB-407D-9B16-2FEF99A855E9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9E03C-1E26-4AF3-92EA-9F947E5D8C70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539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63137-0224-4E5F-95EF-A9A115229778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3273A-DEFB-43CD-951D-AABE822D4C81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171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F5CC8-0647-4D38-A332-1560490D2733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89507-1D42-4D4E-B57E-7A01AF6361E3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146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021D-5993-4191-9222-165930A6C331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E7E30-875E-442E-9D2B-4ADAB6DE370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523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2E2BC-750F-487F-A9FD-C12A77218A36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AF6F-28BD-4192-BF48-ECDC32F93ECB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623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4AA05-8869-46C0-ABDA-2056D0A23625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CFA80-832F-4D18-83B7-460DB7311E83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63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o-RO" noProof="0" smtClean="0"/>
              <a:t>Faceți clic pe pictogramă pentru a adăuga o imagine</a:t>
            </a:r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524A7-83AC-4421-9AC7-395928BE109C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53E0-9602-4912-8AC1-D854775FB699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622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9B287-7307-47F7-8414-738187E6EB1A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914B4-A097-48B1-AA47-179C36E05E85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1824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B09C7-901F-40BB-9F70-D4539A82FADB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ED8F5-3969-480D-9869-006D028779F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6056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3ACF8-2219-4D22-BD64-F3B526026C1E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F7322-D58C-45CE-816B-2301157A049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314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DAA98-3281-4798-A520-A7C0F0B958C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91F5F-6131-4429-99A4-07757467CD72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086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ACE92-C3BB-407D-9B16-2FEF99A855E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9E03C-1E26-4AF3-92EA-9F947E5D8C7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616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63137-0224-4E5F-95EF-A9A115229778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3273A-DEFB-43CD-951D-AABE822D4C8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649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F5CC8-0647-4D38-A332-1560490D273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89507-1D42-4D4E-B57E-7A01AF6361E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46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021D-5993-4191-9222-165930A6C33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E7E30-875E-442E-9D2B-4ADAB6DE370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926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2E2BC-750F-487F-A9FD-C12A77218A3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AF6F-28BD-4192-BF48-ECDC32F93EC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095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4AA05-8869-46C0-ABDA-2056D0A23625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CFA80-832F-4D18-83B7-460DB7311E8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7012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o-RO" noProof="0" smtClean="0"/>
              <a:t>Faceți clic pe pictogramă pentru a adăuga o imagine</a:t>
            </a:r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524A7-83AC-4421-9AC7-395928BE109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53E0-9602-4912-8AC1-D854775FB699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61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9B287-7307-47F7-8414-738187E6EB1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914B4-A097-48B1-AA47-179C36E05E85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29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B09C7-901F-40BB-9F70-D4539A82FADB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ED8F5-3969-480D-9869-006D028779F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60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E3E8D5-ACCD-40E7-B763-9953A073B4C2}" type="datetimeFigureOut">
              <a:rPr lang="fr-FR"/>
              <a:pPr>
                <a:defRPr/>
              </a:pPr>
              <a:t>11/01/2017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E2FB03-E0FE-4FCB-B101-37F0F4CAC22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E3E8D5-ACCD-40E7-B763-9953A073B4C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11/01/2017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E2FB03-E0FE-4FCB-B101-37F0F4CAC22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298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46" y="2565976"/>
            <a:ext cx="3088307" cy="24833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ZoneTexte 4"/>
          <p:cNvSpPr txBox="1">
            <a:spLocks noChangeArrowheads="1"/>
          </p:cNvSpPr>
          <p:nvPr/>
        </p:nvSpPr>
        <p:spPr bwMode="auto">
          <a:xfrm>
            <a:off x="8072438" y="6072188"/>
            <a:ext cx="7858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2055" name="Imag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61" y="567476"/>
            <a:ext cx="14287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ag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296" y="757976"/>
            <a:ext cx="2805113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ag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2226"/>
            <a:ext cx="8763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nl-NL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2247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reptunghi 9"/>
          <p:cNvSpPr/>
          <p:nvPr/>
        </p:nvSpPr>
        <p:spPr>
          <a:xfrm>
            <a:off x="155574" y="5472023"/>
            <a:ext cx="89884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ELICIT-PLUS – 2014-1-FR01-KA200-002362</a:t>
            </a:r>
          </a:p>
          <a:p>
            <a:pPr algn="ctr"/>
            <a:r>
              <a:rPr lang="fr-FR" dirty="0"/>
              <a:t>Ce projet a été financé avec le soutien de la Commission européenne.</a:t>
            </a:r>
            <a:endParaRPr lang="en-US" dirty="0"/>
          </a:p>
          <a:p>
            <a:pPr algn="ctr"/>
            <a:r>
              <a:rPr lang="fr-FR" dirty="0"/>
              <a:t>Cette publication (communication) n’engage que son auteur et la Commission n’est pas responsable de l’usage qui pourrait être fait des informations qui y sont contenues.</a:t>
            </a:r>
            <a:endParaRPr lang="en-US" dirty="0"/>
          </a:p>
        </p:txBody>
      </p:sp>
      <p:sp>
        <p:nvSpPr>
          <p:cNvPr id="3" name="AutoShape 2" descr="Imagini pentru commit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ini pentru commitmen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Imagini pentru commitmen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Imagini pentru commitmen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4" name="Titre 1"/>
          <p:cNvSpPr>
            <a:spLocks noGrp="1"/>
          </p:cNvSpPr>
          <p:nvPr>
            <p:ph type="ctrTitle"/>
          </p:nvPr>
        </p:nvSpPr>
        <p:spPr>
          <a:xfrm>
            <a:off x="1475656" y="1844824"/>
            <a:ext cx="6120680" cy="3475471"/>
          </a:xfrm>
          <a:effectLst>
            <a:softEdge rad="635000"/>
          </a:effectLst>
        </p:spPr>
        <p:txBody>
          <a:bodyPr/>
          <a:lstStyle/>
          <a:p>
            <a:r>
              <a:rPr lang="ro-RO" altLang="en-US" sz="3600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Eng</a:t>
            </a:r>
            <a:r>
              <a:rPr lang="fr-FR" altLang="en-US" sz="3600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agement</a:t>
            </a:r>
            <a: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b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</a:br>
            <a: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/>
            </a:r>
            <a:b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</a:br>
            <a:r>
              <a:rPr lang="fr-FR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pour la </a:t>
            </a:r>
            <a: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/>
            </a:r>
            <a:b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</a:br>
            <a: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/>
            </a:r>
            <a:br>
              <a:rPr lang="ro-RO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</a:br>
            <a:r>
              <a:rPr lang="fr-FR" altLang="en-US" sz="36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Citoyenneté européenne active</a:t>
            </a:r>
            <a:endParaRPr lang="en-US" altLang="en-US" sz="3600" b="1" dirty="0" smtClean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661053"/>
      </p:ext>
    </p:extLst>
  </p:cSld>
  <p:clrMapOvr>
    <a:masterClrMapping/>
  </p:clrMapOvr>
  <p:transition spd="med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or 4"/>
          <p:cNvSpPr/>
          <p:nvPr/>
        </p:nvSpPr>
        <p:spPr>
          <a:xfrm>
            <a:off x="2693366" y="2294620"/>
            <a:ext cx="3925543" cy="3600400"/>
          </a:xfrm>
          <a:prstGeom prst="donu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noFill/>
          </a:ln>
          <a:effectLst>
            <a:glow rad="228600">
              <a:schemeClr val="accent2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85189" y="20704"/>
            <a:ext cx="8229600" cy="1143000"/>
          </a:xfrm>
        </p:spPr>
        <p:txBody>
          <a:bodyPr/>
          <a:lstStyle/>
          <a:p>
            <a:r>
              <a:rPr lang="fr-FR" sz="3000" b="1" dirty="0" smtClean="0">
                <a:latin typeface="Baskerville Old Face" pitchFamily="18" charset="0"/>
              </a:rPr>
              <a:t>Écrivez, s’il vous plaît, sur les </a:t>
            </a:r>
            <a:r>
              <a:rPr lang="ro-RO" sz="3000" b="1" dirty="0" err="1" smtClean="0">
                <a:latin typeface="Baskerville Old Face" pitchFamily="18" charset="0"/>
              </a:rPr>
              <a:t>posters</a:t>
            </a:r>
            <a:r>
              <a:rPr lang="ro-RO" sz="3000" b="1" dirty="0" smtClean="0">
                <a:latin typeface="Baskerville Old Face" pitchFamily="18" charset="0"/>
              </a:rPr>
              <a:t>, </a:t>
            </a:r>
            <a:r>
              <a:rPr lang="fr-FR" sz="3000" b="1" dirty="0" smtClean="0">
                <a:latin typeface="Baskerville Old Face" pitchFamily="18" charset="0"/>
              </a:rPr>
              <a:t>pour ce cours</a:t>
            </a:r>
            <a:r>
              <a:rPr lang="ro-RO" sz="3000" b="1" dirty="0" smtClean="0">
                <a:latin typeface="Baskerville Old Face" pitchFamily="18" charset="0"/>
              </a:rPr>
              <a:t>:</a:t>
            </a:r>
            <a:endParaRPr lang="en-US" sz="30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7" name="Săgeată în sus 6"/>
          <p:cNvSpPr/>
          <p:nvPr/>
        </p:nvSpPr>
        <p:spPr>
          <a:xfrm rot="14151081">
            <a:off x="2883361" y="2959974"/>
            <a:ext cx="638360" cy="3671105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ăgeată în sus 5"/>
          <p:cNvSpPr/>
          <p:nvPr/>
        </p:nvSpPr>
        <p:spPr>
          <a:xfrm>
            <a:off x="4398890" y="980728"/>
            <a:ext cx="638360" cy="313864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8" name="Săgeată în sus 7"/>
          <p:cNvSpPr/>
          <p:nvPr/>
        </p:nvSpPr>
        <p:spPr>
          <a:xfrm rot="7771650">
            <a:off x="5714041" y="3120275"/>
            <a:ext cx="638360" cy="3448869"/>
          </a:xfrm>
          <a:prstGeom prst="up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42508" y="3077620"/>
            <a:ext cx="2287762" cy="195069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 smtClean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CasetăText 10"/>
          <p:cNvSpPr txBox="1"/>
          <p:nvPr/>
        </p:nvSpPr>
        <p:spPr>
          <a:xfrm>
            <a:off x="3853891" y="3791356"/>
            <a:ext cx="1454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dirty="0" err="1" smtClean="0">
                <a:latin typeface="Baskerville Old Face" panose="02020602080505020303" pitchFamily="18" charset="0"/>
              </a:rPr>
              <a:t>Objecti</a:t>
            </a:r>
            <a:r>
              <a:rPr lang="fr-FR" sz="2800" b="1" dirty="0" err="1" smtClean="0">
                <a:latin typeface="Baskerville Old Face" panose="02020602080505020303" pitchFamily="18" charset="0"/>
              </a:rPr>
              <a:t>fs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8086586">
            <a:off x="2800635" y="3231224"/>
            <a:ext cx="138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smtClean="0">
                <a:solidFill>
                  <a:srgbClr val="FF0000"/>
                </a:solidFill>
                <a:latin typeface="Baskerville Old Face" pitchFamily="18" charset="0"/>
              </a:rPr>
              <a:t>Explicit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itchFamily="18" charset="0"/>
              </a:rPr>
              <a:t>es</a:t>
            </a:r>
            <a:endParaRPr lang="en-US" sz="24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3532208">
            <a:off x="5206642" y="3294363"/>
            <a:ext cx="1474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smtClean="0">
                <a:solidFill>
                  <a:srgbClr val="002060"/>
                </a:solidFill>
                <a:latin typeface="Baskerville Old Face" pitchFamily="18" charset="0"/>
              </a:rPr>
              <a:t>Implicit</a:t>
            </a:r>
            <a:r>
              <a:rPr lang="fr-FR" sz="2400" b="1" dirty="0" smtClean="0">
                <a:solidFill>
                  <a:srgbClr val="002060"/>
                </a:solidFill>
                <a:latin typeface="Baskerville Old Face" pitchFamily="18" charset="0"/>
              </a:rPr>
              <a:t>es</a:t>
            </a:r>
            <a:endParaRPr lang="en-US" sz="24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09319" y="5099992"/>
            <a:ext cx="125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Baskerville Old Face" pitchFamily="18" charset="0"/>
              </a:rPr>
              <a:t>Cachés</a:t>
            </a:r>
            <a:endParaRPr lang="en-US" sz="2400" b="1" dirty="0">
              <a:solidFill>
                <a:srgbClr val="00B05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43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8" grpId="0" animBg="1"/>
      <p:bldP spid="9" grpId="0" animBg="1"/>
      <p:bldP spid="12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b="1" dirty="0" smtClean="0">
                <a:solidFill>
                  <a:srgbClr val="002060"/>
                </a:solidFill>
                <a:latin typeface="Baskerville Old Face" pitchFamily="18" charset="0"/>
              </a:rPr>
              <a:t>L’opinion du groupe sur l’engagement individuel en tant que citoyens européens actifs </a:t>
            </a:r>
            <a:r>
              <a:rPr lang="ro-RO" sz="32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endParaRPr lang="en-US" sz="32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53247"/>
              </p:ext>
            </p:extLst>
          </p:nvPr>
        </p:nvGraphicFramePr>
        <p:xfrm>
          <a:off x="467544" y="184482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984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502463" y="332656"/>
            <a:ext cx="8229600" cy="1008112"/>
          </a:xfrm>
        </p:spPr>
        <p:txBody>
          <a:bodyPr/>
          <a:lstStyle/>
          <a:p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Nous voudrions votre </a:t>
            </a:r>
            <a:r>
              <a:rPr lang="en-US" sz="3200" b="1" dirty="0" smtClean="0">
                <a:solidFill>
                  <a:srgbClr val="C00000"/>
                </a:solidFill>
                <a:latin typeface="Baskerville Old Face" pitchFamily="18" charset="0"/>
              </a:rPr>
              <a:t>feedback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sur ce cours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.</a:t>
            </a:r>
            <a:r>
              <a:rPr lang="en-US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Dreptunghi 3"/>
          <p:cNvSpPr/>
          <p:nvPr/>
        </p:nvSpPr>
        <p:spPr>
          <a:xfrm>
            <a:off x="5508104" y="6402799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https://bigideasineducation.ca</a:t>
            </a:r>
          </a:p>
        </p:txBody>
      </p:sp>
      <p:sp>
        <p:nvSpPr>
          <p:cNvPr id="5" name="Dreptunghi 2"/>
          <p:cNvSpPr/>
          <p:nvPr/>
        </p:nvSpPr>
        <p:spPr>
          <a:xfrm>
            <a:off x="683568" y="1700807"/>
            <a:ext cx="45365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o-RO" sz="2400" dirty="0" smtClean="0">
                <a:latin typeface="Baskerville Old Face" pitchFamily="18" charset="0"/>
              </a:rPr>
              <a:t>	</a:t>
            </a:r>
            <a:r>
              <a:rPr lang="en-US" sz="2400" b="1" dirty="0" smtClean="0">
                <a:latin typeface="Baskerville Old Face" pitchFamily="18" charset="0"/>
              </a:rPr>
              <a:t>Feedback </a:t>
            </a:r>
            <a:r>
              <a:rPr lang="en-US" sz="2400" b="1" dirty="0" err="1" smtClean="0">
                <a:latin typeface="Baskerville Old Face" pitchFamily="18" charset="0"/>
              </a:rPr>
              <a:t>c’est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l’information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sur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ce</a:t>
            </a:r>
            <a:r>
              <a:rPr lang="en-US" sz="2400" b="1" dirty="0" smtClean="0">
                <a:latin typeface="Baskerville Old Face" pitchFamily="18" charset="0"/>
              </a:rPr>
              <a:t> qui a </a:t>
            </a:r>
            <a:r>
              <a:rPr lang="en-US" sz="2400" b="1" dirty="0" err="1" smtClean="0">
                <a:latin typeface="Baskerville Old Face" pitchFamily="18" charset="0"/>
              </a:rPr>
              <a:t>été</a:t>
            </a:r>
            <a:r>
              <a:rPr lang="en-US" sz="2400" b="1" dirty="0" smtClean="0">
                <a:latin typeface="Baskerville Old Face" pitchFamily="18" charset="0"/>
              </a:rPr>
              <a:t> fait et comment par rapport à un certain but. Il </a:t>
            </a:r>
            <a:r>
              <a:rPr lang="en-US" sz="2400" b="1" dirty="0" err="1" smtClean="0">
                <a:latin typeface="Baskerville Old Face" pitchFamily="18" charset="0"/>
              </a:rPr>
              <a:t>indique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ce</a:t>
            </a:r>
            <a:r>
              <a:rPr lang="en-US" sz="2400" b="1" dirty="0" smtClean="0">
                <a:latin typeface="Baskerville Old Face" pitchFamily="18" charset="0"/>
              </a:rPr>
              <a:t> qui </a:t>
            </a:r>
            <a:r>
              <a:rPr lang="en-US" sz="2400" b="1" dirty="0" err="1" smtClean="0">
                <a:latin typeface="Baskerville Old Face" pitchFamily="18" charset="0"/>
              </a:rPr>
              <a:t>s’est</a:t>
            </a:r>
            <a:r>
              <a:rPr lang="en-US" sz="2400" b="1" dirty="0" smtClean="0">
                <a:latin typeface="Baskerville Old Face" pitchFamily="18" charset="0"/>
              </a:rPr>
              <a:t> passé et </a:t>
            </a:r>
            <a:r>
              <a:rPr lang="en-US" sz="2400" b="1" dirty="0" err="1" smtClean="0">
                <a:latin typeface="Baskerville Old Face" pitchFamily="18" charset="0"/>
              </a:rPr>
              <a:t>ce</a:t>
            </a:r>
            <a:r>
              <a:rPr lang="en-US" sz="2400" b="1" dirty="0" smtClean="0">
                <a:latin typeface="Baskerville Old Face" pitchFamily="18" charset="0"/>
              </a:rPr>
              <a:t> qui ne </a:t>
            </a:r>
            <a:r>
              <a:rPr lang="en-US" sz="2400" b="1" dirty="0" err="1" smtClean="0">
                <a:latin typeface="Baskerville Old Face" pitchFamily="18" charset="0"/>
              </a:rPr>
              <a:t>s’est</a:t>
            </a:r>
            <a:r>
              <a:rPr lang="en-US" sz="2400" b="1" dirty="0" smtClean="0">
                <a:latin typeface="Baskerville Old Face" pitchFamily="18" charset="0"/>
              </a:rPr>
              <a:t> pas passé, sans porter </a:t>
            </a:r>
            <a:r>
              <a:rPr lang="en-US" sz="2400" b="1" dirty="0" err="1" smtClean="0">
                <a:latin typeface="Baskerville Old Face" pitchFamily="18" charset="0"/>
              </a:rPr>
              <a:t>aucun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jugement</a:t>
            </a:r>
            <a:r>
              <a:rPr lang="en-US" sz="2400" b="1" dirty="0" smtClean="0">
                <a:latin typeface="Baskerville Old Face" pitchFamily="18" charset="0"/>
              </a:rPr>
              <a:t>.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o-RO" sz="2400" b="1" dirty="0">
                <a:latin typeface="Baskerville Old Face" pitchFamily="18" charset="0"/>
              </a:rPr>
              <a:t>	</a:t>
            </a:r>
            <a:r>
              <a:rPr lang="fr-FR" sz="2400" b="1" dirty="0" smtClean="0">
                <a:latin typeface="Baskerville Old Face" pitchFamily="18" charset="0"/>
              </a:rPr>
              <a:t>Le but du </a:t>
            </a:r>
            <a:r>
              <a:rPr lang="en-US" sz="2400" b="1" dirty="0" smtClean="0">
                <a:latin typeface="Baskerville Old Face" pitchFamily="18" charset="0"/>
              </a:rPr>
              <a:t>feedback </a:t>
            </a:r>
            <a:r>
              <a:rPr lang="en-US" sz="2400" b="1" dirty="0" err="1" smtClean="0">
                <a:latin typeface="Baskerville Old Face" pitchFamily="18" charset="0"/>
              </a:rPr>
              <a:t>est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celui</a:t>
            </a:r>
            <a:r>
              <a:rPr lang="en-US" sz="2400" b="1" dirty="0" smtClean="0">
                <a:latin typeface="Baskerville Old Face" pitchFamily="18" charset="0"/>
              </a:rPr>
              <a:t>  </a:t>
            </a:r>
            <a:r>
              <a:rPr lang="en-US" sz="2400" b="1" dirty="0" err="1" smtClean="0">
                <a:latin typeface="Baskerville Old Face" pitchFamily="18" charset="0"/>
              </a:rPr>
              <a:t>d’offrir</a:t>
            </a:r>
            <a:r>
              <a:rPr lang="en-US" sz="2400" b="1" dirty="0" smtClean="0">
                <a:latin typeface="Baskerville Old Face" pitchFamily="18" charset="0"/>
              </a:rPr>
              <a:t> des </a:t>
            </a:r>
            <a:r>
              <a:rPr lang="en-US" sz="2400" b="1" dirty="0" err="1" smtClean="0">
                <a:latin typeface="Baskerville Old Face" pitchFamily="18" charset="0"/>
              </a:rPr>
              <a:t>renseignements</a:t>
            </a:r>
            <a:r>
              <a:rPr lang="en-US" sz="2400" b="1" dirty="0" smtClean="0">
                <a:latin typeface="Baskerville Old Face" pitchFamily="18" charset="0"/>
              </a:rPr>
              <a:t> et des observations </a:t>
            </a:r>
            <a:r>
              <a:rPr lang="en-US" sz="2400" b="1" dirty="0" err="1" smtClean="0">
                <a:latin typeface="Baskerville Old Face" pitchFamily="18" charset="0"/>
              </a:rPr>
              <a:t>sur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une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prestation</a:t>
            </a:r>
            <a:r>
              <a:rPr lang="ro-RO" sz="2400" b="1" dirty="0" smtClean="0">
                <a:latin typeface="Baskerville Old Face" pitchFamily="18" charset="0"/>
              </a:rPr>
              <a:t>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2060848"/>
            <a:ext cx="3113169" cy="38164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70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33656" cy="1368152"/>
          </a:xfrm>
        </p:spPr>
        <p:txBody>
          <a:bodyPr/>
          <a:lstStyle/>
          <a:p>
            <a:r>
              <a:rPr lang="ro-RO" sz="3600" b="1" dirty="0" smtClean="0">
                <a:solidFill>
                  <a:srgbClr val="C00000"/>
                </a:solidFill>
                <a:latin typeface="Baskerville Old Face" pitchFamily="18" charset="0"/>
              </a:rPr>
              <a:t>A</a:t>
            </a:r>
            <a:r>
              <a:rPr lang="fr-FR" sz="3600" b="1" dirty="0" err="1" smtClean="0">
                <a:solidFill>
                  <a:srgbClr val="C00000"/>
                </a:solidFill>
                <a:latin typeface="Baskerville Old Face" pitchFamily="18" charset="0"/>
              </a:rPr>
              <a:t>ppréciation</a:t>
            </a:r>
            <a:r>
              <a:rPr lang="ro-RO" sz="3600" b="1" dirty="0" smtClean="0">
                <a:latin typeface="Baskerville Old Face" pitchFamily="18" charset="0"/>
              </a:rPr>
              <a:t> </a:t>
            </a:r>
            <a:r>
              <a:rPr lang="en-US" sz="3600" b="1" dirty="0" smtClean="0">
                <a:latin typeface="Baskerville Old Face" pitchFamily="18" charset="0"/>
              </a:rPr>
              <a:t> </a:t>
            </a:r>
            <a:r>
              <a:rPr lang="ro-RO" sz="3200" b="1" dirty="0" smtClean="0">
                <a:latin typeface="Baskerville Old Face" pitchFamily="18" charset="0"/>
              </a:rPr>
              <a:t/>
            </a:r>
            <a:br>
              <a:rPr lang="ro-RO" sz="3200" b="1" dirty="0" smtClean="0">
                <a:latin typeface="Baskerville Old Face" pitchFamily="18" charset="0"/>
              </a:rPr>
            </a:br>
            <a:r>
              <a:rPr lang="ro-RO" sz="2400" b="1" dirty="0" smtClean="0">
                <a:latin typeface="Baskerville Old Face" pitchFamily="18" charset="0"/>
              </a:rPr>
              <a:t>(</a:t>
            </a:r>
            <a:r>
              <a:rPr lang="fr-FR" sz="2400" b="1" dirty="0" smtClean="0">
                <a:latin typeface="Baskerville Old Face" pitchFamily="18" charset="0"/>
              </a:rPr>
              <a:t>le processus de documenter savoir, habiletés, attitudes et convictions</a:t>
            </a:r>
            <a:r>
              <a:rPr lang="ro-RO" sz="2400" b="1" dirty="0" smtClean="0">
                <a:latin typeface="Baskerville Old Face" pitchFamily="18" charset="0"/>
              </a:rPr>
              <a:t>)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853136"/>
          </a:xfrm>
        </p:spPr>
        <p:txBody>
          <a:bodyPr/>
          <a:lstStyle/>
          <a:p>
            <a:pPr marL="0" lvl="0" indent="0">
              <a:buNone/>
            </a:pPr>
            <a:r>
              <a:rPr lang="ro-RO" sz="2400" dirty="0" smtClean="0">
                <a:latin typeface="Baskerville Old Face" panose="02020602080505020303" pitchFamily="18" charset="0"/>
              </a:rPr>
              <a:t>	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Quelques critères</a:t>
            </a:r>
            <a:endParaRPr lang="ro-RO" sz="2400" b="1" dirty="0" smtClean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r>
              <a:rPr lang="fr-FR" sz="2400" b="1" dirty="0" smtClean="0">
                <a:latin typeface="Baskerville Old Face" panose="02020602080505020303" pitchFamily="18" charset="0"/>
              </a:rPr>
              <a:t>Pertinence de l’</a:t>
            </a:r>
            <a:r>
              <a:rPr lang="ro-RO" sz="2400" b="1" dirty="0" err="1" smtClean="0">
                <a:latin typeface="Baskerville Old Face" panose="02020602080505020303" pitchFamily="18" charset="0"/>
              </a:rPr>
              <a:t>information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endParaRPr lang="en-US" sz="2400" b="1" dirty="0">
              <a:latin typeface="Baskerville Old Face" panose="02020602080505020303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400" b="1" dirty="0" err="1" smtClean="0">
                <a:latin typeface="Baskerville Old Face" panose="02020602080505020303" pitchFamily="18" charset="0"/>
              </a:rPr>
              <a:t>Clarté</a:t>
            </a:r>
            <a:r>
              <a:rPr lang="en-US" sz="2400" b="1" dirty="0" smtClean="0">
                <a:latin typeface="Baskerville Old Face" panose="02020602080505020303" pitchFamily="18" charset="0"/>
              </a:rPr>
              <a:t> de </a:t>
            </a:r>
            <a:r>
              <a:rPr lang="en-US" sz="2400" b="1" dirty="0" err="1" smtClean="0">
                <a:latin typeface="Baskerville Old Face" panose="02020602080505020303" pitchFamily="18" charset="0"/>
              </a:rPr>
              <a:t>l’explication</a:t>
            </a:r>
            <a:r>
              <a:rPr lang="en-US" sz="2400" b="1" dirty="0" smtClean="0">
                <a:latin typeface="Baskerville Old Face" panose="02020602080505020303" pitchFamily="18" charset="0"/>
              </a:rPr>
              <a:t>  </a:t>
            </a:r>
            <a:endParaRPr lang="en-US" sz="2400" b="1" dirty="0">
              <a:latin typeface="Baskerville Old Face" panose="02020602080505020303" pitchFamily="18" charset="0"/>
            </a:endParaRPr>
          </a:p>
          <a:p>
            <a:pPr lvl="0">
              <a:lnSpc>
                <a:spcPct val="150000"/>
              </a:lnSpc>
            </a:pPr>
            <a:r>
              <a:rPr lang="fr-FR" sz="2400" b="1" dirty="0" smtClean="0">
                <a:latin typeface="Baskerville Old Face" panose="02020602080505020303" pitchFamily="18" charset="0"/>
              </a:rPr>
              <a:t>Exactitude des exemples</a:t>
            </a:r>
            <a:endParaRPr lang="en-US" sz="2400" b="1" dirty="0">
              <a:latin typeface="Baskerville Old Face" panose="02020602080505020303" pitchFamily="18" charset="0"/>
            </a:endParaRPr>
          </a:p>
          <a:p>
            <a:pPr lvl="0">
              <a:lnSpc>
                <a:spcPct val="150000"/>
              </a:lnSpc>
            </a:pPr>
            <a:r>
              <a:rPr lang="fr-FR" sz="2400" b="1" dirty="0" smtClean="0">
                <a:latin typeface="Baskerville Old Face" panose="02020602080505020303" pitchFamily="18" charset="0"/>
              </a:rPr>
              <a:t>Profondeur des idées </a:t>
            </a:r>
            <a:endParaRPr lang="en-US" sz="2400" b="1" dirty="0">
              <a:latin typeface="Baskerville Old Face" panose="02020602080505020303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400" b="1" dirty="0" smtClean="0">
                <a:latin typeface="Baskerville Old Face" panose="02020602080505020303" pitchFamily="18" charset="0"/>
              </a:rPr>
              <a:t>Impact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  <a:r>
              <a:rPr lang="fr-FR" sz="2400" b="1" dirty="0" smtClean="0">
                <a:latin typeface="Baskerville Old Face" panose="02020602080505020303" pitchFamily="18" charset="0"/>
              </a:rPr>
              <a:t>des activités </a:t>
            </a:r>
            <a:endParaRPr lang="en-US" sz="2400" b="1" dirty="0">
              <a:latin typeface="Baskerville Old Face" panose="02020602080505020303" pitchFamily="18" charset="0"/>
            </a:endParaRPr>
          </a:p>
          <a:p>
            <a:pPr lvl="0">
              <a:lnSpc>
                <a:spcPct val="150000"/>
              </a:lnSpc>
            </a:pPr>
            <a:r>
              <a:rPr lang="fr-FR" sz="2400" b="1" dirty="0" smtClean="0">
                <a:latin typeface="Baskerville Old Face" panose="02020602080505020303" pitchFamily="18" charset="0"/>
              </a:rPr>
              <a:t>Soutenabilité des attitudes </a:t>
            </a:r>
            <a:r>
              <a:rPr lang="ro-RO" sz="2400" b="1" dirty="0" smtClean="0">
                <a:latin typeface="Baskerville Old Face" panose="02020602080505020303" pitchFamily="18" charset="0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ro-RO" sz="2400" b="1" dirty="0" smtClean="0">
                <a:latin typeface="Baskerville Old Face" panose="02020602080505020303" pitchFamily="18" charset="0"/>
              </a:rPr>
              <a:t>……….. </a:t>
            </a:r>
            <a:endParaRPr lang="en-US" sz="2400" b="1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44825"/>
            <a:ext cx="4536504" cy="4519326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lumMod val="20000"/>
                <a:lumOff val="80000"/>
                <a:alpha val="40000"/>
              </a:schemeClr>
            </a:glow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6216" y="6217475"/>
            <a:ext cx="1906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www.pinterest.com</a:t>
            </a:r>
          </a:p>
        </p:txBody>
      </p:sp>
    </p:spTree>
    <p:extLst>
      <p:ext uri="{BB962C8B-B14F-4D97-AF65-F5344CB8AC3E}">
        <p14:creationId xmlns:p14="http://schemas.microsoft.com/office/powerpoint/2010/main" val="247399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7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712" y="2060848"/>
            <a:ext cx="4822230" cy="46886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627" y="1268760"/>
            <a:ext cx="7772400" cy="792088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latin typeface="Baskerville Old Face" pitchFamily="18" charset="0"/>
              </a:rPr>
              <a:t>Combien avez-vous apprécié dans ce cours</a:t>
            </a:r>
            <a:r>
              <a:rPr lang="ro-RO" sz="2800" b="1" dirty="0" smtClean="0">
                <a:latin typeface="Baskerville Old Face" pitchFamily="18" charset="0"/>
              </a:rPr>
              <a:t>? </a:t>
            </a:r>
            <a:endParaRPr lang="en-US" sz="2800" b="1" dirty="0"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395270"/>
            <a:ext cx="9144000" cy="4019777"/>
          </a:xfrm>
        </p:spPr>
        <p:txBody>
          <a:bodyPr numCol="2"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Le programme quotidien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Les supports matériels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Toute la mise en place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L’ambiance/atmosphère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La qualité des présentations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Les </a:t>
            </a:r>
            <a:r>
              <a:rPr lang="fr-FR" sz="2300" b="1" dirty="0">
                <a:solidFill>
                  <a:srgbClr val="003300"/>
                </a:solidFill>
                <a:latin typeface="Baskerville Old Face" pitchFamily="18" charset="0"/>
              </a:rPr>
              <a:t>c</a:t>
            </a: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ontenus et les idées 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Les méthodes/outils de formation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o-RO" sz="2300" b="1" dirty="0" smtClean="0">
                <a:solidFill>
                  <a:srgbClr val="003300"/>
                </a:solidFill>
                <a:latin typeface="Baskerville Old Face" pitchFamily="18" charset="0"/>
              </a:rPr>
              <a:t> </a:t>
            </a: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L’implication des collègues 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Ma propre contribution 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Le travail en équipe proposé 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La prestation des formateurs </a:t>
            </a:r>
            <a:endParaRPr lang="ro-RO" sz="23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300" b="1" dirty="0" smtClean="0">
                <a:solidFill>
                  <a:srgbClr val="003300"/>
                </a:solidFill>
                <a:latin typeface="Baskerville Old Face" pitchFamily="18" charset="0"/>
              </a:rPr>
              <a:t>Autres </a:t>
            </a:r>
            <a:r>
              <a:rPr lang="ro-RO" sz="2300" b="1" dirty="0" smtClean="0">
                <a:solidFill>
                  <a:srgbClr val="003300"/>
                </a:solidFill>
                <a:latin typeface="Baskerville Old Face" pitchFamily="18" charset="0"/>
              </a:rPr>
              <a:t> </a:t>
            </a:r>
            <a:endParaRPr lang="en-US" sz="2300" b="1" dirty="0">
              <a:solidFill>
                <a:srgbClr val="003300"/>
              </a:solidFill>
              <a:latin typeface="Baskerville Old Fac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9711" y="404664"/>
            <a:ext cx="4944575" cy="758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3200" b="1" dirty="0" err="1" smtClean="0">
                <a:solidFill>
                  <a:srgbClr val="C00000"/>
                </a:solidFill>
                <a:latin typeface="Baskerville Old Face" pitchFamily="18" charset="0"/>
              </a:rPr>
              <a:t>Questions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à être évitées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8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9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92888" cy="964406"/>
          </a:xfrm>
        </p:spPr>
        <p:txBody>
          <a:bodyPr/>
          <a:lstStyle/>
          <a:p>
            <a:r>
              <a:rPr lang="fr-FR" sz="2800" b="1" dirty="0" smtClean="0">
                <a:solidFill>
                  <a:srgbClr val="003300"/>
                </a:solidFill>
                <a:latin typeface="Baskerville Old Face" panose="02020602080505020303" pitchFamily="18" charset="0"/>
              </a:rPr>
              <a:t>Remplissez, s’il vous plaît, la </a:t>
            </a:r>
            <a:r>
              <a:rPr lang="ro-RO" sz="2800" b="1" dirty="0" err="1" smtClean="0">
                <a:solidFill>
                  <a:srgbClr val="003300"/>
                </a:solidFill>
                <a:latin typeface="Baskerville Old Face" panose="02020602080505020303" pitchFamily="18" charset="0"/>
              </a:rPr>
              <a:t>matri</a:t>
            </a:r>
            <a:r>
              <a:rPr lang="fr-FR" sz="2800" b="1" dirty="0" smtClean="0">
                <a:solidFill>
                  <a:srgbClr val="003300"/>
                </a:solidFill>
                <a:latin typeface="Baskerville Old Face" panose="02020602080505020303" pitchFamily="18" charset="0"/>
              </a:rPr>
              <a:t>ce et argumentez </a:t>
            </a:r>
            <a:br>
              <a:rPr lang="fr-FR" sz="2800" b="1" dirty="0" smtClean="0">
                <a:solidFill>
                  <a:srgbClr val="003300"/>
                </a:solidFill>
                <a:latin typeface="Baskerville Old Face" panose="02020602080505020303" pitchFamily="18" charset="0"/>
              </a:rPr>
            </a:br>
            <a:r>
              <a:rPr lang="fr-FR" sz="2800" b="1" dirty="0" smtClean="0">
                <a:solidFill>
                  <a:srgbClr val="003300"/>
                </a:solidFill>
                <a:latin typeface="Baskerville Old Face" panose="02020602080505020303" pitchFamily="18" charset="0"/>
              </a:rPr>
              <a:t>votre opinion </a:t>
            </a:r>
            <a:r>
              <a:rPr lang="ro-RO" sz="2800" b="1" dirty="0" smtClean="0">
                <a:solidFill>
                  <a:srgbClr val="003300"/>
                </a:solidFill>
                <a:latin typeface="Baskerville Old Face" panose="02020602080505020303" pitchFamily="18" charset="0"/>
              </a:rPr>
              <a:t>!</a:t>
            </a:r>
            <a:endParaRPr lang="en-US" sz="2800" b="1" dirty="0">
              <a:solidFill>
                <a:srgbClr val="0033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823322"/>
              </p:ext>
            </p:extLst>
          </p:nvPr>
        </p:nvGraphicFramePr>
        <p:xfrm>
          <a:off x="489228" y="1844824"/>
          <a:ext cx="8229600" cy="438606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42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rgbClr val="FF0000"/>
                          </a:solidFill>
                          <a:latin typeface="Baskerville Old Face" pitchFamily="18" charset="0"/>
                        </a:rPr>
                        <a:t>Bonne </a:t>
                      </a:r>
                      <a:endParaRPr lang="en-US" sz="2800" dirty="0">
                        <a:solidFill>
                          <a:srgbClr val="FF0000"/>
                        </a:solidFill>
                        <a:latin typeface="Baskerville Old Face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latin typeface="Baskerville Old Face" pitchFamily="18" charset="0"/>
                        </a:rPr>
                        <a:t>Mauvaise</a:t>
                      </a:r>
                      <a:r>
                        <a:rPr lang="ro-RO" sz="2800" dirty="0" smtClean="0"/>
                        <a:t> </a:t>
                      </a:r>
                      <a:endParaRPr lang="en-US" sz="2800" dirty="0">
                        <a:solidFill>
                          <a:schemeClr val="tx1"/>
                        </a:solidFill>
                        <a:latin typeface="Baskerville Old Face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latin typeface="Baskerville Old Face" pitchFamily="18" charset="0"/>
                        </a:rPr>
                        <a:t>L’information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latin typeface="Baskerville Old Face" pitchFamily="18" charset="0"/>
                        </a:rPr>
                        <a:t>offerte </a:t>
                      </a:r>
                      <a:endParaRPr lang="en-US" sz="2400" b="1" dirty="0" smtClean="0">
                        <a:latin typeface="Baskerville Old Face" pitchFamily="18" charset="0"/>
                      </a:endParaRPr>
                    </a:p>
                    <a:p>
                      <a:pPr algn="ctr"/>
                      <a:endParaRPr lang="en-US" b="1" dirty="0">
                        <a:latin typeface="Baskerville Old Fac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latin typeface="Baskerville Old Face" pitchFamily="18" charset="0"/>
                        </a:rPr>
                        <a:t>La méthodologie utilisée </a:t>
                      </a:r>
                      <a:endParaRPr lang="en-US" sz="2400" b="1" dirty="0" smtClean="0">
                        <a:effectLst/>
                        <a:latin typeface="Baskerville Old Face" pitchFamily="18" charset="0"/>
                      </a:endParaRPr>
                    </a:p>
                    <a:p>
                      <a:pPr algn="ctr"/>
                      <a:endParaRPr lang="en-US" b="1" dirty="0">
                        <a:latin typeface="Baskerville Old Fac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latin typeface="Baskerville Old Face" pitchFamily="18" charset="0"/>
                        </a:rPr>
                        <a:t>L’influence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latin typeface="Baskerville Old Face" pitchFamily="18" charset="0"/>
                        </a:rPr>
                        <a:t>du cours </a:t>
                      </a:r>
                      <a:endParaRPr lang="en-US" sz="2400" b="1" dirty="0" smtClean="0">
                        <a:latin typeface="Baskerville Old Face" pitchFamily="18" charset="0"/>
                      </a:endParaRPr>
                    </a:p>
                    <a:p>
                      <a:pPr algn="ctr"/>
                      <a:endParaRPr lang="en-US" b="1" dirty="0">
                        <a:latin typeface="Baskerville Old Fac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02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60375" y="34071"/>
            <a:ext cx="8229600" cy="946657"/>
          </a:xfrm>
        </p:spPr>
        <p:txBody>
          <a:bodyPr/>
          <a:lstStyle/>
          <a:p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Qu’est-ce que j’ai réellement appris</a:t>
            </a:r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…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sp>
        <p:nvSpPr>
          <p:cNvPr id="4" name="AutoShape 4" descr="Imagini pentru assessment and feedback strateg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ini pentru assessment and feedback strategi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Imagini pentru assessment and feedback strategie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5175" y="3649112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dirty="0" smtClean="0">
                <a:latin typeface="Baskerville Old Face" pitchFamily="18" charset="0"/>
              </a:rPr>
              <a:t>… </a:t>
            </a:r>
            <a:r>
              <a:rPr lang="fr-FR" sz="2800" b="1" dirty="0" smtClean="0">
                <a:latin typeface="Baskerville Old Face" pitchFamily="18" charset="0"/>
              </a:rPr>
              <a:t>à faire</a:t>
            </a:r>
            <a:r>
              <a:rPr lang="ro-RO" sz="2800" b="1" dirty="0" smtClean="0">
                <a:latin typeface="Baskerville Old Face" pitchFamily="18" charset="0"/>
              </a:rPr>
              <a:t>?</a:t>
            </a:r>
            <a:endParaRPr lang="en-US" sz="2800" b="1" dirty="0">
              <a:latin typeface="Baskerville Old Fac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3610157"/>
            <a:ext cx="2571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dirty="0" smtClean="0">
                <a:latin typeface="Baskerville Old Face" pitchFamily="18" charset="0"/>
              </a:rPr>
              <a:t>… </a:t>
            </a:r>
            <a:r>
              <a:rPr lang="fr-FR" sz="2800" b="1" dirty="0" smtClean="0">
                <a:latin typeface="Baskerville Old Face" pitchFamily="18" charset="0"/>
              </a:rPr>
              <a:t>à ne pas faire</a:t>
            </a:r>
            <a:r>
              <a:rPr lang="ro-RO" sz="2800" b="1" dirty="0" smtClean="0">
                <a:latin typeface="Baskerville Old Face" pitchFamily="18" charset="0"/>
              </a:rPr>
              <a:t>?</a:t>
            </a:r>
            <a:endParaRPr lang="en-US" sz="2800" b="1" dirty="0">
              <a:latin typeface="Baskerville Old Face" pitchFamily="18" charset="0"/>
            </a:endParaRPr>
          </a:p>
        </p:txBody>
      </p:sp>
      <p:pic>
        <p:nvPicPr>
          <p:cNvPr id="1028" name="Picture 4" descr="http://thumbs.dreamstime.com/thumblarge_5725/572597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29" y="1146258"/>
            <a:ext cx="4328040" cy="4981121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94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thisiscolossal.com/wp-content/uploads/2013/01/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8816653" cy="6527720"/>
          </a:xfrm>
          <a:prstGeom prst="rect">
            <a:avLst/>
          </a:prstGeom>
          <a:noFill/>
          <a:effectLst>
            <a:glow rad="317500">
              <a:schemeClr val="accent2">
                <a:satMod val="175000"/>
                <a:alpha val="35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21486" y="2938702"/>
            <a:ext cx="327525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400" b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itchFamily="66" charset="0"/>
              </a:rPr>
              <a:t>Merci de votre </a:t>
            </a:r>
            <a:r>
              <a:rPr lang="ro-RO" sz="34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itchFamily="66" charset="0"/>
              </a:rPr>
              <a:t>attention</a:t>
            </a:r>
            <a:r>
              <a:rPr lang="ro-RO" sz="3400" b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itchFamily="66" charset="0"/>
              </a:rPr>
              <a:t> !</a:t>
            </a:r>
            <a:endParaRPr lang="en-US" sz="3400" b="1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44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ina_St_5.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hina_St_5.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China_St_5.8</Template>
  <TotalTime>1226</TotalTime>
  <Words>191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Baskerville Old Face</vt:lpstr>
      <vt:lpstr>Calibri</vt:lpstr>
      <vt:lpstr>Edwardian Script ITC</vt:lpstr>
      <vt:lpstr>China_St_5.8</vt:lpstr>
      <vt:lpstr>1_China_St_5.8</vt:lpstr>
      <vt:lpstr>Engagement   pour la   Citoyenneté européenne active</vt:lpstr>
      <vt:lpstr>Écrivez, s’il vous plaît, sur les posters, pour ce cours:</vt:lpstr>
      <vt:lpstr>L’opinion du groupe sur l’engagement individuel en tant que citoyens européens actifs  </vt:lpstr>
      <vt:lpstr>Nous voudrions votre feedback sur ce cours. </vt:lpstr>
      <vt:lpstr>Appréciation   (le processus de documenter savoir, habiletés, attitudes et convictions)</vt:lpstr>
      <vt:lpstr>Combien avez-vous apprécié dans ce cours? </vt:lpstr>
      <vt:lpstr>Remplissez, s’il vous plaît, la matrice et argumentez  votre opinion !</vt:lpstr>
      <vt:lpstr>Qu’est-ce que j’ai réellement appris…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lucretia</dc:creator>
  <cp:lastModifiedBy>Lucretia Sirinian</cp:lastModifiedBy>
  <cp:revision>78</cp:revision>
  <dcterms:created xsi:type="dcterms:W3CDTF">2016-03-18T12:22:29Z</dcterms:created>
  <dcterms:modified xsi:type="dcterms:W3CDTF">2017-01-11T07:07:30Z</dcterms:modified>
</cp:coreProperties>
</file>