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274" r:id="rId2"/>
    <p:sldId id="267" r:id="rId3"/>
    <p:sldId id="271" r:id="rId4"/>
    <p:sldId id="293" r:id="rId5"/>
    <p:sldId id="275" r:id="rId6"/>
    <p:sldId id="262" r:id="rId7"/>
    <p:sldId id="266" r:id="rId8"/>
    <p:sldId id="284" r:id="rId9"/>
    <p:sldId id="268" r:id="rId10"/>
    <p:sldId id="263" r:id="rId11"/>
    <p:sldId id="265" r:id="rId12"/>
    <p:sldId id="272" r:id="rId13"/>
    <p:sldId id="291" r:id="rId14"/>
    <p:sldId id="310" r:id="rId15"/>
    <p:sldId id="295" r:id="rId16"/>
    <p:sldId id="300" r:id="rId17"/>
    <p:sldId id="301" r:id="rId18"/>
    <p:sldId id="303" r:id="rId19"/>
    <p:sldId id="304" r:id="rId20"/>
    <p:sldId id="305" r:id="rId21"/>
    <p:sldId id="306" r:id="rId22"/>
    <p:sldId id="307" r:id="rId23"/>
    <p:sldId id="308" r:id="rId24"/>
    <p:sldId id="311" r:id="rId25"/>
    <p:sldId id="270" r:id="rId26"/>
    <p:sldId id="264" r:id="rId27"/>
    <p:sldId id="277" r:id="rId28"/>
    <p:sldId id="309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FDC1BB"/>
    <a:srgbClr val="B6DF89"/>
    <a:srgbClr val="FFFF99"/>
    <a:srgbClr val="99FF99"/>
    <a:srgbClr val="F7DDD9"/>
    <a:srgbClr val="CCCC00"/>
    <a:srgbClr val="CCCCFF"/>
    <a:srgbClr val="FF6600"/>
    <a:srgbClr val="E077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34" autoAdjust="0"/>
    <p:restoredTop sz="94622" autoAdjust="0"/>
  </p:normalViewPr>
  <p:slideViewPr>
    <p:cSldViewPr>
      <p:cViewPr>
        <p:scale>
          <a:sx n="70" d="100"/>
          <a:sy n="70" d="100"/>
        </p:scale>
        <p:origin x="-1152" y="-1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55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C0F1D8-9B9E-4BC5-9D02-D28B3BD747D2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25CF051E-AA34-4CAE-A12D-1603CD75597B}">
      <dgm:prSet phldrT="[Text]" custT="1"/>
      <dgm:spPr>
        <a:solidFill>
          <a:srgbClr val="FFFF66"/>
        </a:solidFill>
      </dgm:spPr>
      <dgm:t>
        <a:bodyPr/>
        <a:lstStyle/>
        <a:p>
          <a:r>
            <a:rPr lang="ro-RO" sz="2800" b="1" dirty="0" smtClean="0">
              <a:latin typeface="Baskerville Old Face" pitchFamily="18" charset="0"/>
            </a:rPr>
            <a:t>Cognitive</a:t>
          </a:r>
        </a:p>
        <a:p>
          <a:r>
            <a:rPr lang="ro-RO" sz="2800" dirty="0" smtClean="0">
              <a:latin typeface="Baskerville Old Face" pitchFamily="18" charset="0"/>
            </a:rPr>
            <a:t>Information &amp; </a:t>
          </a:r>
          <a:r>
            <a:rPr lang="ro-RO" sz="2800" dirty="0" err="1" smtClean="0">
              <a:latin typeface="Baskerville Old Face" pitchFamily="18" charset="0"/>
            </a:rPr>
            <a:t>Awareness</a:t>
          </a:r>
          <a:r>
            <a:rPr lang="ro-RO" sz="2800" dirty="0" smtClean="0">
              <a:latin typeface="Baskerville Old Face" pitchFamily="18" charset="0"/>
            </a:rPr>
            <a:t> </a:t>
          </a:r>
          <a:endParaRPr lang="en-US" sz="2800" dirty="0">
            <a:latin typeface="Baskerville Old Face" pitchFamily="18" charset="0"/>
          </a:endParaRPr>
        </a:p>
      </dgm:t>
    </dgm:pt>
    <dgm:pt modelId="{E47D42BD-7002-4386-A331-DFFDF42E4FC9}" type="parTrans" cxnId="{C8F0D25A-FC96-4B38-968E-2F1CEB62A511}">
      <dgm:prSet/>
      <dgm:spPr/>
      <dgm:t>
        <a:bodyPr/>
        <a:lstStyle/>
        <a:p>
          <a:endParaRPr lang="en-US"/>
        </a:p>
      </dgm:t>
    </dgm:pt>
    <dgm:pt modelId="{D10B3E0F-8110-47CD-8DD7-A5D25944C2BF}" type="sibTrans" cxnId="{C8F0D25A-FC96-4B38-968E-2F1CEB62A511}">
      <dgm:prSet/>
      <dgm:spPr/>
      <dgm:t>
        <a:bodyPr/>
        <a:lstStyle/>
        <a:p>
          <a:endParaRPr lang="en-US"/>
        </a:p>
      </dgm:t>
    </dgm:pt>
    <dgm:pt modelId="{A0B46E52-324D-4ADF-B9D2-39CADE31B07D}">
      <dgm:prSet phldrT="[Text]" custT="1"/>
      <dgm:spPr>
        <a:solidFill>
          <a:srgbClr val="92D050">
            <a:alpha val="50000"/>
          </a:srgbClr>
        </a:solidFill>
      </dgm:spPr>
      <dgm:t>
        <a:bodyPr/>
        <a:lstStyle/>
        <a:p>
          <a:r>
            <a:rPr lang="ro-RO" sz="2800" b="1" dirty="0" err="1" smtClean="0">
              <a:latin typeface="Baskerville Old Face" pitchFamily="18" charset="0"/>
            </a:rPr>
            <a:t>Psychomotor</a:t>
          </a:r>
          <a:endParaRPr lang="ro-RO" sz="2800" b="1" dirty="0" smtClean="0">
            <a:latin typeface="Baskerville Old Face" pitchFamily="18" charset="0"/>
          </a:endParaRPr>
        </a:p>
        <a:p>
          <a:r>
            <a:rPr lang="ro-RO" sz="2800" dirty="0" err="1" smtClean="0">
              <a:latin typeface="Baskerville Old Face" pitchFamily="18" charset="0"/>
            </a:rPr>
            <a:t>Methods</a:t>
          </a:r>
          <a:r>
            <a:rPr lang="ro-RO" sz="2800" dirty="0" smtClean="0">
              <a:latin typeface="Baskerville Old Face" pitchFamily="18" charset="0"/>
            </a:rPr>
            <a:t> &amp; </a:t>
          </a:r>
          <a:r>
            <a:rPr lang="ro-RO" sz="2800" dirty="0" err="1" smtClean="0">
              <a:latin typeface="Baskerville Old Face" pitchFamily="18" charset="0"/>
            </a:rPr>
            <a:t>Techniques</a:t>
          </a:r>
          <a:r>
            <a:rPr lang="ro-RO" sz="2800" dirty="0" smtClean="0">
              <a:latin typeface="Baskerville Old Face" pitchFamily="18" charset="0"/>
            </a:rPr>
            <a:t>  </a:t>
          </a:r>
          <a:endParaRPr lang="en-US" sz="2800" dirty="0">
            <a:latin typeface="Baskerville Old Face" pitchFamily="18" charset="0"/>
          </a:endParaRPr>
        </a:p>
      </dgm:t>
    </dgm:pt>
    <dgm:pt modelId="{E3B83E2C-3812-43DC-BFFB-643801C881DC}" type="parTrans" cxnId="{B235179D-08A2-489F-AC27-666D657FBF7F}">
      <dgm:prSet/>
      <dgm:spPr/>
      <dgm:t>
        <a:bodyPr/>
        <a:lstStyle/>
        <a:p>
          <a:endParaRPr lang="en-US"/>
        </a:p>
      </dgm:t>
    </dgm:pt>
    <dgm:pt modelId="{5F39BBBC-4822-44E5-BB9A-9526BCA618F0}" type="sibTrans" cxnId="{B235179D-08A2-489F-AC27-666D657FBF7F}">
      <dgm:prSet/>
      <dgm:spPr/>
      <dgm:t>
        <a:bodyPr/>
        <a:lstStyle/>
        <a:p>
          <a:endParaRPr lang="en-US"/>
        </a:p>
      </dgm:t>
    </dgm:pt>
    <dgm:pt modelId="{C4E2A00A-4213-45C8-81FA-123B7032DECF}">
      <dgm:prSet phldrT="[Text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ro-RO" sz="2800" b="1" dirty="0" err="1" smtClean="0">
              <a:latin typeface="Baskerville Old Face" pitchFamily="18" charset="0"/>
            </a:rPr>
            <a:t>Affective</a:t>
          </a:r>
          <a:r>
            <a:rPr lang="ro-RO" sz="2800" dirty="0" smtClean="0">
              <a:latin typeface="Baskerville Old Face" pitchFamily="18" charset="0"/>
            </a:rPr>
            <a:t> </a:t>
          </a:r>
        </a:p>
        <a:p>
          <a:r>
            <a:rPr lang="ro-RO" sz="2800" dirty="0" err="1" smtClean="0">
              <a:latin typeface="Baskerville Old Face" pitchFamily="18" charset="0"/>
            </a:rPr>
            <a:t>Attitudes</a:t>
          </a:r>
          <a:r>
            <a:rPr lang="ro-RO" sz="2800" dirty="0" smtClean="0">
              <a:latin typeface="Baskerville Old Face" pitchFamily="18" charset="0"/>
            </a:rPr>
            <a:t> &amp; </a:t>
          </a:r>
          <a:r>
            <a:rPr lang="ro-RO" sz="2800" dirty="0" err="1" smtClean="0">
              <a:latin typeface="Baskerville Old Face" pitchFamily="18" charset="0"/>
            </a:rPr>
            <a:t>Behaviour</a:t>
          </a:r>
          <a:r>
            <a:rPr lang="ro-RO" sz="2800" dirty="0" smtClean="0">
              <a:latin typeface="Baskerville Old Face" pitchFamily="18" charset="0"/>
            </a:rPr>
            <a:t> </a:t>
          </a:r>
          <a:endParaRPr lang="en-US" sz="2800" dirty="0">
            <a:latin typeface="Baskerville Old Face" pitchFamily="18" charset="0"/>
          </a:endParaRPr>
        </a:p>
      </dgm:t>
    </dgm:pt>
    <dgm:pt modelId="{39D7E99A-2FD7-443C-BB17-FE88DF5EC5E9}" type="parTrans" cxnId="{DA766F3B-1D79-4B02-A791-054187003B44}">
      <dgm:prSet/>
      <dgm:spPr/>
      <dgm:t>
        <a:bodyPr/>
        <a:lstStyle/>
        <a:p>
          <a:endParaRPr lang="en-US"/>
        </a:p>
      </dgm:t>
    </dgm:pt>
    <dgm:pt modelId="{FFE56318-A304-4804-944B-8D8484B4EE09}" type="sibTrans" cxnId="{DA766F3B-1D79-4B02-A791-054187003B44}">
      <dgm:prSet/>
      <dgm:spPr/>
      <dgm:t>
        <a:bodyPr/>
        <a:lstStyle/>
        <a:p>
          <a:endParaRPr lang="en-US"/>
        </a:p>
      </dgm:t>
    </dgm:pt>
    <dgm:pt modelId="{91A0ECE8-7E9F-4D26-8AFE-0112570BE4BE}" type="pres">
      <dgm:prSet presAssocID="{E6C0F1D8-9B9E-4BC5-9D02-D28B3BD747D2}" presName="compositeShape" presStyleCnt="0">
        <dgm:presLayoutVars>
          <dgm:chMax val="7"/>
          <dgm:dir/>
          <dgm:resizeHandles val="exact"/>
        </dgm:presLayoutVars>
      </dgm:prSet>
      <dgm:spPr/>
    </dgm:pt>
    <dgm:pt modelId="{2D175948-7302-47DF-9E34-AAD3267A2971}" type="pres">
      <dgm:prSet presAssocID="{25CF051E-AA34-4CAE-A12D-1603CD75597B}" presName="circ1" presStyleLbl="vennNode1" presStyleIdx="0" presStyleCnt="3" custScaleX="108337" custScaleY="101669"/>
      <dgm:spPr/>
      <dgm:t>
        <a:bodyPr/>
        <a:lstStyle/>
        <a:p>
          <a:endParaRPr lang="en-US"/>
        </a:p>
      </dgm:t>
    </dgm:pt>
    <dgm:pt modelId="{54BA53CC-19A8-4C69-A2AB-AE3989CAA07E}" type="pres">
      <dgm:prSet presAssocID="{25CF051E-AA34-4CAE-A12D-1603CD75597B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91E89E-46DB-480F-9101-D25E00863F93}" type="pres">
      <dgm:prSet presAssocID="{A0B46E52-324D-4ADF-B9D2-39CADE31B07D}" presName="circ2" presStyleLbl="vennNode1" presStyleIdx="1" presStyleCnt="3" custScaleX="117762" custLinFactNeighborX="14927" custLinFactNeighborY="-2005"/>
      <dgm:spPr/>
      <dgm:t>
        <a:bodyPr/>
        <a:lstStyle/>
        <a:p>
          <a:endParaRPr lang="en-US"/>
        </a:p>
      </dgm:t>
    </dgm:pt>
    <dgm:pt modelId="{F7263EB9-C438-4D7C-9722-505FFD4E70C0}" type="pres">
      <dgm:prSet presAssocID="{A0B46E52-324D-4ADF-B9D2-39CADE31B07D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2114B3-04F8-47EB-928A-8B150AA319C0}" type="pres">
      <dgm:prSet presAssocID="{C4E2A00A-4213-45C8-81FA-123B7032DECF}" presName="circ3" presStyleLbl="vennNode1" presStyleIdx="2" presStyleCnt="3" custScaleX="115026" custLinFactNeighborX="-9430" custLinFactNeighborY="-2005"/>
      <dgm:spPr/>
      <dgm:t>
        <a:bodyPr/>
        <a:lstStyle/>
        <a:p>
          <a:endParaRPr lang="en-US"/>
        </a:p>
      </dgm:t>
    </dgm:pt>
    <dgm:pt modelId="{B51AE48F-D28C-4A0D-89D3-6AA01C79D1E6}" type="pres">
      <dgm:prSet presAssocID="{C4E2A00A-4213-45C8-81FA-123B7032DECF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14110C0-1EB5-4947-87CC-6BB92D5FAE75}" type="presOf" srcId="{A0B46E52-324D-4ADF-B9D2-39CADE31B07D}" destId="{F7263EB9-C438-4D7C-9722-505FFD4E70C0}" srcOrd="1" destOrd="0" presId="urn:microsoft.com/office/officeart/2005/8/layout/venn1"/>
    <dgm:cxn modelId="{4704FE64-E01D-4575-BBBD-C7C7ED2F4752}" type="presOf" srcId="{25CF051E-AA34-4CAE-A12D-1603CD75597B}" destId="{2D175948-7302-47DF-9E34-AAD3267A2971}" srcOrd="0" destOrd="0" presId="urn:microsoft.com/office/officeart/2005/8/layout/venn1"/>
    <dgm:cxn modelId="{EE755B54-063C-438B-840B-C8E4173F47A1}" type="presOf" srcId="{C4E2A00A-4213-45C8-81FA-123B7032DECF}" destId="{582114B3-04F8-47EB-928A-8B150AA319C0}" srcOrd="0" destOrd="0" presId="urn:microsoft.com/office/officeart/2005/8/layout/venn1"/>
    <dgm:cxn modelId="{38D8A89B-D023-490A-B0B5-AEFAA2114A9E}" type="presOf" srcId="{C4E2A00A-4213-45C8-81FA-123B7032DECF}" destId="{B51AE48F-D28C-4A0D-89D3-6AA01C79D1E6}" srcOrd="1" destOrd="0" presId="urn:microsoft.com/office/officeart/2005/8/layout/venn1"/>
    <dgm:cxn modelId="{F93B9836-D791-4EA7-8485-3552D4BF784A}" type="presOf" srcId="{A0B46E52-324D-4ADF-B9D2-39CADE31B07D}" destId="{5991E89E-46DB-480F-9101-D25E00863F93}" srcOrd="0" destOrd="0" presId="urn:microsoft.com/office/officeart/2005/8/layout/venn1"/>
    <dgm:cxn modelId="{6F04AEF0-8FE7-47D7-AC40-0E69DBD68BC0}" type="presOf" srcId="{E6C0F1D8-9B9E-4BC5-9D02-D28B3BD747D2}" destId="{91A0ECE8-7E9F-4D26-8AFE-0112570BE4BE}" srcOrd="0" destOrd="0" presId="urn:microsoft.com/office/officeart/2005/8/layout/venn1"/>
    <dgm:cxn modelId="{ED4FB98A-2477-4BED-8AE1-F8A845B0EE90}" type="presOf" srcId="{25CF051E-AA34-4CAE-A12D-1603CD75597B}" destId="{54BA53CC-19A8-4C69-A2AB-AE3989CAA07E}" srcOrd="1" destOrd="0" presId="urn:microsoft.com/office/officeart/2005/8/layout/venn1"/>
    <dgm:cxn modelId="{C8F0D25A-FC96-4B38-968E-2F1CEB62A511}" srcId="{E6C0F1D8-9B9E-4BC5-9D02-D28B3BD747D2}" destId="{25CF051E-AA34-4CAE-A12D-1603CD75597B}" srcOrd="0" destOrd="0" parTransId="{E47D42BD-7002-4386-A331-DFFDF42E4FC9}" sibTransId="{D10B3E0F-8110-47CD-8DD7-A5D25944C2BF}"/>
    <dgm:cxn modelId="{B235179D-08A2-489F-AC27-666D657FBF7F}" srcId="{E6C0F1D8-9B9E-4BC5-9D02-D28B3BD747D2}" destId="{A0B46E52-324D-4ADF-B9D2-39CADE31B07D}" srcOrd="1" destOrd="0" parTransId="{E3B83E2C-3812-43DC-BFFB-643801C881DC}" sibTransId="{5F39BBBC-4822-44E5-BB9A-9526BCA618F0}"/>
    <dgm:cxn modelId="{DA766F3B-1D79-4B02-A791-054187003B44}" srcId="{E6C0F1D8-9B9E-4BC5-9D02-D28B3BD747D2}" destId="{C4E2A00A-4213-45C8-81FA-123B7032DECF}" srcOrd="2" destOrd="0" parTransId="{39D7E99A-2FD7-443C-BB17-FE88DF5EC5E9}" sibTransId="{FFE56318-A304-4804-944B-8D8484B4EE09}"/>
    <dgm:cxn modelId="{2965308C-E1B0-485C-8C3E-0A681EA413C2}" type="presParOf" srcId="{91A0ECE8-7E9F-4D26-8AFE-0112570BE4BE}" destId="{2D175948-7302-47DF-9E34-AAD3267A2971}" srcOrd="0" destOrd="0" presId="urn:microsoft.com/office/officeart/2005/8/layout/venn1"/>
    <dgm:cxn modelId="{950E1EDB-92C4-4F20-862C-82C9A9541492}" type="presParOf" srcId="{91A0ECE8-7E9F-4D26-8AFE-0112570BE4BE}" destId="{54BA53CC-19A8-4C69-A2AB-AE3989CAA07E}" srcOrd="1" destOrd="0" presId="urn:microsoft.com/office/officeart/2005/8/layout/venn1"/>
    <dgm:cxn modelId="{A9A9C892-E3BE-4CB7-AEFB-585A50E209AC}" type="presParOf" srcId="{91A0ECE8-7E9F-4D26-8AFE-0112570BE4BE}" destId="{5991E89E-46DB-480F-9101-D25E00863F93}" srcOrd="2" destOrd="0" presId="urn:microsoft.com/office/officeart/2005/8/layout/venn1"/>
    <dgm:cxn modelId="{8AB8F2DC-C45D-4131-B6F6-C9780A07C3F3}" type="presParOf" srcId="{91A0ECE8-7E9F-4D26-8AFE-0112570BE4BE}" destId="{F7263EB9-C438-4D7C-9722-505FFD4E70C0}" srcOrd="3" destOrd="0" presId="urn:microsoft.com/office/officeart/2005/8/layout/venn1"/>
    <dgm:cxn modelId="{9740C60B-13FA-4EBE-8290-375852B97745}" type="presParOf" srcId="{91A0ECE8-7E9F-4D26-8AFE-0112570BE4BE}" destId="{582114B3-04F8-47EB-928A-8B150AA319C0}" srcOrd="4" destOrd="0" presId="urn:microsoft.com/office/officeart/2005/8/layout/venn1"/>
    <dgm:cxn modelId="{17E05619-8462-4651-8C5B-D29F6127FA3E}" type="presParOf" srcId="{91A0ECE8-7E9F-4D26-8AFE-0112570BE4BE}" destId="{B51AE48F-D28C-4A0D-89D3-6AA01C79D1E6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175948-7302-47DF-9E34-AAD3267A2971}">
      <dsp:nvSpPr>
        <dsp:cNvPr id="0" name=""/>
        <dsp:cNvSpPr/>
      </dsp:nvSpPr>
      <dsp:spPr>
        <a:xfrm>
          <a:off x="2506548" y="59470"/>
          <a:ext cx="3867065" cy="3629052"/>
        </a:xfrm>
        <a:prstGeom prst="ellipse">
          <a:avLst/>
        </a:prstGeom>
        <a:solidFill>
          <a:srgbClr val="FFFF6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2800" b="1" kern="1200" dirty="0" smtClean="0">
              <a:latin typeface="Baskerville Old Face" pitchFamily="18" charset="0"/>
            </a:rPr>
            <a:t>Cognitive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2800" kern="1200" dirty="0" smtClean="0">
              <a:latin typeface="Baskerville Old Face" pitchFamily="18" charset="0"/>
            </a:rPr>
            <a:t>Information &amp; </a:t>
          </a:r>
          <a:r>
            <a:rPr lang="ro-RO" sz="2800" kern="1200" dirty="0" err="1" smtClean="0">
              <a:latin typeface="Baskerville Old Face" pitchFamily="18" charset="0"/>
            </a:rPr>
            <a:t>Awareness</a:t>
          </a:r>
          <a:r>
            <a:rPr lang="ro-RO" sz="2800" kern="1200" dirty="0" smtClean="0">
              <a:latin typeface="Baskerville Old Face" pitchFamily="18" charset="0"/>
            </a:rPr>
            <a:t> </a:t>
          </a:r>
          <a:endParaRPr lang="en-US" sz="2800" kern="1200" dirty="0">
            <a:latin typeface="Baskerville Old Face" pitchFamily="18" charset="0"/>
          </a:endParaRPr>
        </a:p>
      </dsp:txBody>
      <dsp:txXfrm>
        <a:off x="3022156" y="694554"/>
        <a:ext cx="2835847" cy="1633073"/>
      </dsp:txXfrm>
    </dsp:sp>
    <dsp:sp modelId="{5991E89E-46DB-480F-9101-D25E00863F93}">
      <dsp:nvSpPr>
        <dsp:cNvPr id="0" name=""/>
        <dsp:cNvSpPr/>
      </dsp:nvSpPr>
      <dsp:spPr>
        <a:xfrm>
          <a:off x="4159139" y="2248613"/>
          <a:ext cx="4203488" cy="3569478"/>
        </a:xfrm>
        <a:prstGeom prst="ellipse">
          <a:avLst/>
        </a:prstGeom>
        <a:solidFill>
          <a:srgbClr val="92D050">
            <a:alpha val="5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2800" b="1" kern="1200" dirty="0" err="1" smtClean="0">
              <a:latin typeface="Baskerville Old Face" pitchFamily="18" charset="0"/>
            </a:rPr>
            <a:t>Psychomotor</a:t>
          </a:r>
          <a:endParaRPr lang="ro-RO" sz="2800" b="1" kern="1200" dirty="0" smtClean="0">
            <a:latin typeface="Baskerville Old Face" pitchFamily="18" charset="0"/>
          </a:endParaRP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2800" kern="1200" dirty="0" err="1" smtClean="0">
              <a:latin typeface="Baskerville Old Face" pitchFamily="18" charset="0"/>
            </a:rPr>
            <a:t>Methods</a:t>
          </a:r>
          <a:r>
            <a:rPr lang="ro-RO" sz="2800" kern="1200" dirty="0" smtClean="0">
              <a:latin typeface="Baskerville Old Face" pitchFamily="18" charset="0"/>
            </a:rPr>
            <a:t> &amp; </a:t>
          </a:r>
          <a:r>
            <a:rPr lang="ro-RO" sz="2800" kern="1200" dirty="0" err="1" smtClean="0">
              <a:latin typeface="Baskerville Old Face" pitchFamily="18" charset="0"/>
            </a:rPr>
            <a:t>Techniques</a:t>
          </a:r>
          <a:r>
            <a:rPr lang="ro-RO" sz="2800" kern="1200" dirty="0" smtClean="0">
              <a:latin typeface="Baskerville Old Face" pitchFamily="18" charset="0"/>
            </a:rPr>
            <a:t>  </a:t>
          </a:r>
          <a:endParaRPr lang="en-US" sz="2800" kern="1200" dirty="0">
            <a:latin typeface="Baskerville Old Face" pitchFamily="18" charset="0"/>
          </a:endParaRPr>
        </a:p>
      </dsp:txBody>
      <dsp:txXfrm>
        <a:off x="5444706" y="3170728"/>
        <a:ext cx="2522093" cy="1963212"/>
      </dsp:txXfrm>
    </dsp:sp>
    <dsp:sp modelId="{582114B3-04F8-47EB-928A-8B150AA319C0}">
      <dsp:nvSpPr>
        <dsp:cNvPr id="0" name=""/>
        <dsp:cNvSpPr/>
      </dsp:nvSpPr>
      <dsp:spPr>
        <a:xfrm>
          <a:off x="762578" y="2248613"/>
          <a:ext cx="4105827" cy="3569478"/>
        </a:xfrm>
        <a:prstGeom prst="ellipse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2800" b="1" kern="1200" dirty="0" err="1" smtClean="0">
              <a:latin typeface="Baskerville Old Face" pitchFamily="18" charset="0"/>
            </a:rPr>
            <a:t>Affective</a:t>
          </a:r>
          <a:r>
            <a:rPr lang="ro-RO" sz="2800" kern="1200" dirty="0" smtClean="0">
              <a:latin typeface="Baskerville Old Face" pitchFamily="18" charset="0"/>
            </a:rPr>
            <a:t> 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2800" kern="1200" dirty="0" err="1" smtClean="0">
              <a:latin typeface="Baskerville Old Face" pitchFamily="18" charset="0"/>
            </a:rPr>
            <a:t>Attitudes</a:t>
          </a:r>
          <a:r>
            <a:rPr lang="ro-RO" sz="2800" kern="1200" dirty="0" smtClean="0">
              <a:latin typeface="Baskerville Old Face" pitchFamily="18" charset="0"/>
            </a:rPr>
            <a:t> &amp; </a:t>
          </a:r>
          <a:r>
            <a:rPr lang="ro-RO" sz="2800" kern="1200" dirty="0" err="1" smtClean="0">
              <a:latin typeface="Baskerville Old Face" pitchFamily="18" charset="0"/>
            </a:rPr>
            <a:t>Behaviour</a:t>
          </a:r>
          <a:r>
            <a:rPr lang="ro-RO" sz="2800" kern="1200" dirty="0" smtClean="0">
              <a:latin typeface="Baskerville Old Face" pitchFamily="18" charset="0"/>
            </a:rPr>
            <a:t> </a:t>
          </a:r>
          <a:endParaRPr lang="en-US" sz="2800" kern="1200" dirty="0">
            <a:latin typeface="Baskerville Old Face" pitchFamily="18" charset="0"/>
          </a:endParaRPr>
        </a:p>
      </dsp:txBody>
      <dsp:txXfrm>
        <a:off x="1149210" y="3170728"/>
        <a:ext cx="2463496" cy="19632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64BF7C-E348-4A38-B2B1-5C0F3967D50D}" type="datetimeFigureOut">
              <a:rPr lang="en-US" smtClean="0"/>
              <a:t>4/11/2016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4E9878-DD5A-4DF9-ACBF-FD8D7574A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024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4E9878-DD5A-4DF9-ACBF-FD8D7574A8E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6469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22E39-63E3-4B52-8E33-CAB9608A9071}" type="datetimeFigureOut">
              <a:rPr lang="en-US" smtClean="0"/>
              <a:t>4/11/2016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599E954B-ED33-4F0E-8344-74416C1C4E0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22E39-63E3-4B52-8E33-CAB9608A9071}" type="datetimeFigureOut">
              <a:rPr lang="en-US" smtClean="0"/>
              <a:t>4/11/2016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E954B-ED33-4F0E-8344-74416C1C4E0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22E39-63E3-4B52-8E33-CAB9608A9071}" type="datetimeFigureOut">
              <a:rPr lang="en-US" smtClean="0"/>
              <a:t>4/11/2016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599E954B-ED33-4F0E-8344-74416C1C4E0B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22E39-63E3-4B52-8E33-CAB9608A9071}" type="datetimeFigureOut">
              <a:rPr lang="en-US" smtClean="0"/>
              <a:t>4/11/2016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E954B-ED33-4F0E-8344-74416C1C4E0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22E39-63E3-4B52-8E33-CAB9608A9071}" type="datetimeFigureOut">
              <a:rPr lang="en-US" smtClean="0"/>
              <a:t>4/11/2016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E954B-ED33-4F0E-8344-74416C1C4E0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22E39-63E3-4B52-8E33-CAB9608A9071}" type="datetimeFigureOut">
              <a:rPr lang="en-US" smtClean="0"/>
              <a:t>4/11/2016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E954B-ED33-4F0E-8344-74416C1C4E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22E39-63E3-4B52-8E33-CAB9608A9071}" type="datetimeFigureOut">
              <a:rPr lang="en-US" smtClean="0"/>
              <a:t>4/11/2016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E954B-ED33-4F0E-8344-74416C1C4E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22E39-63E3-4B52-8E33-CAB9608A9071}" type="datetimeFigureOut">
              <a:rPr lang="en-US" smtClean="0"/>
              <a:t>4/11/2016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E954B-ED33-4F0E-8344-74416C1C4E0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22E39-63E3-4B52-8E33-CAB9608A9071}" type="datetimeFigureOut">
              <a:rPr lang="en-US" smtClean="0"/>
              <a:t>4/11/2016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599E954B-ED33-4F0E-8344-74416C1C4E0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22E39-63E3-4B52-8E33-CAB9608A9071}" type="datetimeFigureOut">
              <a:rPr lang="en-US" smtClean="0"/>
              <a:t>4/11/2016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E954B-ED33-4F0E-8344-74416C1C4E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22E39-63E3-4B52-8E33-CAB9608A9071}" type="datetimeFigureOut">
              <a:rPr lang="en-US" smtClean="0"/>
              <a:t>4/11/2016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E954B-ED33-4F0E-8344-74416C1C4E0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4322E39-63E3-4B52-8E33-CAB9608A9071}" type="datetimeFigureOut">
              <a:rPr lang="en-US" smtClean="0"/>
              <a:t>4/11/2016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599E954B-ED33-4F0E-8344-74416C1C4E0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o-RO" b="1" i="1" dirty="0" smtClean="0">
                <a:solidFill>
                  <a:schemeClr val="tx1"/>
                </a:solidFill>
                <a:latin typeface="Baskerville Old Face" pitchFamily="18" charset="0"/>
              </a:rPr>
              <a:t/>
            </a:r>
            <a:br>
              <a:rPr lang="ro-RO" b="1" i="1" dirty="0" smtClean="0">
                <a:solidFill>
                  <a:schemeClr val="tx1"/>
                </a:solidFill>
                <a:latin typeface="Baskerville Old Face" pitchFamily="18" charset="0"/>
              </a:rPr>
            </a:br>
            <a:r>
              <a:rPr lang="ro-RO" b="1" i="1" dirty="0">
                <a:solidFill>
                  <a:srgbClr val="CCFFFF"/>
                </a:solidFill>
                <a:latin typeface="Baskerville Old Face" pitchFamily="18" charset="0"/>
              </a:rPr>
              <a:t>D</a:t>
            </a:r>
            <a:r>
              <a:rPr lang="ro-RO" b="1" i="1" dirty="0" smtClean="0">
                <a:solidFill>
                  <a:srgbClr val="CCFFFF"/>
                </a:solidFill>
                <a:latin typeface="Baskerville Old Face" pitchFamily="18" charset="0"/>
              </a:rPr>
              <a:t>espre evaluare </a:t>
            </a:r>
            <a:r>
              <a:rPr lang="ro-RO" b="1" i="1" dirty="0" smtClean="0">
                <a:solidFill>
                  <a:schemeClr val="tx1"/>
                </a:solidFill>
                <a:latin typeface="Baskerville Old Face" pitchFamily="18" charset="0"/>
              </a:rPr>
              <a:t/>
            </a:r>
            <a:br>
              <a:rPr lang="ro-RO" b="1" i="1" dirty="0" smtClean="0">
                <a:solidFill>
                  <a:schemeClr val="tx1"/>
                </a:solidFill>
                <a:latin typeface="Baskerville Old Face" pitchFamily="18" charset="0"/>
              </a:rPr>
            </a:br>
            <a:r>
              <a:rPr lang="ro-RO" b="1" i="1" dirty="0" smtClean="0">
                <a:solidFill>
                  <a:schemeClr val="tx1"/>
                </a:solidFill>
                <a:latin typeface="Baskerville Old Face" pitchFamily="18" charset="0"/>
              </a:rPr>
              <a:t> </a:t>
            </a:r>
            <a:endParaRPr lang="en-US" b="1" i="1" dirty="0">
              <a:solidFill>
                <a:schemeClr val="tx1"/>
              </a:solidFill>
              <a:latin typeface="Baskerville Old Face" pitchFamily="18" charset="0"/>
            </a:endParaRPr>
          </a:p>
        </p:txBody>
      </p:sp>
      <p:sp>
        <p:nvSpPr>
          <p:cNvPr id="4" name="AutoShape 4" descr="Imagini pentru sisyphe heureux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6" descr="Imagini pentru sisyphe heureux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720033" y="3764620"/>
            <a:ext cx="5290230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o-RO" sz="2400" b="1" dirty="0" smtClean="0">
                <a:latin typeface="Monotype Corsiva" pitchFamily="66" charset="0"/>
              </a:rPr>
              <a:t>Dacă nu îl poţi măsura, nu îl poţi îmbunătăţi.  </a:t>
            </a:r>
            <a:endParaRPr lang="ro-RO" sz="2400" b="1" dirty="0" smtClean="0">
              <a:latin typeface="Monotype Corsiva" pitchFamily="66" charset="0"/>
            </a:endParaRPr>
          </a:p>
          <a:p>
            <a:pPr algn="r"/>
            <a:r>
              <a:rPr lang="ro-RO" sz="2800" b="1" dirty="0" smtClean="0">
                <a:latin typeface="Edwardian Script ITC" pitchFamily="66" charset="0"/>
              </a:rPr>
              <a:t>Lord Kelvin (1824 - 1907)</a:t>
            </a:r>
            <a:endParaRPr lang="en-US" sz="2800" b="1" dirty="0">
              <a:latin typeface="Edwardian Script ITC" pitchFamily="66" charset="0"/>
            </a:endParaRPr>
          </a:p>
        </p:txBody>
      </p:sp>
      <p:pic>
        <p:nvPicPr>
          <p:cNvPr id="5123" name="Imag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39192"/>
            <a:ext cx="142875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Imag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062" y="333369"/>
            <a:ext cx="2809875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1" name="Imag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68045"/>
            <a:ext cx="876300" cy="108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	</a:t>
            </a:r>
            <a:endParaRPr kumimoji="0" lang="nl-N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0" y="1447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</a:t>
            </a:r>
            <a:endParaRPr kumimoji="0" lang="nl-N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0" y="22479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</a:t>
            </a:r>
            <a:endParaRPr kumimoji="0" lang="nl-N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0" y="33337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1458" y="5373216"/>
            <a:ext cx="89209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o-RO" sz="2000" dirty="0" smtClean="0">
                <a:latin typeface="Baskerville Old Face" pitchFamily="18" charset="0"/>
              </a:rPr>
              <a:t>		    </a:t>
            </a:r>
            <a:r>
              <a:rPr lang="en-GB" sz="2000" b="1" dirty="0" smtClean="0">
                <a:latin typeface="Baskerville Old Face" pitchFamily="18" charset="0"/>
              </a:rPr>
              <a:t>ELICIT-PLUS </a:t>
            </a:r>
            <a:r>
              <a:rPr lang="en-GB" sz="2000" b="1" dirty="0">
                <a:latin typeface="Baskerville Old Face" pitchFamily="18" charset="0"/>
              </a:rPr>
              <a:t>– 2014-1-</a:t>
            </a:r>
            <a:r>
              <a:rPr lang="en-GB" sz="2000" b="1" dirty="0" err="1">
                <a:latin typeface="Baskerville Old Face" pitchFamily="18" charset="0"/>
              </a:rPr>
              <a:t>FR01</a:t>
            </a:r>
            <a:r>
              <a:rPr lang="en-GB" sz="2000" b="1" dirty="0">
                <a:latin typeface="Baskerville Old Face" pitchFamily="18" charset="0"/>
              </a:rPr>
              <a:t>-</a:t>
            </a:r>
            <a:r>
              <a:rPr lang="en-GB" sz="2000" b="1" dirty="0" err="1">
                <a:latin typeface="Baskerville Old Face" pitchFamily="18" charset="0"/>
              </a:rPr>
              <a:t>KA200</a:t>
            </a:r>
            <a:r>
              <a:rPr lang="en-GB" sz="2000" b="1" dirty="0">
                <a:latin typeface="Baskerville Old Face" pitchFamily="18" charset="0"/>
              </a:rPr>
              <a:t>-002362</a:t>
            </a:r>
            <a:endParaRPr lang="en-US" sz="2000" b="1" dirty="0">
              <a:latin typeface="Baskerville Old Face" pitchFamily="18" charset="0"/>
            </a:endParaRPr>
          </a:p>
          <a:p>
            <a:pPr algn="just"/>
            <a:r>
              <a:rPr lang="ro-RO" sz="2000" dirty="0" smtClean="0">
                <a:latin typeface="Baskerville Old Face" pitchFamily="18" charset="0"/>
              </a:rPr>
              <a:t>	</a:t>
            </a:r>
            <a:r>
              <a:rPr lang="en-US" sz="2000" dirty="0" err="1" smtClean="0">
                <a:latin typeface="Baskerville Old Face" pitchFamily="18" charset="0"/>
              </a:rPr>
              <a:t>Acest</a:t>
            </a:r>
            <a:r>
              <a:rPr lang="en-US" sz="2000" dirty="0" smtClean="0">
                <a:latin typeface="Baskerville Old Face" pitchFamily="18" charset="0"/>
              </a:rPr>
              <a:t> </a:t>
            </a:r>
            <a:r>
              <a:rPr lang="en-US" sz="2000" dirty="0" err="1">
                <a:latin typeface="Baskerville Old Face" pitchFamily="18" charset="0"/>
              </a:rPr>
              <a:t>proiect</a:t>
            </a:r>
            <a:r>
              <a:rPr lang="en-US" sz="2000" dirty="0">
                <a:latin typeface="Baskerville Old Face" pitchFamily="18" charset="0"/>
              </a:rPr>
              <a:t> a </a:t>
            </a:r>
            <a:r>
              <a:rPr lang="en-US" sz="2000" dirty="0" err="1">
                <a:latin typeface="Baskerville Old Face" pitchFamily="18" charset="0"/>
              </a:rPr>
              <a:t>fost</a:t>
            </a:r>
            <a:r>
              <a:rPr lang="en-US" sz="2000" dirty="0">
                <a:latin typeface="Baskerville Old Face" pitchFamily="18" charset="0"/>
              </a:rPr>
              <a:t> </a:t>
            </a:r>
            <a:r>
              <a:rPr lang="en-US" sz="2000" dirty="0" err="1">
                <a:latin typeface="Baskerville Old Face" pitchFamily="18" charset="0"/>
              </a:rPr>
              <a:t>finanţat</a:t>
            </a:r>
            <a:r>
              <a:rPr lang="en-US" sz="2000" dirty="0">
                <a:latin typeface="Baskerville Old Face" pitchFamily="18" charset="0"/>
              </a:rPr>
              <a:t> cu </a:t>
            </a:r>
            <a:r>
              <a:rPr lang="en-US" sz="2000" dirty="0" err="1">
                <a:latin typeface="Baskerville Old Face" pitchFamily="18" charset="0"/>
              </a:rPr>
              <a:t>sprijinul</a:t>
            </a:r>
            <a:r>
              <a:rPr lang="en-US" sz="2000" dirty="0">
                <a:latin typeface="Baskerville Old Face" pitchFamily="18" charset="0"/>
              </a:rPr>
              <a:t> </a:t>
            </a:r>
            <a:r>
              <a:rPr lang="en-US" sz="2000" dirty="0" err="1">
                <a:latin typeface="Baskerville Old Face" pitchFamily="18" charset="0"/>
              </a:rPr>
              <a:t>Comisiei</a:t>
            </a:r>
            <a:r>
              <a:rPr lang="en-US" sz="2000" dirty="0">
                <a:latin typeface="Baskerville Old Face" pitchFamily="18" charset="0"/>
              </a:rPr>
              <a:t> </a:t>
            </a:r>
            <a:r>
              <a:rPr lang="en-US" sz="2000" dirty="0" err="1">
                <a:latin typeface="Baskerville Old Face" pitchFamily="18" charset="0"/>
              </a:rPr>
              <a:t>Europene</a:t>
            </a:r>
            <a:r>
              <a:rPr lang="en-US" sz="2000" dirty="0" smtClean="0">
                <a:latin typeface="Baskerville Old Face" pitchFamily="18" charset="0"/>
              </a:rPr>
              <a:t>.</a:t>
            </a:r>
            <a:r>
              <a:rPr lang="ro-RO" sz="2000" dirty="0" smtClean="0">
                <a:latin typeface="Baskerville Old Face" pitchFamily="18" charset="0"/>
              </a:rPr>
              <a:t> </a:t>
            </a:r>
            <a:r>
              <a:rPr lang="nl-NL" sz="2000" dirty="0" smtClean="0">
                <a:latin typeface="Baskerville Old Face" pitchFamily="18" charset="0"/>
              </a:rPr>
              <a:t>Această </a:t>
            </a:r>
            <a:r>
              <a:rPr lang="nl-NL" sz="2000" dirty="0">
                <a:latin typeface="Baskerville Old Face" pitchFamily="18" charset="0"/>
              </a:rPr>
              <a:t>publicaţie (comunicare) reflectă numai punctul de vedere al autorului şi Comisia nu este responsabilă pentru eventuala utilizare a informaţiilor pe care le conţine.</a:t>
            </a:r>
            <a:endParaRPr lang="en-US" sz="2000" dirty="0"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6348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Imagini pentru auswertung karikature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7"/>
            <a:ext cx="9144000" cy="6570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loud 2"/>
          <p:cNvSpPr/>
          <p:nvPr/>
        </p:nvSpPr>
        <p:spPr>
          <a:xfrm>
            <a:off x="1139646" y="260648"/>
            <a:ext cx="6744722" cy="1944216"/>
          </a:xfrm>
          <a:prstGeom prst="cloud">
            <a:avLst/>
          </a:prstGeom>
          <a:solidFill>
            <a:srgbClr val="B6DF89"/>
          </a:solidFill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 sz="2400" b="1" dirty="0" smtClean="0">
              <a:solidFill>
                <a:srgbClr val="003300"/>
              </a:solidFill>
              <a:latin typeface="Baskerville Old Face" pitchFamily="18" charset="0"/>
            </a:endParaRPr>
          </a:p>
          <a:p>
            <a:pPr algn="ctr"/>
            <a:endParaRPr lang="en-US" sz="2400" b="1" dirty="0">
              <a:solidFill>
                <a:srgbClr val="003300"/>
              </a:solidFill>
              <a:latin typeface="Baskerville Old Face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21206" y="692696"/>
            <a:ext cx="591700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200" b="1" dirty="0" smtClean="0">
                <a:latin typeface="Baskerville Old Face" pitchFamily="18" charset="0"/>
              </a:rPr>
              <a:t>Pentru o selecţie corectă, </a:t>
            </a:r>
            <a:r>
              <a:rPr lang="ro-RO" sz="2200" b="1" dirty="0" smtClean="0">
                <a:latin typeface="Baskerville Old Face" pitchFamily="18" charset="0"/>
              </a:rPr>
              <a:t>fiecare trebuie să susţină </a:t>
            </a:r>
          </a:p>
          <a:p>
            <a:r>
              <a:rPr lang="ro-RO" sz="2200" b="1" dirty="0" smtClean="0">
                <a:latin typeface="Baskerville Old Face" pitchFamily="18" charset="0"/>
              </a:rPr>
              <a:t>acelaşi examen</a:t>
            </a:r>
            <a:r>
              <a:rPr lang="ro-RO" sz="2200" b="1" dirty="0" smtClean="0">
                <a:latin typeface="Baskerville Old Face" pitchFamily="18" charset="0"/>
              </a:rPr>
              <a:t>: vă rog să urcaţi în acest copac. </a:t>
            </a:r>
            <a:endParaRPr lang="en-US" sz="2200" b="1" dirty="0"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7038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agini pentru evaluation in educ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66" y="1425203"/>
            <a:ext cx="8847806" cy="4340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 rot="20730795">
            <a:off x="1043607" y="549636"/>
            <a:ext cx="1800200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ro-RO" dirty="0" smtClean="0"/>
              <a:t>……..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 rot="2889654">
            <a:off x="3772213" y="620688"/>
            <a:ext cx="1485592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ro-RO" dirty="0" smtClean="0"/>
              <a:t>……….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796136" y="330341"/>
            <a:ext cx="2592288" cy="369332"/>
          </a:xfrm>
          <a:prstGeom prst="rect">
            <a:avLst/>
          </a:prstGeom>
          <a:solidFill>
            <a:srgbClr val="FF99FF"/>
          </a:solidFill>
        </p:spPr>
        <p:txBody>
          <a:bodyPr wrap="square" rtlCol="0">
            <a:spAutoFit/>
          </a:bodyPr>
          <a:lstStyle/>
          <a:p>
            <a:r>
              <a:rPr lang="ro-RO" dirty="0" smtClean="0"/>
              <a:t>……….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955977" y="6067346"/>
            <a:ext cx="1975460" cy="369332"/>
          </a:xfrm>
          <a:prstGeom prst="rect">
            <a:avLst/>
          </a:prstGeom>
          <a:solidFill>
            <a:srgbClr val="66FF99"/>
          </a:solidFill>
        </p:spPr>
        <p:txBody>
          <a:bodyPr wrap="square" rtlCol="0">
            <a:spAutoFit/>
          </a:bodyPr>
          <a:lstStyle/>
          <a:p>
            <a:r>
              <a:rPr lang="ro-RO" dirty="0" smtClean="0"/>
              <a:t>…………….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 rot="20590645">
            <a:off x="6080604" y="5634363"/>
            <a:ext cx="2664296" cy="369332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r>
              <a:rPr lang="ro-RO" dirty="0" smtClean="0"/>
              <a:t>……………..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 rot="20059101">
            <a:off x="4020542" y="5497059"/>
            <a:ext cx="1863823" cy="369332"/>
          </a:xfrm>
          <a:prstGeom prst="rect">
            <a:avLst/>
          </a:prstGeom>
          <a:solidFill>
            <a:srgbClr val="B6DF89"/>
          </a:solidFill>
        </p:spPr>
        <p:txBody>
          <a:bodyPr wrap="square" rtlCol="0">
            <a:spAutoFit/>
          </a:bodyPr>
          <a:lstStyle/>
          <a:p>
            <a:r>
              <a:rPr lang="ro-RO" dirty="0" smtClean="0"/>
              <a:t>……….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686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Hexagon 33"/>
          <p:cNvSpPr/>
          <p:nvPr/>
        </p:nvSpPr>
        <p:spPr>
          <a:xfrm>
            <a:off x="107504" y="2508922"/>
            <a:ext cx="1892844" cy="1681487"/>
          </a:xfrm>
          <a:prstGeom prst="hexagon">
            <a:avLst/>
          </a:prstGeom>
          <a:solidFill>
            <a:schemeClr val="accent2">
              <a:lumMod val="20000"/>
              <a:lumOff val="80000"/>
            </a:schemeClr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Hexagon 34"/>
          <p:cNvSpPr/>
          <p:nvPr/>
        </p:nvSpPr>
        <p:spPr>
          <a:xfrm>
            <a:off x="1633766" y="3495008"/>
            <a:ext cx="2017181" cy="1681487"/>
          </a:xfrm>
          <a:prstGeom prst="hexagon">
            <a:avLst/>
          </a:prstGeom>
          <a:solidFill>
            <a:srgbClr val="99FF99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Hexagon 35"/>
          <p:cNvSpPr/>
          <p:nvPr/>
        </p:nvSpPr>
        <p:spPr>
          <a:xfrm>
            <a:off x="1726116" y="1651794"/>
            <a:ext cx="1895475" cy="1681487"/>
          </a:xfrm>
          <a:prstGeom prst="hexagon">
            <a:avLst/>
          </a:prstGeom>
          <a:solidFill>
            <a:schemeClr val="tx2">
              <a:lumMod val="40000"/>
              <a:lumOff val="60000"/>
            </a:schemeClr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Hexagon 30"/>
          <p:cNvSpPr/>
          <p:nvPr/>
        </p:nvSpPr>
        <p:spPr>
          <a:xfrm>
            <a:off x="3379265" y="4539663"/>
            <a:ext cx="2194624" cy="1841990"/>
          </a:xfrm>
          <a:prstGeom prst="hexagon">
            <a:avLst/>
          </a:prstGeom>
          <a:solidFill>
            <a:srgbClr val="FDC1BB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Hexagon 28"/>
          <p:cNvSpPr/>
          <p:nvPr/>
        </p:nvSpPr>
        <p:spPr>
          <a:xfrm>
            <a:off x="5305974" y="3548339"/>
            <a:ext cx="1885841" cy="1628156"/>
          </a:xfrm>
          <a:prstGeom prst="hexagon">
            <a:avLst/>
          </a:prstGeom>
          <a:solidFill>
            <a:srgbClr val="CCCCFF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Hexagon 26"/>
          <p:cNvSpPr/>
          <p:nvPr/>
        </p:nvSpPr>
        <p:spPr>
          <a:xfrm>
            <a:off x="5338263" y="1700809"/>
            <a:ext cx="1857274" cy="1616226"/>
          </a:xfrm>
          <a:prstGeom prst="hexagon">
            <a:avLst/>
          </a:prstGeom>
          <a:solidFill>
            <a:srgbClr val="B6DF89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Hexagon 25"/>
          <p:cNvSpPr/>
          <p:nvPr/>
        </p:nvSpPr>
        <p:spPr>
          <a:xfrm>
            <a:off x="6876256" y="2561864"/>
            <a:ext cx="1844440" cy="1694123"/>
          </a:xfrm>
          <a:prstGeom prst="hexagon">
            <a:avLst/>
          </a:prstGeom>
          <a:solidFill>
            <a:schemeClr val="tx2">
              <a:lumMod val="20000"/>
              <a:lumOff val="80000"/>
            </a:schemeClr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Hexagon 23"/>
          <p:cNvSpPr/>
          <p:nvPr/>
        </p:nvSpPr>
        <p:spPr>
          <a:xfrm>
            <a:off x="3443823" y="581535"/>
            <a:ext cx="2017181" cy="1681487"/>
          </a:xfrm>
          <a:prstGeom prst="hexagon">
            <a:avLst/>
          </a:prstGeom>
          <a:solidFill>
            <a:srgbClr val="FFFF66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Hexagon 2"/>
          <p:cNvSpPr/>
          <p:nvPr/>
        </p:nvSpPr>
        <p:spPr>
          <a:xfrm>
            <a:off x="3270412" y="2393204"/>
            <a:ext cx="2412329" cy="2044078"/>
          </a:xfrm>
          <a:prstGeom prst="hexagon">
            <a:avLst/>
          </a:prstGeom>
          <a:solidFill>
            <a:srgbClr val="FFFF99"/>
          </a:solid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511092" y="2866581"/>
            <a:ext cx="203292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o-RO" sz="3200" b="1" dirty="0" smtClean="0">
                <a:solidFill>
                  <a:srgbClr val="002060"/>
                </a:solidFill>
                <a:latin typeface="Baskerville Old Face" pitchFamily="18" charset="0"/>
              </a:rPr>
              <a:t>Evaluare. </a:t>
            </a:r>
            <a:endParaRPr lang="ro-RO" sz="3200" b="1" dirty="0" smtClean="0">
              <a:solidFill>
                <a:srgbClr val="002060"/>
              </a:solidFill>
              <a:latin typeface="Baskerville Old Face" pitchFamily="18" charset="0"/>
            </a:endParaRPr>
          </a:p>
          <a:p>
            <a:pPr algn="ctr"/>
            <a:r>
              <a:rPr lang="ro-RO" sz="3200" b="1" dirty="0" smtClean="0">
                <a:solidFill>
                  <a:srgbClr val="002060"/>
                </a:solidFill>
                <a:latin typeface="Baskerville Old Face" pitchFamily="18" charset="0"/>
              </a:rPr>
              <a:t>Pentru ce? </a:t>
            </a:r>
            <a:endParaRPr lang="en-US" sz="3200" b="1" dirty="0">
              <a:solidFill>
                <a:srgbClr val="002060"/>
              </a:solidFill>
              <a:latin typeface="Baskerville Old Face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34225" y="1243057"/>
            <a:ext cx="1484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400" b="1" dirty="0" smtClean="0">
                <a:latin typeface="Baskerville Old Face" pitchFamily="18" charset="0"/>
              </a:rPr>
              <a:t>Informare</a:t>
            </a:r>
            <a:r>
              <a:rPr lang="ro-RO" dirty="0" smtClean="0"/>
              <a:t> 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716371" y="2310839"/>
            <a:ext cx="11320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400" b="1" dirty="0" smtClean="0">
                <a:latin typeface="Baskerville Old Face" pitchFamily="18" charset="0"/>
              </a:rPr>
              <a:t>Control</a:t>
            </a:r>
            <a:endParaRPr lang="en-US" sz="2400" b="1" dirty="0">
              <a:latin typeface="Baskerville Old Face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068721" y="2310840"/>
            <a:ext cx="1154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400" b="1" dirty="0" smtClean="0">
                <a:latin typeface="Baskerville Old Face" pitchFamily="18" charset="0"/>
              </a:rPr>
              <a:t>Reglare</a:t>
            </a:r>
            <a:r>
              <a:rPr lang="ro-RO" dirty="0" smtClean="0"/>
              <a:t> 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675185" y="4104918"/>
            <a:ext cx="19062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400" b="1" dirty="0" smtClean="0">
                <a:latin typeface="Baskerville Old Face" pitchFamily="18" charset="0"/>
              </a:rPr>
              <a:t>Îmbunătăţire </a:t>
            </a:r>
            <a:endParaRPr lang="en-US" sz="2400" b="1" dirty="0">
              <a:latin typeface="Baskerville Old Face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735136" y="5276802"/>
            <a:ext cx="1508746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ro-RO" sz="2400" b="1" dirty="0" smtClean="0">
                <a:latin typeface="Baskerville Old Face" pitchFamily="18" charset="0"/>
              </a:rPr>
              <a:t>Consiliere 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553403" y="4104917"/>
            <a:ext cx="13516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Baskerville Old Face" pitchFamily="18" charset="0"/>
              </a:rPr>
              <a:t>D</a:t>
            </a:r>
            <a:r>
              <a:rPr lang="ro-RO" sz="2400" b="1" dirty="0" smtClean="0">
                <a:latin typeface="Baskerville Old Face" pitchFamily="18" charset="0"/>
              </a:rPr>
              <a:t>i</a:t>
            </a:r>
            <a:r>
              <a:rPr lang="en-US" sz="2400" b="1" dirty="0" err="1" smtClean="0">
                <a:latin typeface="Baskerville Old Face" pitchFamily="18" charset="0"/>
              </a:rPr>
              <a:t>agno</a:t>
            </a:r>
            <a:r>
              <a:rPr lang="ro-RO" sz="2400" b="1" dirty="0" err="1" smtClean="0">
                <a:latin typeface="Baskerville Old Face" pitchFamily="18" charset="0"/>
              </a:rPr>
              <a:t>ză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7041698" y="3184410"/>
            <a:ext cx="15135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400" b="1" dirty="0" smtClean="0">
                <a:latin typeface="Baskerville Old Face" pitchFamily="18" charset="0"/>
              </a:rPr>
              <a:t>Certificare</a:t>
            </a:r>
            <a:r>
              <a:rPr lang="ro-RO" dirty="0" smtClean="0"/>
              <a:t> 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317186" y="3174357"/>
            <a:ext cx="14734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400" b="1" dirty="0" smtClean="0">
                <a:latin typeface="Baskerville Old Face" pitchFamily="18" charset="0"/>
              </a:rPr>
              <a:t>Apreciere </a:t>
            </a:r>
            <a:endParaRPr lang="en-US" sz="2400" b="1" dirty="0"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214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30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9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2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8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6" grpId="0"/>
      <p:bldP spid="17" grpId="0"/>
      <p:bldP spid="18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25806" y="614034"/>
            <a:ext cx="36364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3200" b="1" dirty="0" smtClean="0">
                <a:solidFill>
                  <a:srgbClr val="C00000"/>
                </a:solidFill>
                <a:latin typeface="Baskerville Old Face" pitchFamily="18" charset="0"/>
              </a:rPr>
              <a:t>Tehnici de apreciere</a:t>
            </a:r>
            <a:endParaRPr lang="en-US" sz="3200" b="1" dirty="0">
              <a:solidFill>
                <a:srgbClr val="C00000"/>
              </a:solidFill>
              <a:latin typeface="Baskerville Old Face" pitchFamily="18" charset="0"/>
            </a:endParaRPr>
          </a:p>
        </p:txBody>
      </p:sp>
      <p:pic>
        <p:nvPicPr>
          <p:cNvPr id="2052" name="Picture 4" descr="Imagini pentru graphic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16832"/>
            <a:ext cx="4176464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comps.canstockphoto.com/can-stock-photo_csp567422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916832"/>
            <a:ext cx="3784827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9574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6" name="Picture 8" descr="Imagini pentru bewertu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220227"/>
            <a:ext cx="2528915" cy="1585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Imagini pentru bewertu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8095" y="3121452"/>
            <a:ext cx="2379337" cy="1684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0" name="Picture 12" descr="Imagini pentru bewertu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897020"/>
            <a:ext cx="2160240" cy="1763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2" name="Picture 14" descr="Imagini pentru bewertu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2733" y="884334"/>
            <a:ext cx="2499987" cy="1776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4" name="Picture 16" descr="Imagini pentru bewertu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752" y="897020"/>
            <a:ext cx="3138827" cy="1763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6" name="Picture 18" descr="Imagini pentru bewertu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539" y="5259246"/>
            <a:ext cx="3027040" cy="1214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92" name="Picture 24" descr="Imagini pentru evaluation techniques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6263" y="5259247"/>
            <a:ext cx="1636923" cy="1227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94" name="Picture 26" descr="Imagini pentru evaluation techniques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667" y="3182231"/>
            <a:ext cx="3157912" cy="166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Imagini pentru evaluation tools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7310" y="5238032"/>
            <a:ext cx="2790055" cy="1235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972676" y="188640"/>
            <a:ext cx="37240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3200" b="1" dirty="0" smtClean="0">
                <a:solidFill>
                  <a:srgbClr val="C00000"/>
                </a:solidFill>
                <a:latin typeface="Baskerville Old Face" pitchFamily="18" charset="0"/>
              </a:rPr>
              <a:t>Evaluare – Simboluri </a:t>
            </a:r>
            <a:endParaRPr lang="en-US" sz="3200" b="1" dirty="0">
              <a:solidFill>
                <a:srgbClr val="C00000"/>
              </a:solidFill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4270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33" y="116632"/>
            <a:ext cx="8229600" cy="648072"/>
          </a:xfrm>
        </p:spPr>
        <p:txBody>
          <a:bodyPr>
            <a:normAutofit/>
          </a:bodyPr>
          <a:lstStyle/>
          <a:p>
            <a:pPr algn="ctr"/>
            <a:r>
              <a:rPr lang="ro-RO" sz="3200" b="1" dirty="0" smtClean="0">
                <a:solidFill>
                  <a:schemeClr val="tx1"/>
                </a:solidFill>
                <a:latin typeface="Baskerville Old Face" pitchFamily="18" charset="0"/>
              </a:rPr>
              <a:t>Ce înseamnă evaluarea?</a:t>
            </a:r>
            <a:endParaRPr lang="en-US" sz="3200" b="1" dirty="0">
              <a:solidFill>
                <a:schemeClr val="tx1"/>
              </a:solidFill>
              <a:latin typeface="Baskerville Old Face" pitchFamily="18" charset="0"/>
            </a:endParaRPr>
          </a:p>
        </p:txBody>
      </p:sp>
      <p:sp>
        <p:nvSpPr>
          <p:cNvPr id="4" name="Isosceles Triangle 3"/>
          <p:cNvSpPr/>
          <p:nvPr/>
        </p:nvSpPr>
        <p:spPr>
          <a:xfrm>
            <a:off x="2602569" y="3766977"/>
            <a:ext cx="3195705" cy="914400"/>
          </a:xfrm>
          <a:prstGeom prst="triangle">
            <a:avLst/>
          </a:prstGeom>
          <a:solidFill>
            <a:srgbClr val="CCFFFF"/>
          </a:solidFill>
          <a:ln>
            <a:solidFill>
              <a:srgbClr val="0011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Isosceles Triangle 7"/>
          <p:cNvSpPr/>
          <p:nvPr/>
        </p:nvSpPr>
        <p:spPr>
          <a:xfrm rot="14383508">
            <a:off x="3038934" y="3080552"/>
            <a:ext cx="3135743" cy="933402"/>
          </a:xfrm>
          <a:prstGeom prst="triangle">
            <a:avLst>
              <a:gd name="adj" fmla="val 51420"/>
            </a:avLst>
          </a:prstGeom>
          <a:solidFill>
            <a:srgbClr val="EBE993"/>
          </a:solidFill>
          <a:ln>
            <a:solidFill>
              <a:srgbClr val="0011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 smtClean="0"/>
              <a:t> </a:t>
            </a:r>
            <a:endParaRPr lang="en-US" dirty="0"/>
          </a:p>
        </p:txBody>
      </p:sp>
      <p:sp>
        <p:nvSpPr>
          <p:cNvPr id="9" name="Isosceles Triangle 8"/>
          <p:cNvSpPr/>
          <p:nvPr/>
        </p:nvSpPr>
        <p:spPr>
          <a:xfrm rot="7232493">
            <a:off x="2228462" y="3101679"/>
            <a:ext cx="3158046" cy="914480"/>
          </a:xfrm>
          <a:prstGeom prst="triangle">
            <a:avLst>
              <a:gd name="adj" fmla="val 49374"/>
            </a:avLst>
          </a:prstGeom>
          <a:solidFill>
            <a:srgbClr val="F39BAE"/>
          </a:solidFill>
          <a:ln>
            <a:solidFill>
              <a:srgbClr val="0011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05764" y="2881674"/>
            <a:ext cx="28264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o-RO" sz="2000" b="1" dirty="0" smtClean="0">
                <a:latin typeface="Baskerville Old Face" pitchFamily="18" charset="0"/>
              </a:rPr>
              <a:t>Măsurare</a:t>
            </a:r>
            <a:endParaRPr lang="ro-RO" sz="2000" b="1" dirty="0" smtClean="0">
              <a:latin typeface="Baskerville Old Face" pitchFamily="18" charset="0"/>
            </a:endParaRPr>
          </a:p>
          <a:p>
            <a:pPr algn="ctr"/>
            <a:r>
              <a:rPr lang="ro-RO" sz="2000" dirty="0" smtClean="0">
                <a:latin typeface="Baskerville Old Face" pitchFamily="18" charset="0"/>
              </a:rPr>
              <a:t>(determinarea însuşirilor) </a:t>
            </a:r>
            <a:endParaRPr lang="en-US" sz="2000" dirty="0">
              <a:latin typeface="Baskerville Old Face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22915" y="4712377"/>
            <a:ext cx="27863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o-RO" sz="2000" b="1" dirty="0" smtClean="0">
                <a:latin typeface="Baskerville Old Face" pitchFamily="18" charset="0"/>
              </a:rPr>
              <a:t>Monitorizare</a:t>
            </a:r>
            <a:endParaRPr lang="ro-RO" sz="2000" b="1" dirty="0" smtClean="0">
              <a:latin typeface="Baskerville Old Face" pitchFamily="18" charset="0"/>
            </a:endParaRPr>
          </a:p>
          <a:p>
            <a:pPr algn="ctr"/>
            <a:r>
              <a:rPr lang="ro-RO" sz="2000" dirty="0" smtClean="0">
                <a:latin typeface="Baskerville Old Face" pitchFamily="18" charset="0"/>
              </a:rPr>
              <a:t>(înregistrarea progresului)</a:t>
            </a:r>
            <a:endParaRPr lang="en-US" sz="2000" dirty="0">
              <a:latin typeface="Baskerville Old Face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436097" y="2946951"/>
            <a:ext cx="31683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2000" b="1" dirty="0" smtClean="0">
                <a:latin typeface="Baskerville Old Face" pitchFamily="18" charset="0"/>
              </a:rPr>
              <a:t>Apreciere</a:t>
            </a:r>
            <a:endParaRPr lang="ro-RO" sz="2000" b="1" dirty="0" smtClean="0">
              <a:latin typeface="Baskerville Old Face" pitchFamily="18" charset="0"/>
            </a:endParaRPr>
          </a:p>
          <a:p>
            <a:pPr algn="ctr"/>
            <a:r>
              <a:rPr lang="ro-RO" sz="2000" dirty="0" smtClean="0">
                <a:latin typeface="Baskerville Old Face" pitchFamily="18" charset="0"/>
              </a:rPr>
              <a:t>(indicarea performanţei)  </a:t>
            </a:r>
            <a:endParaRPr lang="en-US" sz="2000" dirty="0">
              <a:latin typeface="Baskerville Old Face" pitchFamily="18" charset="0"/>
            </a:endParaRPr>
          </a:p>
        </p:txBody>
      </p:sp>
      <p:sp>
        <p:nvSpPr>
          <p:cNvPr id="3" name="Isosceles Triangle 2"/>
          <p:cNvSpPr/>
          <p:nvPr/>
        </p:nvSpPr>
        <p:spPr>
          <a:xfrm>
            <a:off x="2571248" y="1984324"/>
            <a:ext cx="3227026" cy="2717495"/>
          </a:xfrm>
          <a:prstGeom prst="triangle">
            <a:avLst>
              <a:gd name="adj" fmla="val 51618"/>
            </a:avLst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08602" y="5517232"/>
            <a:ext cx="87849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o-RO" sz="2400" dirty="0" smtClean="0">
                <a:latin typeface="Baskerville Old Face" pitchFamily="18" charset="0"/>
              </a:rPr>
              <a:t>	</a:t>
            </a:r>
            <a:endParaRPr lang="en-US" sz="2400" dirty="0">
              <a:latin typeface="Baskerville Old Face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1560" y="760410"/>
            <a:ext cx="81369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o-RO" dirty="0" smtClean="0"/>
              <a:t>	</a:t>
            </a:r>
            <a:r>
              <a:rPr lang="ro-RO" sz="2400" b="1" dirty="0" smtClean="0">
                <a:solidFill>
                  <a:srgbClr val="FF0000"/>
                </a:solidFill>
                <a:latin typeface="Baskerville Old Face" pitchFamily="18" charset="0"/>
              </a:rPr>
              <a:t>Evaluarea </a:t>
            </a:r>
            <a:r>
              <a:rPr lang="ro-RO" sz="2400" dirty="0" smtClean="0">
                <a:latin typeface="Baskerville Old Face" pitchFamily="18" charset="0"/>
              </a:rPr>
              <a:t>   reprezintă colectarea </a:t>
            </a:r>
            <a:r>
              <a:rPr lang="ro-RO" sz="2400" dirty="0" err="1" smtClean="0">
                <a:latin typeface="Baskerville Old Face" pitchFamily="18" charset="0"/>
              </a:rPr>
              <a:t>criterială</a:t>
            </a:r>
            <a:r>
              <a:rPr lang="ro-RO" sz="2400" dirty="0" smtClean="0">
                <a:latin typeface="Baskerville Old Face" pitchFamily="18" charset="0"/>
              </a:rPr>
              <a:t> a informaţiilor privind valoarea, adecvarea, beneficiul, valabilitatea </a:t>
            </a:r>
            <a:r>
              <a:rPr lang="ro-RO" sz="2400" dirty="0" err="1" smtClean="0">
                <a:latin typeface="Baskerville Old Face" pitchFamily="18" charset="0"/>
              </a:rPr>
              <a:t>etc</a:t>
            </a:r>
            <a:r>
              <a:rPr lang="ro-RO" sz="2400" dirty="0" smtClean="0">
                <a:latin typeface="Baskerville Old Face" pitchFamily="18" charset="0"/>
              </a:rPr>
              <a:t> a ceva ce a fost deja măsurat sau apreciat.  </a:t>
            </a:r>
            <a:endParaRPr lang="en-US" sz="2400" dirty="0">
              <a:latin typeface="Baskerville Old Face" pitchFamily="18" charset="0"/>
            </a:endParaRPr>
          </a:p>
        </p:txBody>
      </p:sp>
      <p:sp>
        <p:nvSpPr>
          <p:cNvPr id="7" name="AutoShape 2" descr="Imagini pentru measur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4" descr="Imagini pentru measurin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AutoShape 6" descr="Imagini pentru measuri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55575" y="5517232"/>
            <a:ext cx="8838003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o-RO" sz="2400" b="1" dirty="0" smtClean="0">
                <a:solidFill>
                  <a:srgbClr val="FF0000"/>
                </a:solidFill>
                <a:latin typeface="Baskerville Old Face" pitchFamily="18" charset="0"/>
              </a:rPr>
              <a:t>	</a:t>
            </a:r>
            <a:r>
              <a:rPr lang="ro-RO" sz="2350" b="1" dirty="0" smtClean="0">
                <a:solidFill>
                  <a:srgbClr val="FF0000"/>
                </a:solidFill>
                <a:latin typeface="Baskerville Old Face" pitchFamily="18" charset="0"/>
              </a:rPr>
              <a:t>Evaluarea </a:t>
            </a:r>
            <a:r>
              <a:rPr lang="ro-RO" sz="2350" dirty="0" smtClean="0">
                <a:solidFill>
                  <a:srgbClr val="000000"/>
                </a:solidFill>
                <a:latin typeface="Baskerville Old Face" pitchFamily="18" charset="0"/>
              </a:rPr>
              <a:t>reprezintă explorarea sistematică şi judecarea proceselor de muncă, a experienţelor şi a rezultatelor, cu acordarea unei atenţii deosebite scopurilor, valorilor, percepţiilor, nevoilor şi resurselor. </a:t>
            </a:r>
            <a:r>
              <a:rPr lang="ro-RO" sz="2350" dirty="0" smtClean="0">
                <a:solidFill>
                  <a:srgbClr val="000000"/>
                </a:solidFill>
                <a:latin typeface="Baskerville Old Face" pitchFamily="18" charset="0"/>
              </a:rPr>
              <a:t> </a:t>
            </a:r>
            <a:endParaRPr lang="en-US" sz="2350" dirty="0">
              <a:solidFill>
                <a:srgbClr val="000000"/>
              </a:solidFill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9444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5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70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8" grpId="0" animBg="1"/>
      <p:bldP spid="9" grpId="0" animBg="1"/>
      <p:bldP spid="10" grpId="0"/>
      <p:bldP spid="11" grpId="0"/>
      <p:bldP spid="12" grpId="0"/>
      <p:bldP spid="3" grpId="0" animBg="1"/>
      <p:bldP spid="5" grpId="0"/>
      <p:bldP spid="6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1.bp.blogspot.com/-SyOGzq3hyEA/T-xj0ZSogNI/AAAAAAAAAGs/uVSPYtX3fEQ/s320/pdca-graph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6092" y="188937"/>
            <a:ext cx="5832648" cy="6516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Imagini pentru sisyphe heureux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6" descr="Imagini pentru sisyphe heureux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8" descr="Imagini pentru sisyphe heureux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393231">
            <a:off x="672652" y="876067"/>
            <a:ext cx="2836898" cy="634082"/>
          </a:xfrm>
        </p:spPr>
        <p:txBody>
          <a:bodyPr>
            <a:normAutofit fontScale="90000"/>
          </a:bodyPr>
          <a:lstStyle/>
          <a:p>
            <a:r>
              <a:rPr lang="ro-RO" sz="2800" b="1" dirty="0" smtClean="0">
                <a:solidFill>
                  <a:schemeClr val="accent2">
                    <a:lumMod val="50000"/>
                  </a:schemeClr>
                </a:solidFill>
                <a:latin typeface="Baskerville Old Face" pitchFamily="18" charset="0"/>
              </a:rPr>
              <a:t>Ciclul lui E</a:t>
            </a:r>
            <a:r>
              <a:rPr lang="ro-RO" sz="2800" b="1" dirty="0" smtClean="0">
                <a:solidFill>
                  <a:schemeClr val="accent2">
                    <a:lumMod val="50000"/>
                  </a:schemeClr>
                </a:solidFill>
                <a:latin typeface="Baskerville Old Face" pitchFamily="18" charset="0"/>
              </a:rPr>
              <a:t>. </a:t>
            </a:r>
            <a:r>
              <a:rPr lang="ro-RO" sz="2800" b="1" dirty="0" err="1" smtClean="0">
                <a:solidFill>
                  <a:schemeClr val="accent2">
                    <a:lumMod val="50000"/>
                  </a:schemeClr>
                </a:solidFill>
                <a:latin typeface="Baskerville Old Face" pitchFamily="18" charset="0"/>
              </a:rPr>
              <a:t>Deming</a:t>
            </a:r>
            <a:r>
              <a:rPr lang="ro-RO" sz="2800" b="1" dirty="0" smtClean="0">
                <a:solidFill>
                  <a:schemeClr val="accent2">
                    <a:lumMod val="50000"/>
                  </a:schemeClr>
                </a:solidFill>
                <a:latin typeface="Baskerville Old Face" pitchFamily="18" charset="0"/>
              </a:rPr>
              <a:t> </a:t>
            </a:r>
            <a:endParaRPr lang="en-US" sz="2800" b="1" dirty="0">
              <a:solidFill>
                <a:schemeClr val="accent2">
                  <a:lumMod val="50000"/>
                </a:schemeClr>
              </a:solidFill>
              <a:latin typeface="Baskerville Old Face" pitchFamily="18" charset="0"/>
            </a:endParaRPr>
          </a:p>
        </p:txBody>
      </p:sp>
      <p:pic>
        <p:nvPicPr>
          <p:cNvPr id="6153" name="Picture 9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502100"/>
            <a:ext cx="1918392" cy="1890488"/>
          </a:xfrm>
          <a:prstGeom prst="rect">
            <a:avLst/>
          </a:prstGeom>
          <a:noFill/>
          <a:ln>
            <a:noFill/>
          </a:ln>
          <a:effectLst>
            <a:glow>
              <a:srgbClr val="002060">
                <a:alpha val="0"/>
              </a:srgbClr>
            </a:glow>
            <a:outerShdw dist="35921" dir="2700000" algn="ctr" rotWithShape="0">
              <a:schemeClr val="bg2"/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220072" y="6346218"/>
            <a:ext cx="3748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http://educationalevaluation1.blogspot.ro</a:t>
            </a:r>
          </a:p>
        </p:txBody>
      </p:sp>
      <p:sp>
        <p:nvSpPr>
          <p:cNvPr id="9" name="TextBox 8"/>
          <p:cNvSpPr txBox="1"/>
          <p:nvPr/>
        </p:nvSpPr>
        <p:spPr>
          <a:xfrm rot="8641824">
            <a:off x="7286326" y="-97096"/>
            <a:ext cx="615553" cy="2778966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ro-RO" sz="2800" b="1" dirty="0" smtClean="0">
                <a:solidFill>
                  <a:schemeClr val="accent2">
                    <a:lumMod val="50000"/>
                  </a:schemeClr>
                </a:solidFill>
                <a:latin typeface="Baskerville Old Face" pitchFamily="18" charset="0"/>
              </a:rPr>
              <a:t>Controlul calităţii  </a:t>
            </a:r>
            <a:endParaRPr lang="en-US" sz="2800" b="1" dirty="0">
              <a:solidFill>
                <a:schemeClr val="accent2">
                  <a:lumMod val="50000"/>
                </a:schemeClr>
              </a:solidFill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213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000"/>
                            </p:stCondLst>
                            <p:childTnLst>
                              <p:par>
                                <p:cTn id="15" presetID="6" presetClass="entr" presetSubtype="16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Imagini pentru evaluation tool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Imagini pentru evaluation tool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6" descr="Imagini pentru evaluation tools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683" y="1196752"/>
            <a:ext cx="6564192" cy="525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55575" y="465137"/>
            <a:ext cx="880891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2700" b="1" dirty="0" smtClean="0">
                <a:solidFill>
                  <a:srgbClr val="C00000"/>
                </a:solidFill>
                <a:latin typeface="Book Antiqua" pitchFamily="18" charset="0"/>
              </a:rPr>
              <a:t>Obiectivele formării/învăţării ar trebui să fie </a:t>
            </a:r>
            <a:r>
              <a:rPr lang="ro-RO" sz="2700" b="1" dirty="0" err="1" smtClean="0">
                <a:solidFill>
                  <a:srgbClr val="C00000"/>
                </a:solidFill>
                <a:latin typeface="Book Antiqua" pitchFamily="18" charset="0"/>
              </a:rPr>
              <a:t>SMART</a:t>
            </a:r>
            <a:endParaRPr lang="en-US" sz="2700" b="1" dirty="0">
              <a:solidFill>
                <a:srgbClr val="C00000"/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9566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8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089805092"/>
              </p:ext>
            </p:extLst>
          </p:nvPr>
        </p:nvGraphicFramePr>
        <p:xfrm>
          <a:off x="107504" y="792238"/>
          <a:ext cx="8928992" cy="59491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3568" y="207463"/>
            <a:ext cx="76328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3200" b="1" dirty="0" smtClean="0">
                <a:solidFill>
                  <a:srgbClr val="C00000"/>
                </a:solidFill>
                <a:latin typeface="Book Antiqua" pitchFamily="18" charset="0"/>
              </a:rPr>
              <a:t>Cetăţenia europeană activă – Angajarea </a:t>
            </a:r>
            <a:endParaRPr lang="en-US" sz="3200" b="1" dirty="0">
              <a:solidFill>
                <a:srgbClr val="C00000"/>
              </a:solidFill>
              <a:latin typeface="Book Antiqua" pitchFamily="18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2627784" y="817335"/>
            <a:ext cx="3888432" cy="364487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27984" y="2996952"/>
            <a:ext cx="4176464" cy="3861047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827584" y="2996952"/>
            <a:ext cx="4148844" cy="364487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2987825" y="2996952"/>
            <a:ext cx="3024336" cy="1728192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76200">
            <a:solidFill>
              <a:srgbClr val="F7DD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3200" b="1" dirty="0" smtClean="0">
                <a:solidFill>
                  <a:srgbClr val="C00000"/>
                </a:solidFill>
                <a:latin typeface="Baskerville Old Face" pitchFamily="18" charset="0"/>
              </a:rPr>
              <a:t>Obiectivele formării </a:t>
            </a:r>
            <a:endParaRPr lang="en-US" sz="3200" b="1" dirty="0">
              <a:solidFill>
                <a:srgbClr val="C00000"/>
              </a:solidFill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570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after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00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600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Imagini pentru prosci adkar mode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307976" y="174842"/>
            <a:ext cx="8376550" cy="121571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RO" sz="3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Baskerville Old Face" pitchFamily="18" charset="0"/>
                <a:cs typeface="Arial" pitchFamily="34" charset="0"/>
              </a:rPr>
              <a:t>Modelul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Baskerville Old Face" pitchFamily="18" charset="0"/>
                <a:cs typeface="Arial" pitchFamily="34" charset="0"/>
              </a:rPr>
              <a:t>Prosci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Baskerville Old Face" pitchFamily="18" charset="0"/>
                <a:cs typeface="Arial" pitchFamily="34" charset="0"/>
              </a:rPr>
              <a:t> 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Baskerville Old Face" pitchFamily="18" charset="0"/>
                <a:cs typeface="Arial" pitchFamily="34" charset="0"/>
              </a:rPr>
              <a:t>ADKAR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Baskerville Old Face" pitchFamily="18" charset="0"/>
                <a:cs typeface="Arial" pitchFamily="34" charset="0"/>
              </a:rPr>
              <a:t> </a:t>
            </a:r>
            <a:endParaRPr kumimoji="0" lang="ro-RO" sz="32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Baskerville Old Face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o-RO" sz="3200" b="1" dirty="0" smtClean="0">
                <a:solidFill>
                  <a:srgbClr val="C00000"/>
                </a:solidFill>
                <a:latin typeface="Book Antiqua" pitchFamily="18" charset="0"/>
                <a:cs typeface="Arial" pitchFamily="34" charset="0"/>
              </a:rPr>
              <a:t> </a:t>
            </a:r>
            <a:r>
              <a:rPr lang="ro-RO" sz="3200" b="1" dirty="0">
                <a:solidFill>
                  <a:srgbClr val="C00000"/>
                </a:solidFill>
                <a:latin typeface="Book Antiqua" pitchFamily="18" charset="0"/>
                <a:cs typeface="Arial" pitchFamily="34" charset="0"/>
              </a:rPr>
              <a:t>C</a:t>
            </a:r>
            <a:r>
              <a:rPr lang="ro-RO" sz="3200" b="1" dirty="0" smtClean="0">
                <a:solidFill>
                  <a:srgbClr val="C00000"/>
                </a:solidFill>
                <a:latin typeface="Book Antiqua" pitchFamily="18" charset="0"/>
                <a:cs typeface="Arial" pitchFamily="34" charset="0"/>
              </a:rPr>
              <a:t>e se urmăreşte prin schimbare </a:t>
            </a:r>
            <a:endParaRPr kumimoji="0" lang="en-US" sz="3200" b="1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Book Antiqua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 </a:t>
            </a:r>
            <a:endParaRPr kumimoji="0" lang="en-US" sz="19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7" name="Picture 5" descr="http://www.change-management.com/tutorial-adkar-barrier-point-ima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524" y="1556792"/>
            <a:ext cx="8301002" cy="4531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5508104" y="6287125"/>
            <a:ext cx="33369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https://www.prosci.com/about</a:t>
            </a:r>
          </a:p>
        </p:txBody>
      </p:sp>
      <p:sp>
        <p:nvSpPr>
          <p:cNvPr id="4" name="Rectangle 3"/>
          <p:cNvSpPr/>
          <p:nvPr/>
        </p:nvSpPr>
        <p:spPr>
          <a:xfrm>
            <a:off x="1547664" y="2060848"/>
            <a:ext cx="2880320" cy="720080"/>
          </a:xfrm>
          <a:prstGeom prst="rect">
            <a:avLst/>
          </a:prstGeom>
          <a:solidFill>
            <a:schemeClr val="bg1"/>
          </a:solidFill>
          <a:ln>
            <a:solidFill>
              <a:srgbClr val="F7DD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547664" y="2808293"/>
            <a:ext cx="2880320" cy="720080"/>
          </a:xfrm>
          <a:prstGeom prst="rect">
            <a:avLst/>
          </a:prstGeom>
          <a:solidFill>
            <a:schemeClr val="bg1"/>
          </a:solidFill>
          <a:ln>
            <a:solidFill>
              <a:srgbClr val="F7DD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47664" y="3356992"/>
            <a:ext cx="2880320" cy="720080"/>
          </a:xfrm>
          <a:prstGeom prst="rect">
            <a:avLst/>
          </a:prstGeom>
          <a:solidFill>
            <a:schemeClr val="bg1"/>
          </a:solidFill>
          <a:ln>
            <a:solidFill>
              <a:srgbClr val="F7DD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522936" y="4077072"/>
            <a:ext cx="2880320" cy="720080"/>
          </a:xfrm>
          <a:prstGeom prst="rect">
            <a:avLst/>
          </a:prstGeom>
          <a:solidFill>
            <a:schemeClr val="bg1"/>
          </a:solidFill>
          <a:ln>
            <a:solidFill>
              <a:srgbClr val="F7DD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115616" y="4810816"/>
            <a:ext cx="3287640" cy="720080"/>
          </a:xfrm>
          <a:prstGeom prst="rect">
            <a:avLst/>
          </a:prstGeom>
          <a:solidFill>
            <a:schemeClr val="bg1"/>
          </a:solidFill>
          <a:ln>
            <a:solidFill>
              <a:srgbClr val="F7DD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496251" y="1556792"/>
            <a:ext cx="4188275" cy="4320479"/>
          </a:xfrm>
          <a:prstGeom prst="rect">
            <a:avLst/>
          </a:prstGeom>
          <a:solidFill>
            <a:schemeClr val="bg1"/>
          </a:solidFill>
          <a:ln>
            <a:solidFill>
              <a:srgbClr val="F7DD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026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0"/>
                            </p:stCondLst>
                            <p:childTnLst>
                              <p:par>
                                <p:cTn id="11" presetID="1" presetClass="exit" presetSubtype="0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0"/>
                            </p:stCondLst>
                            <p:childTnLst>
                              <p:par>
                                <p:cTn id="14" presetID="1" presetClass="exit" presetSubtype="0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0"/>
                            </p:stCondLst>
                            <p:childTnLst>
                              <p:par>
                                <p:cTn id="17" presetID="1" presetClass="exit" presetSubtype="0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0"/>
                            </p:stCondLst>
                            <p:childTnLst>
                              <p:par>
                                <p:cTn id="20" presetID="6" presetClass="exit" presetSubtype="3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1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9" grpId="0" animBg="1"/>
      <p:bldP spid="10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7029400"/>
          </a:xfrm>
          <a:prstGeom prst="rect">
            <a:avLst/>
          </a:prstGeom>
          <a:solidFill>
            <a:schemeClr val="bg1"/>
          </a:solidFill>
          <a:ln>
            <a:solidFill>
              <a:srgbClr val="F7DD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0" name="Picture 2" descr="http://www.kirkpatrickpartners.com/portals/0/Images/chai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32047"/>
            <a:ext cx="7510388" cy="1640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performancexpress.org/0804/Images/chai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140968"/>
            <a:ext cx="7128792" cy="3450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9512" y="2276871"/>
            <a:ext cx="8856984" cy="492443"/>
          </a:xfrm>
          <a:prstGeom prst="rect">
            <a:avLst/>
          </a:prstGeom>
          <a:solidFill>
            <a:srgbClr val="F7DDD9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fontAlgn="base"/>
            <a:r>
              <a:rPr lang="ro-RO" sz="2600" b="1" i="1" dirty="0" smtClean="0">
                <a:solidFill>
                  <a:schemeClr val="accent5">
                    <a:lumMod val="50000"/>
                  </a:schemeClr>
                </a:solidFill>
                <a:latin typeface="Book Antiqua" pitchFamily="18" charset="0"/>
              </a:rPr>
              <a:t>Modelul  în 4 paşi al lui </a:t>
            </a:r>
            <a:r>
              <a:rPr lang="en-US" sz="2600" b="1" i="1" dirty="0" smtClean="0">
                <a:solidFill>
                  <a:schemeClr val="accent5">
                    <a:lumMod val="50000"/>
                  </a:schemeClr>
                </a:solidFill>
                <a:latin typeface="Book Antiqua" pitchFamily="18" charset="0"/>
              </a:rPr>
              <a:t>Kirkpatrick</a:t>
            </a:r>
            <a:r>
              <a:rPr lang="ro-RO" sz="2600" b="1" i="1" dirty="0" smtClean="0">
                <a:solidFill>
                  <a:schemeClr val="accent5">
                    <a:lumMod val="50000"/>
                  </a:schemeClr>
                </a:solidFill>
                <a:latin typeface="Book Antiqua" pitchFamily="18" charset="0"/>
              </a:rPr>
              <a:t> </a:t>
            </a:r>
            <a:r>
              <a:rPr lang="ro-RO" sz="2600" b="1" i="1" dirty="0" smtClean="0">
                <a:solidFill>
                  <a:schemeClr val="accent5">
                    <a:lumMod val="50000"/>
                  </a:schemeClr>
                </a:solidFill>
                <a:latin typeface="Book Antiqua" pitchFamily="18" charset="0"/>
              </a:rPr>
              <a:t>de evaluare a formării </a:t>
            </a:r>
            <a:endParaRPr lang="en-US" sz="2600" b="1" i="1" dirty="0">
              <a:solidFill>
                <a:schemeClr val="accent5">
                  <a:lumMod val="50000"/>
                </a:schemeClr>
              </a:solidFill>
              <a:latin typeface="Book Antiqua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699792" y="3284984"/>
            <a:ext cx="3024336" cy="720080"/>
          </a:xfrm>
          <a:prstGeom prst="rect">
            <a:avLst/>
          </a:prstGeom>
          <a:solidFill>
            <a:schemeClr val="bg1"/>
          </a:solidFill>
          <a:ln>
            <a:solidFill>
              <a:srgbClr val="F7DD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563888" y="4005064"/>
            <a:ext cx="2880320" cy="649996"/>
          </a:xfrm>
          <a:prstGeom prst="rect">
            <a:avLst/>
          </a:prstGeom>
          <a:solidFill>
            <a:schemeClr val="bg1"/>
          </a:solidFill>
          <a:ln>
            <a:solidFill>
              <a:srgbClr val="F7DD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427984" y="4797152"/>
            <a:ext cx="3096344" cy="720080"/>
          </a:xfrm>
          <a:prstGeom prst="rect">
            <a:avLst/>
          </a:prstGeom>
          <a:solidFill>
            <a:schemeClr val="bg1"/>
          </a:solidFill>
          <a:ln>
            <a:solidFill>
              <a:srgbClr val="F7DD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220072" y="5517232"/>
            <a:ext cx="2952328" cy="720080"/>
          </a:xfrm>
          <a:prstGeom prst="rect">
            <a:avLst/>
          </a:prstGeom>
          <a:solidFill>
            <a:schemeClr val="bg1"/>
          </a:solidFill>
          <a:ln>
            <a:solidFill>
              <a:srgbClr val="F7DD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661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000"/>
                            </p:stCondLst>
                            <p:childTnLst>
                              <p:par>
                                <p:cTn id="14" presetID="6" presetClass="entr" presetSubtype="16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000"/>
                            </p:stCondLst>
                            <p:childTnLst>
                              <p:par>
                                <p:cTn id="18" presetID="1" presetClass="exit" presetSubtype="0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000"/>
                            </p:stCondLst>
                            <p:childTnLst>
                              <p:par>
                                <p:cTn id="21" presetID="1" presetClass="exit" presetSubtype="0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2000"/>
                            </p:stCondLst>
                            <p:childTnLst>
                              <p:par>
                                <p:cTn id="24" presetID="1" presetClass="exit" presetSubtype="0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2000"/>
                            </p:stCondLst>
                            <p:childTnLst>
                              <p:par>
                                <p:cTn id="27" presetID="1" presetClass="exit" presetSubtype="0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  <p:bldP spid="4" grpId="0" animBg="1"/>
      <p:bldP spid="7" grpId="0" animBg="1"/>
      <p:bldP spid="8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23392" cy="685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290" name="Picture 2" descr="https://s-media-cache-ak0.pinimg.com/236x/23/7a/87/237a87baa3c06996a63a1a4bc8e32d7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86331"/>
            <a:ext cx="5112568" cy="6434037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93707" y="6123665"/>
            <a:ext cx="39437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800" b="1" i="1" dirty="0" smtClean="0">
                <a:latin typeface="Baskerville Old Face" pitchFamily="18" charset="0"/>
              </a:rPr>
              <a:t>Deci, unde suntem, exact?</a:t>
            </a:r>
            <a:endParaRPr lang="en-US" sz="2800" b="1" i="1" dirty="0"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6850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3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25673"/>
            <a:ext cx="6408711" cy="60400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 rot="18897369">
            <a:off x="3580257" y="2029779"/>
            <a:ext cx="2210829" cy="2198455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627784" y="6165752"/>
            <a:ext cx="6369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b="1" dirty="0" smtClean="0">
                <a:latin typeface="Baskerville Old Face" pitchFamily="18" charset="0"/>
              </a:rPr>
              <a:t>The </a:t>
            </a:r>
            <a:r>
              <a:rPr lang="ro-RO" b="1" dirty="0" err="1" smtClean="0">
                <a:latin typeface="Baskerville Old Face" pitchFamily="18" charset="0"/>
              </a:rPr>
              <a:t>structure</a:t>
            </a:r>
            <a:r>
              <a:rPr lang="ro-RO" b="1" dirty="0" smtClean="0">
                <a:latin typeface="Baskerville Old Face" pitchFamily="18" charset="0"/>
              </a:rPr>
              <a:t> of Active </a:t>
            </a:r>
            <a:r>
              <a:rPr lang="ro-RO" b="1" dirty="0" err="1">
                <a:latin typeface="Baskerville Old Face" pitchFamily="18" charset="0"/>
              </a:rPr>
              <a:t>C</a:t>
            </a:r>
            <a:r>
              <a:rPr lang="ro-RO" b="1" dirty="0" err="1" smtClean="0">
                <a:latin typeface="Baskerville Old Face" pitchFamily="18" charset="0"/>
              </a:rPr>
              <a:t>itizenship</a:t>
            </a:r>
            <a:r>
              <a:rPr lang="ro-RO" b="1" dirty="0" smtClean="0">
                <a:latin typeface="Baskerville Old Face" pitchFamily="18" charset="0"/>
              </a:rPr>
              <a:t> (</a:t>
            </a:r>
            <a:r>
              <a:rPr lang="ro-RO" b="1" dirty="0" err="1" smtClean="0">
                <a:latin typeface="Baskerville Old Face" pitchFamily="18" charset="0"/>
              </a:rPr>
              <a:t>Hoskins</a:t>
            </a:r>
            <a:r>
              <a:rPr lang="ro-RO" b="1" dirty="0" smtClean="0">
                <a:latin typeface="Baskerville Old Face" pitchFamily="18" charset="0"/>
              </a:rPr>
              <a:t> </a:t>
            </a:r>
            <a:r>
              <a:rPr lang="ro-RO" b="1" dirty="0" err="1" smtClean="0">
                <a:latin typeface="Baskerville Old Face" pitchFamily="18" charset="0"/>
              </a:rPr>
              <a:t>and</a:t>
            </a:r>
            <a:r>
              <a:rPr lang="ro-RO" b="1" dirty="0" smtClean="0">
                <a:latin typeface="Baskerville Old Face" pitchFamily="18" charset="0"/>
              </a:rPr>
              <a:t> </a:t>
            </a:r>
            <a:r>
              <a:rPr lang="ro-RO" b="1" dirty="0" err="1" smtClean="0">
                <a:latin typeface="Baskerville Old Face" pitchFamily="18" charset="0"/>
              </a:rPr>
              <a:t>Mascherini</a:t>
            </a:r>
            <a:r>
              <a:rPr lang="ro-RO" b="1" dirty="0" smtClean="0">
                <a:latin typeface="Baskerville Old Face" pitchFamily="18" charset="0"/>
              </a:rPr>
              <a:t>, 2009)</a:t>
            </a:r>
            <a:endParaRPr lang="en-US" b="1" dirty="0"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8533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539552" y="476672"/>
            <a:ext cx="8147248" cy="5904656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o-RO" sz="2800" b="1" dirty="0" smtClean="0">
                <a:solidFill>
                  <a:srgbClr val="C00000"/>
                </a:solidFill>
                <a:latin typeface="Baskerville Old Face" pitchFamily="18" charset="0"/>
                <a:ea typeface="Arial Unicode MS" pitchFamily="34" charset="-128"/>
                <a:cs typeface="Arial Unicode MS" pitchFamily="34" charset="-128"/>
              </a:rPr>
              <a:t>Titlul acestui modul </a:t>
            </a:r>
            <a:r>
              <a:rPr lang="ro-RO" sz="2800" b="1" dirty="0" err="1" smtClean="0">
                <a:solidFill>
                  <a:srgbClr val="C00000"/>
                </a:solidFill>
                <a:latin typeface="Baskerville Old Face" pitchFamily="18" charset="0"/>
                <a:ea typeface="Arial Unicode MS" pitchFamily="34" charset="-128"/>
                <a:cs typeface="Arial Unicode MS" pitchFamily="34" charset="-128"/>
              </a:rPr>
              <a:t>ELICIT</a:t>
            </a:r>
            <a:r>
              <a:rPr lang="ro-RO" sz="2800" b="1" dirty="0" smtClean="0">
                <a:solidFill>
                  <a:srgbClr val="C00000"/>
                </a:solidFill>
                <a:latin typeface="Baskerville Old Face" pitchFamily="18" charset="0"/>
                <a:ea typeface="Arial Unicode MS" pitchFamily="34" charset="-128"/>
                <a:cs typeface="Arial Unicode MS" pitchFamily="34" charset="-128"/>
              </a:rPr>
              <a:t>+ </a:t>
            </a:r>
            <a:r>
              <a:rPr lang="ro-RO" sz="2800" b="1" dirty="0" smtClean="0">
                <a:solidFill>
                  <a:srgbClr val="C00000"/>
                </a:solidFill>
                <a:latin typeface="Baskerville Old Face" pitchFamily="18" charset="0"/>
                <a:ea typeface="Arial Unicode MS" pitchFamily="34" charset="-128"/>
                <a:cs typeface="Arial Unicode MS" pitchFamily="34" charset="-128"/>
              </a:rPr>
              <a:t>: </a:t>
            </a:r>
            <a:endParaRPr lang="ro-RO" sz="2800" b="1" dirty="0" smtClean="0">
              <a:solidFill>
                <a:srgbClr val="C00000"/>
              </a:solidFill>
              <a:latin typeface="Baskerville Old Face" pitchFamily="18" charset="0"/>
              <a:ea typeface="Arial Unicode MS" pitchFamily="34" charset="-128"/>
              <a:cs typeface="Arial Unicode MS" pitchFamily="34" charset="-128"/>
            </a:endParaRPr>
          </a:p>
          <a:p>
            <a:pPr marL="0" indent="0" algn="ctr">
              <a:buNone/>
            </a:pPr>
            <a:endParaRPr lang="ro-RO" sz="2800" b="1" dirty="0" smtClean="0">
              <a:solidFill>
                <a:srgbClr val="C00000"/>
              </a:solidFill>
              <a:latin typeface="Baskerville Old Face" pitchFamily="18" charset="0"/>
              <a:ea typeface="Arial Unicode MS" pitchFamily="34" charset="-128"/>
              <a:cs typeface="Arial Unicode MS" pitchFamily="34" charset="-128"/>
            </a:endParaRPr>
          </a:p>
          <a:p>
            <a:pPr marL="0" indent="0" algn="ctr">
              <a:buNone/>
            </a:pPr>
            <a:r>
              <a:rPr lang="ro-RO" sz="3200" b="1" i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Cetăţenie europeană activă – Angajare</a:t>
            </a:r>
            <a:endParaRPr lang="ro-RO" sz="3200" b="1" i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  <a:ea typeface="Arial Unicode MS" pitchFamily="34" charset="-128"/>
              <a:cs typeface="Arial Unicode MS" pitchFamily="34" charset="-128"/>
            </a:endParaRPr>
          </a:p>
          <a:p>
            <a:endParaRPr lang="ro-RO" sz="2400" b="1" i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 Antiqua" pitchFamily="18" charset="0"/>
              <a:ea typeface="Arial Unicode MS" pitchFamily="34" charset="-128"/>
              <a:cs typeface="Arial Unicode MS" pitchFamily="34" charset="-128"/>
            </a:endParaRPr>
          </a:p>
          <a:p>
            <a:pPr marL="0" indent="0" algn="just">
              <a:buNone/>
            </a:pPr>
            <a:r>
              <a:rPr lang="ro-RO" sz="2400" b="1" dirty="0" smtClean="0">
                <a:solidFill>
                  <a:srgbClr val="C00000"/>
                </a:solidFill>
                <a:latin typeface="Book Antiqua" pitchFamily="18" charset="0"/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ro-RO" sz="2800" b="1" dirty="0" smtClean="0">
                <a:solidFill>
                  <a:srgbClr val="C00000"/>
                </a:solidFill>
                <a:latin typeface="Baskerville Old Face" pitchFamily="18" charset="0"/>
                <a:ea typeface="Arial Unicode MS" pitchFamily="34" charset="-128"/>
                <a:cs typeface="Arial Unicode MS" pitchFamily="34" charset="-128"/>
              </a:rPr>
              <a:t>Cetăţeanul activ </a:t>
            </a:r>
            <a:r>
              <a:rPr lang="ro-RO" sz="2800" b="1" dirty="0" smtClean="0">
                <a:solidFill>
                  <a:schemeClr val="tx2">
                    <a:lumMod val="50000"/>
                  </a:schemeClr>
                </a:solidFill>
                <a:latin typeface="Baskerville Old Face" pitchFamily="18" charset="0"/>
                <a:ea typeface="Arial Unicode MS" pitchFamily="34" charset="-128"/>
                <a:cs typeface="Arial Unicode MS" pitchFamily="34" charset="-128"/>
              </a:rPr>
              <a:t>e</a:t>
            </a:r>
            <a:r>
              <a:rPr lang="ro-RO" sz="2800" b="1" dirty="0" smtClean="0">
                <a:solidFill>
                  <a:schemeClr val="tx2">
                    <a:lumMod val="50000"/>
                  </a:schemeClr>
                </a:solidFill>
                <a:latin typeface="Baskerville Old Face" pitchFamily="18" charset="0"/>
                <a:ea typeface="Arial Unicode MS" pitchFamily="34" charset="-128"/>
                <a:cs typeface="Arial Unicode MS" pitchFamily="34" charset="-128"/>
              </a:rPr>
              <a:t>ste acea persoană care doreşte să facă o schimbare pozitivă pentru comunitatea locală sau o persoană individuală, sau să favorizeze producerea a ceva bun.  </a:t>
            </a:r>
            <a:endParaRPr lang="ro-RO" sz="2800" b="1" dirty="0" smtClean="0">
              <a:solidFill>
                <a:schemeClr val="tx2">
                  <a:lumMod val="50000"/>
                </a:schemeClr>
              </a:solidFill>
              <a:latin typeface="Baskerville Old Face" pitchFamily="18" charset="0"/>
              <a:ea typeface="Arial Unicode MS" pitchFamily="34" charset="-128"/>
              <a:cs typeface="Arial Unicode MS" pitchFamily="34" charset="-128"/>
            </a:endParaRPr>
          </a:p>
          <a:p>
            <a:pPr marL="0" indent="0" algn="just">
              <a:buNone/>
            </a:pPr>
            <a:endParaRPr lang="ro-RO" sz="2400" b="1" dirty="0">
              <a:solidFill>
                <a:srgbClr val="C00000"/>
              </a:solidFill>
              <a:latin typeface="Book Antiqua" pitchFamily="18" charset="0"/>
              <a:ea typeface="Arial Unicode MS" pitchFamily="34" charset="-128"/>
              <a:cs typeface="Arial Unicode MS" pitchFamily="34" charset="-128"/>
            </a:endParaRPr>
          </a:p>
          <a:p>
            <a:pPr marL="0" indent="0">
              <a:buNone/>
            </a:pPr>
            <a:endParaRPr lang="ro-RO" sz="2400" b="1" dirty="0" smtClean="0">
              <a:solidFill>
                <a:srgbClr val="C00000"/>
              </a:solidFill>
              <a:latin typeface="Book Antiqua" pitchFamily="18" charset="0"/>
              <a:ea typeface="Arial Unicode MS" pitchFamily="34" charset="-128"/>
              <a:cs typeface="Arial Unicode MS" pitchFamily="34" charset="-128"/>
            </a:endParaRPr>
          </a:p>
          <a:p>
            <a:pPr marL="0" indent="0" algn="ctr">
              <a:buNone/>
            </a:pPr>
            <a:r>
              <a:rPr lang="ro-RO" i="1" dirty="0" smtClean="0">
                <a:latin typeface="Baskerville Old Face" pitchFamily="18" charset="0"/>
              </a:rPr>
              <a:t>	</a:t>
            </a:r>
            <a:r>
              <a:rPr lang="ro-RO" i="1" dirty="0" smtClean="0">
                <a:latin typeface="Baskerville Old Face" pitchFamily="18" charset="0"/>
              </a:rPr>
              <a:t>Vă rugăm să răspundeţi foarte sincer, </a:t>
            </a:r>
            <a:r>
              <a:rPr lang="ro-RO" i="1" dirty="0" smtClean="0">
                <a:latin typeface="Baskerville Old Face" pitchFamily="18" charset="0"/>
              </a:rPr>
              <a:t>pe foile distribuite, </a:t>
            </a:r>
            <a:r>
              <a:rPr lang="ro-RO" i="1" dirty="0" smtClean="0">
                <a:latin typeface="Baskerville Old Face" pitchFamily="18" charset="0"/>
              </a:rPr>
              <a:t>prin </a:t>
            </a:r>
            <a:r>
              <a:rPr lang="ro-RO" sz="2400" i="1" dirty="0" smtClean="0">
                <a:latin typeface="Baskerville Old Face" pitchFamily="18" charset="0"/>
              </a:rPr>
              <a:t> </a:t>
            </a:r>
            <a:r>
              <a:rPr lang="ro-RO" sz="5400" b="1" dirty="0" smtClean="0">
                <a:solidFill>
                  <a:srgbClr val="C00000"/>
                </a:solidFill>
                <a:latin typeface="Baskerville Old Face" pitchFamily="18" charset="0"/>
              </a:rPr>
              <a:t> </a:t>
            </a:r>
            <a:r>
              <a:rPr lang="ro-RO" sz="3000" b="1" dirty="0" smtClean="0">
                <a:solidFill>
                  <a:srgbClr val="C00000"/>
                </a:solidFill>
                <a:latin typeface="Baskerville Old Face" pitchFamily="18" charset="0"/>
              </a:rPr>
              <a:t>Da/Poate/Nu,</a:t>
            </a:r>
            <a:r>
              <a:rPr lang="ro-RO" sz="3000" b="1" i="1" dirty="0" smtClean="0">
                <a:solidFill>
                  <a:srgbClr val="C00000"/>
                </a:solidFill>
                <a:latin typeface="Baskerville Old Face" pitchFamily="18" charset="0"/>
              </a:rPr>
              <a:t> </a:t>
            </a:r>
            <a:r>
              <a:rPr lang="ro-RO" sz="3000" i="1" dirty="0" smtClean="0">
                <a:solidFill>
                  <a:srgbClr val="C00000"/>
                </a:solidFill>
                <a:latin typeface="Baskerville Old Face" pitchFamily="18" charset="0"/>
              </a:rPr>
              <a:t> l</a:t>
            </a:r>
            <a:r>
              <a:rPr lang="ro-RO" sz="2400" i="1" dirty="0" smtClean="0">
                <a:latin typeface="Baskerville Old Face" pitchFamily="18" charset="0"/>
              </a:rPr>
              <a:t>a următoarele întrebări,! </a:t>
            </a:r>
            <a:endParaRPr lang="ro-RO" sz="2400" i="1" dirty="0" smtClean="0">
              <a:latin typeface="Baskerville Old Face" pitchFamily="18" charset="0"/>
            </a:endParaRPr>
          </a:p>
          <a:p>
            <a:pPr marL="0" indent="0" algn="ctr">
              <a:buNone/>
            </a:pPr>
            <a:r>
              <a:rPr lang="ro-RO" sz="2400" i="1" dirty="0" smtClean="0">
                <a:latin typeface="Baskerville Old Face" pitchFamily="18" charset="0"/>
              </a:rPr>
              <a:t>							Mulţumim!</a:t>
            </a:r>
            <a:endParaRPr lang="en-US" sz="2400" i="1" dirty="0"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5383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107504" y="476672"/>
            <a:ext cx="8928992" cy="792088"/>
          </a:xfrm>
        </p:spPr>
        <p:txBody>
          <a:bodyPr>
            <a:normAutofit/>
          </a:bodyPr>
          <a:lstStyle/>
          <a:p>
            <a:pPr algn="ctr"/>
            <a:r>
              <a:rPr lang="ro-RO" sz="2800" b="1" dirty="0" smtClean="0">
                <a:solidFill>
                  <a:schemeClr val="tx1"/>
                </a:solidFill>
                <a:latin typeface="Baskerville Old Face" pitchFamily="18" charset="0"/>
              </a:rPr>
              <a:t>A. </a:t>
            </a:r>
            <a:r>
              <a:rPr lang="ro-RO" sz="2800" b="1" dirty="0" smtClean="0">
                <a:solidFill>
                  <a:schemeClr val="tx1"/>
                </a:solidFill>
                <a:latin typeface="Baskerville Old Face" pitchFamily="18" charset="0"/>
              </a:rPr>
              <a:t>Ca </a:t>
            </a:r>
            <a:r>
              <a:rPr lang="ro-RO" sz="2800" b="1" dirty="0" smtClean="0">
                <a:solidFill>
                  <a:srgbClr val="FF0000"/>
                </a:solidFill>
                <a:latin typeface="Baskerville Old Face" pitchFamily="18" charset="0"/>
              </a:rPr>
              <a:t>cetăţean european activ, </a:t>
            </a:r>
            <a:r>
              <a:rPr lang="ro-RO" sz="2800" b="1" dirty="0" smtClean="0">
                <a:solidFill>
                  <a:schemeClr val="tx1"/>
                </a:solidFill>
                <a:latin typeface="Baskerville Old Face" pitchFamily="18" charset="0"/>
              </a:rPr>
              <a:t>aş </a:t>
            </a:r>
            <a:r>
              <a:rPr lang="ro-RO" sz="2800" b="1" dirty="0" smtClean="0">
                <a:solidFill>
                  <a:schemeClr val="tx1"/>
                </a:solidFill>
                <a:latin typeface="Baskerville Old Face" pitchFamily="18" charset="0"/>
              </a:rPr>
              <a:t>…</a:t>
            </a:r>
            <a:endParaRPr lang="en-US" sz="2800" dirty="0">
              <a:solidFill>
                <a:schemeClr val="tx1"/>
              </a:solidFill>
              <a:latin typeface="Baskerville Old Face" pitchFamily="18" charset="0"/>
            </a:endParaRPr>
          </a:p>
        </p:txBody>
      </p:sp>
      <p:sp>
        <p:nvSpPr>
          <p:cNvPr id="3" name="Substituent conținut 2"/>
          <p:cNvSpPr>
            <a:spLocks noGrp="1"/>
          </p:cNvSpPr>
          <p:nvPr>
            <p:ph sz="quarter" idx="1"/>
          </p:nvPr>
        </p:nvSpPr>
        <p:spPr>
          <a:xfrm>
            <a:off x="107504" y="1661161"/>
            <a:ext cx="8856984" cy="5184576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50000"/>
              </a:lnSpc>
              <a:buFont typeface="+mj-lt"/>
              <a:buAutoNum type="alphaLcPeriod"/>
            </a:pPr>
            <a:r>
              <a:rPr lang="ro-RO" sz="2400" b="1" dirty="0" smtClean="0">
                <a:latin typeface="Baskerville Old Face" pitchFamily="18" charset="0"/>
              </a:rPr>
              <a:t>… </a:t>
            </a:r>
            <a:r>
              <a:rPr lang="ro-RO" sz="2400" b="1" dirty="0" smtClean="0">
                <a:latin typeface="Baskerville Old Face" pitchFamily="18" charset="0"/>
              </a:rPr>
              <a:t>participa la consultări şi chestionări privind probleme ale UE?</a:t>
            </a:r>
            <a:endParaRPr lang="en-US" sz="2400" b="1" dirty="0">
              <a:latin typeface="Baskerville Old Face" pitchFamily="18" charset="0"/>
            </a:endParaRPr>
          </a:p>
          <a:p>
            <a:pPr marL="457200" indent="-457200" algn="just">
              <a:lnSpc>
                <a:spcPct val="150000"/>
              </a:lnSpc>
              <a:buFont typeface="+mj-lt"/>
              <a:buAutoNum type="alphaLcPeriod"/>
            </a:pPr>
            <a:r>
              <a:rPr lang="ro-RO" sz="2400" b="1" dirty="0" smtClean="0">
                <a:latin typeface="Baskerville Old Face" pitchFamily="18" charset="0"/>
              </a:rPr>
              <a:t>… pune presiune pe consiliul local sau guvern, luând direct parte la acţiuni privind UE?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lphaLcPeriod"/>
            </a:pPr>
            <a:r>
              <a:rPr lang="ro-RO" sz="2400" b="1" dirty="0" smtClean="0">
                <a:latin typeface="Baskerville Old Face" pitchFamily="18" charset="0"/>
              </a:rPr>
              <a:t>… sprijini sau consilia instituţiile publice care se preocupă de drepturile omului, democraţie, toleranţă? </a:t>
            </a:r>
            <a:endParaRPr lang="ro-RO" sz="2400" b="1" dirty="0" smtClean="0">
              <a:latin typeface="Baskerville Old Face" pitchFamily="18" charset="0"/>
            </a:endParaRPr>
          </a:p>
          <a:p>
            <a:pPr marL="457200" indent="-457200" algn="just">
              <a:lnSpc>
                <a:spcPct val="150000"/>
              </a:lnSpc>
              <a:buFont typeface="+mj-lt"/>
              <a:buAutoNum type="alphaLcPeriod"/>
            </a:pPr>
            <a:r>
              <a:rPr lang="ro-RO" sz="2400" b="1" dirty="0" smtClean="0">
                <a:latin typeface="Baskerville Old Face" pitchFamily="18" charset="0"/>
              </a:rPr>
              <a:t>… </a:t>
            </a:r>
            <a:r>
              <a:rPr lang="ro-RO" sz="2400" b="1" dirty="0" smtClean="0">
                <a:latin typeface="Baskerville Old Face" pitchFamily="18" charset="0"/>
              </a:rPr>
              <a:t>contribui la luarea deciziilor care privesc o comunitate din UE? </a:t>
            </a:r>
            <a:endParaRPr lang="ro-RO" sz="2400" b="1" dirty="0" smtClean="0">
              <a:latin typeface="Baskerville Old Face" pitchFamily="18" charset="0"/>
            </a:endParaRPr>
          </a:p>
          <a:p>
            <a:pPr marL="457200" indent="-457200" algn="just">
              <a:lnSpc>
                <a:spcPct val="150000"/>
              </a:lnSpc>
              <a:buFont typeface="+mj-lt"/>
              <a:buAutoNum type="alphaLcPeriod"/>
            </a:pPr>
            <a:r>
              <a:rPr lang="ro-RO" sz="2400" b="1" dirty="0" smtClean="0">
                <a:latin typeface="Baskerville Old Face" pitchFamily="18" charset="0"/>
              </a:rPr>
              <a:t>… </a:t>
            </a:r>
            <a:r>
              <a:rPr lang="ro-RO" sz="2400" b="1" dirty="0" smtClean="0">
                <a:latin typeface="Baskerville Old Face" pitchFamily="18" charset="0"/>
              </a:rPr>
              <a:t>scrie pe </a:t>
            </a:r>
            <a:r>
              <a:rPr lang="ro-RO" sz="2400" b="1" dirty="0" err="1" smtClean="0">
                <a:latin typeface="Baskerville Old Face" pitchFamily="18" charset="0"/>
              </a:rPr>
              <a:t>Facebook</a:t>
            </a:r>
            <a:r>
              <a:rPr lang="ro-RO" sz="2400" b="1" dirty="0" smtClean="0">
                <a:latin typeface="Baskerville Old Face" pitchFamily="18" charset="0"/>
              </a:rPr>
              <a:t>/</a:t>
            </a:r>
            <a:r>
              <a:rPr lang="ro-RO" sz="2400" b="1" dirty="0" err="1" smtClean="0">
                <a:latin typeface="Baskerville Old Face" pitchFamily="18" charset="0"/>
              </a:rPr>
              <a:t>Twitter</a:t>
            </a:r>
            <a:r>
              <a:rPr lang="ro-RO" sz="2400" b="1" dirty="0" smtClean="0">
                <a:latin typeface="Baskerville Old Face" pitchFamily="18" charset="0"/>
              </a:rPr>
              <a:t>/… </a:t>
            </a:r>
            <a:r>
              <a:rPr lang="ro-RO" sz="2400" b="1" dirty="0" smtClean="0">
                <a:latin typeface="Baskerville Old Face" pitchFamily="18" charset="0"/>
              </a:rPr>
              <a:t>despre cetăţenia europeană?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8307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827584" y="116632"/>
            <a:ext cx="7772400" cy="922114"/>
          </a:xfrm>
        </p:spPr>
        <p:txBody>
          <a:bodyPr>
            <a:normAutofit/>
          </a:bodyPr>
          <a:lstStyle/>
          <a:p>
            <a:pPr algn="ctr"/>
            <a:r>
              <a:rPr lang="ro-RO" sz="2800" b="1" dirty="0" smtClean="0">
                <a:solidFill>
                  <a:schemeClr val="tx1"/>
                </a:solidFill>
                <a:latin typeface="Baskerville Old Face" pitchFamily="18" charset="0"/>
              </a:rPr>
              <a:t>B. </a:t>
            </a:r>
            <a:r>
              <a:rPr lang="ro-RO" sz="2800" b="1" dirty="0" smtClean="0">
                <a:solidFill>
                  <a:schemeClr val="tx1"/>
                </a:solidFill>
                <a:latin typeface="Baskerville Old Face" pitchFamily="18" charset="0"/>
              </a:rPr>
              <a:t>Ca </a:t>
            </a:r>
            <a:r>
              <a:rPr lang="ro-RO" sz="2800" b="1" dirty="0" smtClean="0">
                <a:solidFill>
                  <a:srgbClr val="FF0000"/>
                </a:solidFill>
                <a:latin typeface="Baskerville Old Face" pitchFamily="18" charset="0"/>
              </a:rPr>
              <a:t>votant</a:t>
            </a:r>
            <a:r>
              <a:rPr lang="ro-RO" sz="2800" b="1" dirty="0" smtClean="0">
                <a:solidFill>
                  <a:schemeClr val="tx1"/>
                </a:solidFill>
                <a:latin typeface="Baskerville Old Face" pitchFamily="18" charset="0"/>
              </a:rPr>
              <a:t>, aş … </a:t>
            </a:r>
            <a:endParaRPr lang="en-US" sz="2800" b="1" dirty="0">
              <a:solidFill>
                <a:schemeClr val="tx1"/>
              </a:solidFill>
              <a:latin typeface="Baskerville Old Face" pitchFamily="18" charset="0"/>
            </a:endParaRPr>
          </a:p>
        </p:txBody>
      </p:sp>
      <p:sp>
        <p:nvSpPr>
          <p:cNvPr id="3" name="Substituent conținut 2"/>
          <p:cNvSpPr>
            <a:spLocks noGrp="1"/>
          </p:cNvSpPr>
          <p:nvPr>
            <p:ph sz="quarter" idx="1"/>
          </p:nvPr>
        </p:nvSpPr>
        <p:spPr>
          <a:xfrm>
            <a:off x="251520" y="1700808"/>
            <a:ext cx="8784976" cy="4464496"/>
          </a:xfrm>
        </p:spPr>
        <p:txBody>
          <a:bodyPr>
            <a:noAutofit/>
          </a:bodyPr>
          <a:lstStyle/>
          <a:p>
            <a:pPr marL="742950" indent="-742950" algn="just">
              <a:buFont typeface="+mj-lt"/>
              <a:buAutoNum type="alphaLcPeriod"/>
            </a:pPr>
            <a:r>
              <a:rPr lang="ro-RO" sz="2400" b="1" dirty="0">
                <a:latin typeface="Book Antiqua" pitchFamily="18" charset="0"/>
              </a:rPr>
              <a:t>… </a:t>
            </a:r>
            <a:r>
              <a:rPr lang="ro-RO" sz="2400" b="1" dirty="0" smtClean="0">
                <a:latin typeface="Book Antiqua" pitchFamily="18" charset="0"/>
              </a:rPr>
              <a:t>căuta informaţii privind problemele UE, </a:t>
            </a:r>
            <a:r>
              <a:rPr lang="ro-RO" sz="2400" b="1" dirty="0" smtClean="0">
                <a:latin typeface="Book Antiqua" pitchFamily="18" charset="0"/>
              </a:rPr>
              <a:t>citind ziarele/ascultând radio/privind la TV/cercetând pagini web?</a:t>
            </a:r>
            <a:endParaRPr lang="en-US" sz="2400" b="1" dirty="0">
              <a:latin typeface="Book Antiqua" pitchFamily="18" charset="0"/>
            </a:endParaRPr>
          </a:p>
          <a:p>
            <a:pPr marL="742950" indent="-742950" algn="just">
              <a:buFont typeface="+mj-lt"/>
              <a:buAutoNum type="alphaLcPeriod"/>
            </a:pPr>
            <a:r>
              <a:rPr lang="ro-RO" sz="2400" b="1" dirty="0" smtClean="0">
                <a:latin typeface="Book Antiqua" pitchFamily="18" charset="0"/>
              </a:rPr>
              <a:t>… </a:t>
            </a:r>
            <a:r>
              <a:rPr lang="ro-RO" sz="2400" b="1" dirty="0" smtClean="0">
                <a:latin typeface="Book Antiqua" pitchFamily="18" charset="0"/>
              </a:rPr>
              <a:t>căuta informaţii legate de posibilii demnitari europeni? </a:t>
            </a:r>
            <a:endParaRPr lang="ro-RO" sz="2400" b="1" dirty="0" smtClean="0">
              <a:latin typeface="Book Antiqua" pitchFamily="18" charset="0"/>
            </a:endParaRPr>
          </a:p>
          <a:p>
            <a:pPr marL="742950" indent="-742950" algn="just">
              <a:buFont typeface="+mj-lt"/>
              <a:buAutoNum type="alphaLcPeriod"/>
            </a:pPr>
            <a:r>
              <a:rPr lang="ro-RO" sz="2400" b="1" dirty="0" smtClean="0">
                <a:latin typeface="Book Antiqua" pitchFamily="18" charset="0"/>
              </a:rPr>
              <a:t>… </a:t>
            </a:r>
            <a:r>
              <a:rPr lang="ro-RO" sz="2400" b="1" dirty="0" smtClean="0">
                <a:latin typeface="Book Antiqua" pitchFamily="18" charset="0"/>
              </a:rPr>
              <a:t>vota pentru Parlamentul european şi aş alege persoanele potrivite?   </a:t>
            </a:r>
            <a:endParaRPr lang="en-US" sz="2400" b="1" dirty="0">
              <a:latin typeface="Book Antiqua" pitchFamily="18" charset="0"/>
            </a:endParaRPr>
          </a:p>
          <a:p>
            <a:pPr marL="742950" indent="-742950" algn="just">
              <a:buFont typeface="+mj-lt"/>
              <a:buAutoNum type="alphaLcPeriod"/>
            </a:pPr>
            <a:r>
              <a:rPr lang="ro-RO" sz="2400" b="1" dirty="0" smtClean="0">
                <a:latin typeface="Book Antiqua" pitchFamily="18" charset="0"/>
              </a:rPr>
              <a:t>… </a:t>
            </a:r>
            <a:r>
              <a:rPr lang="ro-RO" sz="2400" b="1" dirty="0" smtClean="0">
                <a:latin typeface="Book Antiqua" pitchFamily="18" charset="0"/>
              </a:rPr>
              <a:t>verifica dacă sunt înscris în listele electorale? </a:t>
            </a:r>
            <a:endParaRPr lang="en-US" sz="2400" b="1" dirty="0">
              <a:latin typeface="Book Antiqua" pitchFamily="18" charset="0"/>
            </a:endParaRPr>
          </a:p>
          <a:p>
            <a:pPr marL="742950" indent="-742950" algn="just">
              <a:buFont typeface="+mj-lt"/>
              <a:buAutoNum type="alphaLcPeriod"/>
            </a:pPr>
            <a:r>
              <a:rPr lang="ro-RO" sz="2400" b="1" dirty="0" smtClean="0">
                <a:latin typeface="Book Antiqua" pitchFamily="18" charset="0"/>
              </a:rPr>
              <a:t>… </a:t>
            </a:r>
            <a:r>
              <a:rPr lang="ro-RO" sz="2400" b="1" dirty="0" smtClean="0">
                <a:latin typeface="Book Antiqua" pitchFamily="18" charset="0"/>
              </a:rPr>
              <a:t>face demersuri pentru </a:t>
            </a:r>
            <a:r>
              <a:rPr lang="ro-RO" sz="2400" b="1" dirty="0" smtClean="0">
                <a:latin typeface="Book Antiqua" pitchFamily="18" charset="0"/>
              </a:rPr>
              <a:t>a vota prin corespondenţă, dacă aş avea probleme de mobilitate? </a:t>
            </a:r>
            <a:endParaRPr lang="en-US" sz="2400" b="1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6215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0" y="332656"/>
            <a:ext cx="8928992" cy="850106"/>
          </a:xfrm>
        </p:spPr>
        <p:txBody>
          <a:bodyPr>
            <a:noAutofit/>
          </a:bodyPr>
          <a:lstStyle/>
          <a:p>
            <a:pPr algn="ctr"/>
            <a:r>
              <a:rPr lang="ro-RO" sz="2800" b="1" dirty="0" smtClean="0">
                <a:solidFill>
                  <a:schemeClr val="tx1"/>
                </a:solidFill>
                <a:latin typeface="Baskerville Old Face" pitchFamily="18" charset="0"/>
              </a:rPr>
              <a:t>C. </a:t>
            </a:r>
            <a:r>
              <a:rPr lang="ro-RO" sz="2800" b="1" dirty="0" smtClean="0">
                <a:solidFill>
                  <a:schemeClr val="tx1"/>
                </a:solidFill>
                <a:latin typeface="Baskerville Old Face" pitchFamily="18" charset="0"/>
              </a:rPr>
              <a:t>Ca </a:t>
            </a:r>
            <a:r>
              <a:rPr lang="ro-RO" sz="2800" b="1" dirty="0" smtClean="0">
                <a:solidFill>
                  <a:srgbClr val="FF0000"/>
                </a:solidFill>
                <a:latin typeface="Baskerville Old Face" pitchFamily="18" charset="0"/>
              </a:rPr>
              <a:t>bun vecin european, </a:t>
            </a:r>
            <a:r>
              <a:rPr lang="ro-RO" sz="2800" b="1" dirty="0" smtClean="0">
                <a:solidFill>
                  <a:schemeClr val="tx1"/>
                </a:solidFill>
                <a:latin typeface="Baskerville Old Face" pitchFamily="18" charset="0"/>
              </a:rPr>
              <a:t>aş….</a:t>
            </a:r>
            <a:endParaRPr lang="en-US" sz="2800" dirty="0">
              <a:solidFill>
                <a:schemeClr val="tx1"/>
              </a:solidFill>
              <a:latin typeface="Baskerville Old Face" pitchFamily="18" charset="0"/>
            </a:endParaRPr>
          </a:p>
        </p:txBody>
      </p:sp>
      <p:sp>
        <p:nvSpPr>
          <p:cNvPr id="3" name="Substituent conținut 2"/>
          <p:cNvSpPr>
            <a:spLocks noGrp="1"/>
          </p:cNvSpPr>
          <p:nvPr>
            <p:ph sz="quarter" idx="1"/>
          </p:nvPr>
        </p:nvSpPr>
        <p:spPr>
          <a:xfrm>
            <a:off x="323528" y="1700808"/>
            <a:ext cx="8424936" cy="4707904"/>
          </a:xfrm>
        </p:spPr>
        <p:txBody>
          <a:bodyPr>
            <a:normAutofit fontScale="47500" lnSpcReduction="20000"/>
          </a:bodyPr>
          <a:lstStyle/>
          <a:p>
            <a:pPr algn="just"/>
            <a:endParaRPr lang="ro-RO" sz="3400" dirty="0" smtClean="0"/>
          </a:p>
          <a:p>
            <a:pPr marL="914400" indent="-914400" algn="just">
              <a:lnSpc>
                <a:spcPct val="120000"/>
              </a:lnSpc>
              <a:buFont typeface="+mj-lt"/>
              <a:buAutoNum type="alphaLcPeriod"/>
            </a:pPr>
            <a:r>
              <a:rPr lang="ro-RO" sz="5100" b="1" dirty="0">
                <a:latin typeface="Book Antiqua" pitchFamily="18" charset="0"/>
              </a:rPr>
              <a:t>… </a:t>
            </a:r>
            <a:r>
              <a:rPr lang="ro-RO" sz="5100" b="1" dirty="0" smtClean="0">
                <a:latin typeface="Book Antiqua" pitchFamily="18" charset="0"/>
              </a:rPr>
              <a:t>ajuta persoane de altă naţionalitate cu informaţii privind serviciile locale? </a:t>
            </a:r>
            <a:endParaRPr lang="en-US" sz="5100" b="1" dirty="0">
              <a:latin typeface="Book Antiqua" pitchFamily="18" charset="0"/>
            </a:endParaRPr>
          </a:p>
          <a:p>
            <a:pPr marL="914400" indent="-914400" algn="just">
              <a:lnSpc>
                <a:spcPct val="120000"/>
              </a:lnSpc>
              <a:buFont typeface="+mj-lt"/>
              <a:buAutoNum type="alphaLcPeriod"/>
            </a:pPr>
            <a:r>
              <a:rPr lang="ro-RO" sz="5100" b="1" dirty="0" smtClean="0">
                <a:latin typeface="Book Antiqua" pitchFamily="18" charset="0"/>
              </a:rPr>
              <a:t>… </a:t>
            </a:r>
            <a:r>
              <a:rPr lang="ro-RO" sz="5100" b="1" dirty="0" smtClean="0">
                <a:latin typeface="Book Antiqua" pitchFamily="18" charset="0"/>
              </a:rPr>
              <a:t>ajuta persoanele de altă naţionalitate să fie mai puţin dependente de serviciile publice? </a:t>
            </a:r>
            <a:endParaRPr lang="en-US" sz="5100" b="1" dirty="0">
              <a:latin typeface="Book Antiqua" pitchFamily="18" charset="0"/>
            </a:endParaRPr>
          </a:p>
          <a:p>
            <a:pPr marL="914400" indent="-914400" algn="just">
              <a:lnSpc>
                <a:spcPct val="120000"/>
              </a:lnSpc>
              <a:buFont typeface="+mj-lt"/>
              <a:buAutoNum type="alphaLcPeriod"/>
            </a:pPr>
            <a:r>
              <a:rPr lang="ro-RO" sz="5100" b="1" dirty="0" smtClean="0">
                <a:latin typeface="Book Antiqua" pitchFamily="18" charset="0"/>
              </a:rPr>
              <a:t>… </a:t>
            </a:r>
            <a:r>
              <a:rPr lang="ro-RO" sz="5100" b="1" dirty="0" smtClean="0">
                <a:latin typeface="Book Antiqua" pitchFamily="18" charset="0"/>
              </a:rPr>
              <a:t>fi atent la casa vecinului de altă naţionalitate, atunci când aceste este plecat? </a:t>
            </a:r>
            <a:endParaRPr lang="en-US" sz="5100" b="1" dirty="0">
              <a:latin typeface="Book Antiqua" pitchFamily="18" charset="0"/>
            </a:endParaRPr>
          </a:p>
          <a:p>
            <a:pPr marL="914400" indent="-914400" algn="just">
              <a:lnSpc>
                <a:spcPct val="120000"/>
              </a:lnSpc>
              <a:buFont typeface="+mj-lt"/>
              <a:buAutoNum type="alphaLcPeriod"/>
            </a:pPr>
            <a:r>
              <a:rPr lang="ro-RO" sz="5100" b="1" dirty="0" smtClean="0">
                <a:latin typeface="Book Antiqua" pitchFamily="18" charset="0"/>
              </a:rPr>
              <a:t>… </a:t>
            </a:r>
            <a:r>
              <a:rPr lang="ro-RO" sz="5100" b="1" dirty="0" smtClean="0">
                <a:latin typeface="Book Antiqua" pitchFamily="18" charset="0"/>
              </a:rPr>
              <a:t>face cumpărături la un magazin familial, al cuiva de altă naţionalitate? </a:t>
            </a:r>
            <a:endParaRPr lang="en-US" sz="5100" b="1" dirty="0">
              <a:latin typeface="Book Antiqua" pitchFamily="18" charset="0"/>
            </a:endParaRPr>
          </a:p>
          <a:p>
            <a:pPr marL="914400" indent="-914400" algn="just">
              <a:lnSpc>
                <a:spcPct val="120000"/>
              </a:lnSpc>
              <a:buFont typeface="+mj-lt"/>
              <a:buAutoNum type="alphaLcPeriod"/>
            </a:pPr>
            <a:r>
              <a:rPr lang="ro-RO" sz="5100" b="1" dirty="0" smtClean="0">
                <a:latin typeface="Book Antiqua" pitchFamily="18" charset="0"/>
              </a:rPr>
              <a:t>… </a:t>
            </a:r>
            <a:r>
              <a:rPr lang="ro-RO" sz="5100" b="1" dirty="0" smtClean="0">
                <a:latin typeface="Book Antiqua" pitchFamily="18" charset="0"/>
              </a:rPr>
              <a:t>organiza un cerc de lectură în zonă, </a:t>
            </a:r>
            <a:r>
              <a:rPr lang="ro-RO" sz="5100" b="1" dirty="0" smtClean="0">
                <a:latin typeface="Book Antiqua" pitchFamily="18" charset="0"/>
              </a:rPr>
              <a:t>pentru a-i informa pe cei de altă naţionalitate despre literatura noastră naţională? </a:t>
            </a:r>
            <a:endParaRPr lang="en-US" sz="5100" b="1" dirty="0">
              <a:latin typeface="Book Antiqua" pitchFamily="18" charset="0"/>
            </a:endParaRPr>
          </a:p>
          <a:p>
            <a:pPr marL="514350" indent="-514350">
              <a:lnSpc>
                <a:spcPct val="120000"/>
              </a:lnSpc>
              <a:buFont typeface="+mj-lt"/>
              <a:buAutoNum type="alphaLcPeriod"/>
            </a:pPr>
            <a:endParaRPr lang="en-US" sz="5100" dirty="0"/>
          </a:p>
        </p:txBody>
      </p:sp>
    </p:spTree>
    <p:extLst>
      <p:ext uri="{BB962C8B-B14F-4D97-AF65-F5344CB8AC3E}">
        <p14:creationId xmlns:p14="http://schemas.microsoft.com/office/powerpoint/2010/main" val="162540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0" y="188640"/>
            <a:ext cx="9036496" cy="850106"/>
          </a:xfrm>
        </p:spPr>
        <p:txBody>
          <a:bodyPr>
            <a:normAutofit/>
          </a:bodyPr>
          <a:lstStyle/>
          <a:p>
            <a:pPr algn="ctr"/>
            <a:r>
              <a:rPr lang="ro-RO" sz="2800" b="1" dirty="0" smtClean="0">
                <a:solidFill>
                  <a:schemeClr val="tx1"/>
                </a:solidFill>
                <a:latin typeface="Baskerville Old Face" pitchFamily="18" charset="0"/>
              </a:rPr>
              <a:t>D</a:t>
            </a:r>
            <a:r>
              <a:rPr lang="ro-RO" sz="2800" b="1" dirty="0" smtClean="0">
                <a:solidFill>
                  <a:schemeClr val="tx1"/>
                </a:solidFill>
                <a:latin typeface="Book Antiqua" pitchFamily="18" charset="0"/>
              </a:rPr>
              <a:t>. </a:t>
            </a:r>
            <a:r>
              <a:rPr lang="ro-RO" sz="2800" b="1" dirty="0" smtClean="0">
                <a:solidFill>
                  <a:schemeClr val="tx1"/>
                </a:solidFill>
                <a:latin typeface="Book Antiqua" pitchFamily="18" charset="0"/>
              </a:rPr>
              <a:t>Ca </a:t>
            </a:r>
            <a:r>
              <a:rPr lang="ro-RO" sz="2800" b="1" dirty="0" smtClean="0">
                <a:solidFill>
                  <a:srgbClr val="FF0000"/>
                </a:solidFill>
                <a:latin typeface="Book Antiqua" pitchFamily="18" charset="0"/>
              </a:rPr>
              <a:t>cetăţean european responsabil, </a:t>
            </a:r>
            <a:r>
              <a:rPr lang="ro-RO" sz="2800" b="1" dirty="0" smtClean="0">
                <a:solidFill>
                  <a:schemeClr val="tx1"/>
                </a:solidFill>
                <a:latin typeface="Book Antiqua" pitchFamily="18" charset="0"/>
              </a:rPr>
              <a:t>aş</a:t>
            </a:r>
            <a:r>
              <a:rPr lang="ro-RO" sz="2800" b="1" dirty="0" smtClean="0">
                <a:solidFill>
                  <a:schemeClr val="tx1"/>
                </a:solidFill>
                <a:latin typeface="Book Antiqua" pitchFamily="18" charset="0"/>
              </a:rPr>
              <a:t> </a:t>
            </a:r>
            <a:r>
              <a:rPr lang="ro-RO" sz="2800" b="1" dirty="0" smtClean="0">
                <a:solidFill>
                  <a:schemeClr val="tx1"/>
                </a:solidFill>
                <a:latin typeface="Book Antiqua" pitchFamily="18" charset="0"/>
              </a:rPr>
              <a:t>… </a:t>
            </a:r>
            <a:endParaRPr lang="en-US" sz="2800" dirty="0">
              <a:solidFill>
                <a:schemeClr val="tx1"/>
              </a:solidFill>
              <a:latin typeface="Book Antiqua" pitchFamily="18" charset="0"/>
            </a:endParaRPr>
          </a:p>
        </p:txBody>
      </p:sp>
      <p:sp>
        <p:nvSpPr>
          <p:cNvPr id="3" name="Substituent conținut 2"/>
          <p:cNvSpPr>
            <a:spLocks noGrp="1"/>
          </p:cNvSpPr>
          <p:nvPr>
            <p:ph sz="quarter" idx="1"/>
          </p:nvPr>
        </p:nvSpPr>
        <p:spPr>
          <a:xfrm>
            <a:off x="910" y="1340768"/>
            <a:ext cx="9035585" cy="5517232"/>
          </a:xfrm>
        </p:spPr>
        <p:txBody>
          <a:bodyPr>
            <a:noAutofit/>
          </a:bodyPr>
          <a:lstStyle/>
          <a:p>
            <a:pPr marL="457200" indent="-457200" algn="just">
              <a:lnSpc>
                <a:spcPct val="150000"/>
              </a:lnSpc>
              <a:buFont typeface="+mj-lt"/>
              <a:buAutoNum type="alphaLcPeriod"/>
            </a:pPr>
            <a:r>
              <a:rPr lang="ro-RO" sz="2400" b="1" dirty="0" smtClean="0">
                <a:latin typeface="Book Antiqua" pitchFamily="18" charset="0"/>
              </a:rPr>
              <a:t>… </a:t>
            </a:r>
            <a:r>
              <a:rPr lang="ro-RO" sz="2400" b="1" dirty="0" smtClean="0">
                <a:latin typeface="Book Antiqua" pitchFamily="18" charset="0"/>
              </a:rPr>
              <a:t>proteja mediul, </a:t>
            </a:r>
            <a:r>
              <a:rPr lang="ro-RO" sz="2400" b="1" dirty="0" smtClean="0">
                <a:latin typeface="Book Antiqua" pitchFamily="18" charset="0"/>
              </a:rPr>
              <a:t>începând să reciclez gunoiul familiei, să curăţ gunoaiele din apropierea apei sau dintr</a:t>
            </a:r>
            <a:r>
              <a:rPr lang="ro-RO" sz="2400" b="1" dirty="0">
                <a:latin typeface="Book Antiqua" pitchFamily="18" charset="0"/>
              </a:rPr>
              <a:t>-</a:t>
            </a:r>
            <a:r>
              <a:rPr lang="ro-RO" sz="2400" b="1" dirty="0" smtClean="0">
                <a:latin typeface="Book Antiqua" pitchFamily="18" charset="0"/>
              </a:rPr>
              <a:t>un parc? </a:t>
            </a:r>
            <a:endParaRPr lang="ro-RO" sz="2400" b="1" dirty="0" smtClean="0">
              <a:latin typeface="Book Antiqua" pitchFamily="18" charset="0"/>
            </a:endParaRPr>
          </a:p>
          <a:p>
            <a:pPr marL="457200" indent="-457200" algn="just">
              <a:lnSpc>
                <a:spcPct val="150000"/>
              </a:lnSpc>
              <a:buFont typeface="+mj-lt"/>
              <a:buAutoNum type="alphaLcPeriod"/>
            </a:pPr>
            <a:r>
              <a:rPr lang="ro-RO" sz="2400" b="1" dirty="0" smtClean="0">
                <a:latin typeface="Book Antiqua" pitchFamily="18" charset="0"/>
              </a:rPr>
              <a:t>… dona obiectele nedorite unui magazin de caritate, unei şcoli sau biblioteci? 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lphaLcPeriod"/>
            </a:pPr>
            <a:r>
              <a:rPr lang="ro-RO" sz="2400" b="1" dirty="0" smtClean="0">
                <a:latin typeface="Book Antiqua" pitchFamily="18" charset="0"/>
              </a:rPr>
              <a:t>… sprijini acţiuni publice de caritate?  </a:t>
            </a:r>
            <a:endParaRPr lang="ro-RO" sz="2400" b="1" dirty="0" smtClean="0">
              <a:latin typeface="Book Antiqua" pitchFamily="18" charset="0"/>
            </a:endParaRPr>
          </a:p>
          <a:p>
            <a:pPr marL="457200" indent="-457200" algn="just">
              <a:lnSpc>
                <a:spcPct val="150000"/>
              </a:lnSpc>
              <a:buFont typeface="+mj-lt"/>
              <a:buAutoNum type="alphaLcPeriod"/>
            </a:pPr>
            <a:r>
              <a:rPr lang="ro-RO" sz="2400" b="1" dirty="0" smtClean="0">
                <a:latin typeface="Book Antiqua" pitchFamily="18" charset="0"/>
              </a:rPr>
              <a:t>… </a:t>
            </a:r>
            <a:r>
              <a:rPr lang="ro-RO" sz="2400" b="1" dirty="0" smtClean="0">
                <a:latin typeface="Book Antiqua" pitchFamily="18" charset="0"/>
              </a:rPr>
              <a:t>oferi feedback unor chestionări, cercetări, aş participa la întruniri zonale legate de probleme ale UE? </a:t>
            </a:r>
            <a:endParaRPr lang="ro-RO" sz="2400" b="1" dirty="0">
              <a:latin typeface="Book Antiqua" pitchFamily="18" charset="0"/>
            </a:endParaRPr>
          </a:p>
          <a:p>
            <a:pPr marL="457200" indent="-457200" algn="just">
              <a:lnSpc>
                <a:spcPct val="150000"/>
              </a:lnSpc>
              <a:buFont typeface="+mj-lt"/>
              <a:buAutoNum type="alphaLcPeriod"/>
            </a:pPr>
            <a:r>
              <a:rPr lang="ro-RO" sz="2400" b="1" dirty="0" smtClean="0">
                <a:latin typeface="Book Antiqua" pitchFamily="18" charset="0"/>
              </a:rPr>
              <a:t>… </a:t>
            </a:r>
            <a:r>
              <a:rPr lang="ro-RO" sz="2400" b="1" dirty="0" smtClean="0">
                <a:latin typeface="Book Antiqua" pitchFamily="18" charset="0"/>
              </a:rPr>
              <a:t>distribui fluturaşi la instituţiile publice privind probleme ale UE?</a:t>
            </a:r>
            <a:endParaRPr lang="en-US" sz="2400" b="1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6329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251520" y="548680"/>
            <a:ext cx="8712968" cy="936104"/>
          </a:xfrm>
        </p:spPr>
        <p:txBody>
          <a:bodyPr>
            <a:normAutofit/>
          </a:bodyPr>
          <a:lstStyle/>
          <a:p>
            <a:pPr algn="ctr"/>
            <a:r>
              <a:rPr lang="ro-RO" sz="2800" b="1" dirty="0" smtClean="0">
                <a:solidFill>
                  <a:schemeClr val="tx1"/>
                </a:solidFill>
                <a:latin typeface="Baskerville Old Face" pitchFamily="18" charset="0"/>
              </a:rPr>
              <a:t>E. </a:t>
            </a:r>
            <a:r>
              <a:rPr lang="ro-RO" sz="2800" b="1" dirty="0" smtClean="0">
                <a:solidFill>
                  <a:schemeClr val="tx1"/>
                </a:solidFill>
                <a:latin typeface="Baskerville Old Face" pitchFamily="18" charset="0"/>
              </a:rPr>
              <a:t>Ca </a:t>
            </a:r>
            <a:r>
              <a:rPr lang="ro-RO" sz="2800" b="1" dirty="0" smtClean="0">
                <a:solidFill>
                  <a:srgbClr val="FF0000"/>
                </a:solidFill>
                <a:latin typeface="Baskerville Old Face" pitchFamily="18" charset="0"/>
              </a:rPr>
              <a:t>voluntar european</a:t>
            </a:r>
            <a:r>
              <a:rPr lang="ro-RO" sz="2800" b="1" dirty="0" smtClean="0">
                <a:solidFill>
                  <a:schemeClr val="tx1"/>
                </a:solidFill>
                <a:latin typeface="Baskerville Old Face" pitchFamily="18" charset="0"/>
              </a:rPr>
              <a:t>, aş … </a:t>
            </a:r>
            <a:endParaRPr lang="en-US" sz="2800" dirty="0">
              <a:solidFill>
                <a:schemeClr val="tx1"/>
              </a:solidFill>
              <a:latin typeface="Baskerville Old Face" pitchFamily="18" charset="0"/>
            </a:endParaRPr>
          </a:p>
        </p:txBody>
      </p:sp>
      <p:sp>
        <p:nvSpPr>
          <p:cNvPr id="3" name="Substituent conținut 2"/>
          <p:cNvSpPr>
            <a:spLocks noGrp="1"/>
          </p:cNvSpPr>
          <p:nvPr>
            <p:ph sz="quarter" idx="1"/>
          </p:nvPr>
        </p:nvSpPr>
        <p:spPr>
          <a:xfrm>
            <a:off x="611560" y="1844824"/>
            <a:ext cx="8064896" cy="4464496"/>
          </a:xfrm>
        </p:spPr>
        <p:txBody>
          <a:bodyPr>
            <a:noAutofit/>
          </a:bodyPr>
          <a:lstStyle/>
          <a:p>
            <a:pPr marL="457200" indent="-457200" algn="just">
              <a:lnSpc>
                <a:spcPct val="150000"/>
              </a:lnSpc>
              <a:buFont typeface="+mj-lt"/>
              <a:buAutoNum type="alphaLcPeriod"/>
            </a:pPr>
            <a:r>
              <a:rPr lang="ro-RO" sz="2400" b="1" dirty="0" smtClean="0">
                <a:latin typeface="Book Antiqua" pitchFamily="18" charset="0"/>
              </a:rPr>
              <a:t>… </a:t>
            </a:r>
            <a:r>
              <a:rPr lang="ro-RO" sz="2400" b="1" dirty="0" smtClean="0">
                <a:latin typeface="Book Antiqua" pitchFamily="18" charset="0"/>
              </a:rPr>
              <a:t>presta muncă de birou pentru o organizaţie străină? </a:t>
            </a:r>
            <a:endParaRPr lang="ro-RO" sz="2400" b="1" dirty="0" smtClean="0">
              <a:latin typeface="Book Antiqua" pitchFamily="18" charset="0"/>
            </a:endParaRPr>
          </a:p>
          <a:p>
            <a:pPr marL="457200" indent="-457200" algn="just">
              <a:lnSpc>
                <a:spcPct val="150000"/>
              </a:lnSpc>
              <a:buFont typeface="+mj-lt"/>
              <a:buAutoNum type="alphaLcPeriod"/>
            </a:pPr>
            <a:r>
              <a:rPr lang="ro-RO" sz="2400" b="1" dirty="0" smtClean="0">
                <a:latin typeface="Book Antiqua" pitchFamily="18" charset="0"/>
              </a:rPr>
              <a:t>… </a:t>
            </a:r>
            <a:r>
              <a:rPr lang="ro-RO" sz="2400" b="1" dirty="0" smtClean="0">
                <a:latin typeface="Book Antiqua" pitchFamily="18" charset="0"/>
              </a:rPr>
              <a:t>planta flori şi copaci în zonele publice unde este nevoie de puţină culoare?  </a:t>
            </a:r>
            <a:endParaRPr lang="ro-RO" sz="2400" b="1" dirty="0" smtClean="0">
              <a:latin typeface="Book Antiqua" pitchFamily="18" charset="0"/>
            </a:endParaRPr>
          </a:p>
          <a:p>
            <a:pPr marL="457200" indent="-457200" algn="just">
              <a:lnSpc>
                <a:spcPct val="150000"/>
              </a:lnSpc>
              <a:buFont typeface="+mj-lt"/>
              <a:buAutoNum type="alphaLcPeriod"/>
            </a:pPr>
            <a:r>
              <a:rPr lang="ro-RO" sz="2400" b="1" dirty="0" smtClean="0">
                <a:latin typeface="Book Antiqua" pitchFamily="18" charset="0"/>
              </a:rPr>
              <a:t>… </a:t>
            </a:r>
            <a:r>
              <a:rPr lang="ro-RO" sz="2400" b="1" dirty="0" smtClean="0">
                <a:latin typeface="Book Antiqua" pitchFamily="18" charset="0"/>
              </a:rPr>
              <a:t>ajuta Crucea Roşie în acţiuni pentru străini?  </a:t>
            </a:r>
            <a:endParaRPr lang="ro-RO" sz="2400" b="1" dirty="0" smtClean="0">
              <a:latin typeface="Book Antiqua" pitchFamily="18" charset="0"/>
            </a:endParaRPr>
          </a:p>
          <a:p>
            <a:pPr marL="457200" indent="-457200" algn="just">
              <a:lnSpc>
                <a:spcPct val="150000"/>
              </a:lnSpc>
              <a:buFont typeface="+mj-lt"/>
              <a:buAutoNum type="alphaLcPeriod"/>
            </a:pPr>
            <a:r>
              <a:rPr lang="ro-RO" sz="2400" b="1" dirty="0" smtClean="0">
                <a:latin typeface="Book Antiqua" pitchFamily="18" charset="0"/>
              </a:rPr>
              <a:t>… </a:t>
            </a:r>
            <a:r>
              <a:rPr lang="ro-RO" sz="2400" b="1" dirty="0" smtClean="0">
                <a:latin typeface="Book Antiqua" pitchFamily="18" charset="0"/>
              </a:rPr>
              <a:t>vizita bătrâni la căminul de bătrâni?  </a:t>
            </a:r>
            <a:endParaRPr lang="ro-RO" sz="2400" b="1" dirty="0" smtClean="0">
              <a:latin typeface="Book Antiqua" pitchFamily="18" charset="0"/>
            </a:endParaRPr>
          </a:p>
          <a:p>
            <a:pPr marL="457200" indent="-457200" algn="just">
              <a:lnSpc>
                <a:spcPct val="150000"/>
              </a:lnSpc>
              <a:buFont typeface="+mj-lt"/>
              <a:buAutoNum type="alphaLcPeriod"/>
            </a:pPr>
            <a:r>
              <a:rPr lang="ro-RO" sz="2400" b="1" dirty="0" smtClean="0">
                <a:latin typeface="Book Antiqua" pitchFamily="18" charset="0"/>
              </a:rPr>
              <a:t>… </a:t>
            </a:r>
            <a:r>
              <a:rPr lang="ro-RO" sz="2400" b="1" dirty="0" smtClean="0">
                <a:latin typeface="Book Antiqua" pitchFamily="18" charset="0"/>
              </a:rPr>
              <a:t>dona sânge?</a:t>
            </a:r>
            <a:endParaRPr lang="ro-RO" sz="2400" b="1" dirty="0" smtClean="0">
              <a:latin typeface="Book Antiqua" pitchFamily="18" charset="0"/>
            </a:endParaRPr>
          </a:p>
          <a:p>
            <a:pPr marL="457200" indent="-457200" algn="just">
              <a:buFont typeface="+mj-lt"/>
              <a:buAutoNum type="alphaLcPeriod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5178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84976" cy="864096"/>
          </a:xfrm>
        </p:spPr>
        <p:txBody>
          <a:bodyPr>
            <a:normAutofit/>
          </a:bodyPr>
          <a:lstStyle/>
          <a:p>
            <a:pPr algn="ctr"/>
            <a:r>
              <a:rPr lang="ro-RO" sz="2800" b="1" dirty="0" smtClean="0">
                <a:solidFill>
                  <a:schemeClr val="tx1"/>
                </a:solidFill>
                <a:latin typeface="Baskerville Old Face" pitchFamily="18" charset="0"/>
              </a:rPr>
              <a:t>F. </a:t>
            </a:r>
            <a:r>
              <a:rPr lang="ro-RO" sz="2800" b="1" dirty="0" smtClean="0">
                <a:solidFill>
                  <a:schemeClr val="tx1"/>
                </a:solidFill>
                <a:latin typeface="Baskerville Old Face" pitchFamily="18" charset="0"/>
              </a:rPr>
              <a:t>Ca </a:t>
            </a:r>
            <a:r>
              <a:rPr lang="ro-RO" sz="2800" b="1" dirty="0" smtClean="0">
                <a:solidFill>
                  <a:srgbClr val="FF0000"/>
                </a:solidFill>
                <a:latin typeface="Baskerville Old Face" pitchFamily="18" charset="0"/>
              </a:rPr>
              <a:t>activist comunitar</a:t>
            </a:r>
            <a:r>
              <a:rPr lang="ro-RO" sz="2800" b="1" dirty="0" smtClean="0">
                <a:solidFill>
                  <a:schemeClr val="tx1"/>
                </a:solidFill>
                <a:latin typeface="Baskerville Old Face" pitchFamily="18" charset="0"/>
              </a:rPr>
              <a:t>, aş  </a:t>
            </a:r>
            <a:r>
              <a:rPr lang="ro-RO" sz="2800" b="1" dirty="0" smtClean="0">
                <a:solidFill>
                  <a:schemeClr val="tx1"/>
                </a:solidFill>
                <a:latin typeface="Baskerville Old Face" pitchFamily="18" charset="0"/>
              </a:rPr>
              <a:t>…</a:t>
            </a:r>
            <a:endParaRPr lang="en-US" sz="2800" b="1" dirty="0">
              <a:solidFill>
                <a:schemeClr val="tx1"/>
              </a:solidFill>
              <a:latin typeface="Baskerville Old Face" pitchFamily="18" charset="0"/>
            </a:endParaRPr>
          </a:p>
        </p:txBody>
      </p:sp>
      <p:sp>
        <p:nvSpPr>
          <p:cNvPr id="3" name="Substituent conținut 2"/>
          <p:cNvSpPr>
            <a:spLocks noGrp="1"/>
          </p:cNvSpPr>
          <p:nvPr>
            <p:ph sz="quarter" idx="1"/>
          </p:nvPr>
        </p:nvSpPr>
        <p:spPr>
          <a:xfrm>
            <a:off x="179512" y="1340768"/>
            <a:ext cx="8784976" cy="5517232"/>
          </a:xfrm>
        </p:spPr>
        <p:txBody>
          <a:bodyPr>
            <a:noAutofit/>
          </a:bodyPr>
          <a:lstStyle/>
          <a:p>
            <a:pPr marL="457200" indent="-457200" algn="just">
              <a:lnSpc>
                <a:spcPct val="150000"/>
              </a:lnSpc>
              <a:buFont typeface="+mj-lt"/>
              <a:buAutoNum type="alphaLcPeriod"/>
            </a:pPr>
            <a:r>
              <a:rPr lang="ro-RO" sz="2400" b="1" dirty="0" smtClean="0">
                <a:latin typeface="Book Antiqua" pitchFamily="18" charset="0"/>
              </a:rPr>
              <a:t>… </a:t>
            </a:r>
            <a:r>
              <a:rPr lang="ro-RO" sz="2400" b="1" dirty="0" smtClean="0">
                <a:latin typeface="Book Antiqua" pitchFamily="18" charset="0"/>
              </a:rPr>
              <a:t>interveni pentru a schimba o situaţie locală: campanie, scrisori la parlamentarii locali, redacţii ale ziarelor locale?  </a:t>
            </a:r>
            <a:endParaRPr lang="ro-RO" sz="2400" b="1" dirty="0" smtClean="0">
              <a:latin typeface="Book Antiqua" pitchFamily="18" charset="0"/>
            </a:endParaRPr>
          </a:p>
          <a:p>
            <a:pPr marL="457200" indent="-457200" algn="just">
              <a:lnSpc>
                <a:spcPct val="150000"/>
              </a:lnSpc>
              <a:buFont typeface="+mj-lt"/>
              <a:buAutoNum type="alphaLcPeriod"/>
            </a:pPr>
            <a:r>
              <a:rPr lang="ro-RO" sz="2400" b="1" dirty="0" smtClean="0">
                <a:latin typeface="Book Antiqua" pitchFamily="18" charset="0"/>
              </a:rPr>
              <a:t>… </a:t>
            </a:r>
            <a:r>
              <a:rPr lang="ro-RO" sz="2400" b="1" dirty="0" smtClean="0">
                <a:latin typeface="Book Antiqua" pitchFamily="18" charset="0"/>
              </a:rPr>
              <a:t>constitui un grup, aş iniţia sau semna o petiţie, aş face lobby pentru o decizie europeană sau naţională? </a:t>
            </a:r>
            <a:endParaRPr lang="en-US" sz="2400" b="1" dirty="0">
              <a:latin typeface="Book Antiqua" pitchFamily="18" charset="0"/>
            </a:endParaRPr>
          </a:p>
          <a:p>
            <a:pPr marL="457200" indent="-457200" algn="just">
              <a:lnSpc>
                <a:spcPct val="150000"/>
              </a:lnSpc>
              <a:buFont typeface="+mj-lt"/>
              <a:buAutoNum type="alphaLcPeriod"/>
            </a:pPr>
            <a:r>
              <a:rPr lang="ro-RO" sz="2400" b="1" dirty="0" smtClean="0">
                <a:latin typeface="Book Antiqua" pitchFamily="18" charset="0"/>
              </a:rPr>
              <a:t>… </a:t>
            </a:r>
            <a:r>
              <a:rPr lang="ro-RO" sz="2400" b="1" dirty="0" smtClean="0">
                <a:latin typeface="Book Antiqua" pitchFamily="18" charset="0"/>
              </a:rPr>
              <a:t>susţine o organizaţie care promovează valori democratice? </a:t>
            </a:r>
            <a:endParaRPr lang="en-US" sz="2400" b="1" dirty="0">
              <a:latin typeface="Book Antiqua" pitchFamily="18" charset="0"/>
            </a:endParaRPr>
          </a:p>
          <a:p>
            <a:pPr marL="457200" indent="-457200" algn="just">
              <a:lnSpc>
                <a:spcPct val="150000"/>
              </a:lnSpc>
              <a:buFont typeface="+mj-lt"/>
              <a:buAutoNum type="alphaLcPeriod"/>
            </a:pPr>
            <a:r>
              <a:rPr lang="ro-RO" sz="2400" b="1" dirty="0" smtClean="0">
                <a:latin typeface="Book Antiqua" pitchFamily="18" charset="0"/>
              </a:rPr>
              <a:t>… </a:t>
            </a:r>
            <a:r>
              <a:rPr lang="ro-RO" sz="2400" b="1" dirty="0" smtClean="0">
                <a:latin typeface="Book Antiqua" pitchFamily="18" charset="0"/>
              </a:rPr>
              <a:t>organiza un eveniment care să </a:t>
            </a:r>
            <a:r>
              <a:rPr lang="ro-RO" sz="2400" b="1" dirty="0" smtClean="0">
                <a:latin typeface="Book Antiqua" pitchFamily="18" charset="0"/>
              </a:rPr>
              <a:t>implice conştientizarea unei probleme comunitare? </a:t>
            </a:r>
            <a:r>
              <a:rPr lang="en-US" sz="2400" b="1" dirty="0" smtClean="0">
                <a:latin typeface="Book Antiqua" pitchFamily="18" charset="0"/>
              </a:rPr>
              <a:t> </a:t>
            </a:r>
            <a:endParaRPr lang="ro-RO" sz="2400" b="1" dirty="0" smtClean="0">
              <a:latin typeface="Book Antiqua" pitchFamily="18" charset="0"/>
            </a:endParaRPr>
          </a:p>
          <a:p>
            <a:pPr marL="457200" indent="-457200" algn="just">
              <a:lnSpc>
                <a:spcPct val="150000"/>
              </a:lnSpc>
              <a:buFont typeface="+mj-lt"/>
              <a:buAutoNum type="alphaLcPeriod"/>
            </a:pPr>
            <a:r>
              <a:rPr lang="en-US" sz="2400" b="1" dirty="0" smtClean="0">
                <a:latin typeface="Book Antiqua" pitchFamily="18" charset="0"/>
              </a:rPr>
              <a:t>… </a:t>
            </a:r>
            <a:r>
              <a:rPr lang="ro-RO" sz="2400" b="1" dirty="0" smtClean="0">
                <a:latin typeface="Book Antiqua" pitchFamily="18" charset="0"/>
              </a:rPr>
              <a:t>sprijini luarea de decizii privind serviciile locale</a:t>
            </a:r>
            <a:r>
              <a:rPr lang="en-US" sz="2400" b="1" dirty="0" smtClean="0">
                <a:latin typeface="Book Antiqua" pitchFamily="18" charset="0"/>
              </a:rPr>
              <a:t>? </a:t>
            </a:r>
            <a:endParaRPr lang="ro-RO" sz="2400" b="1" dirty="0" smtClean="0">
              <a:latin typeface="Book Antiqua" pitchFamily="18" charset="0"/>
            </a:endParaRPr>
          </a:p>
          <a:p>
            <a:pPr marL="457200" indent="-457200" algn="just">
              <a:lnSpc>
                <a:spcPct val="150000"/>
              </a:lnSpc>
              <a:buFont typeface="+mj-lt"/>
              <a:buAutoNum type="alphaLcPeriod"/>
            </a:pPr>
            <a:endParaRPr lang="ro-RO" sz="2400" b="1" dirty="0" smtClean="0"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168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899592" y="332656"/>
            <a:ext cx="7772400" cy="922114"/>
          </a:xfrm>
        </p:spPr>
        <p:txBody>
          <a:bodyPr>
            <a:normAutofit/>
          </a:bodyPr>
          <a:lstStyle/>
          <a:p>
            <a:pPr algn="ctr"/>
            <a:r>
              <a:rPr lang="ro-RO" sz="2800" b="1" dirty="0" smtClean="0">
                <a:solidFill>
                  <a:schemeClr val="tx1"/>
                </a:solidFill>
                <a:latin typeface="Baskerville Old Face" pitchFamily="18" charset="0"/>
              </a:rPr>
              <a:t>G. </a:t>
            </a:r>
            <a:r>
              <a:rPr lang="ro-RO" sz="2800" b="1" dirty="0" smtClean="0">
                <a:solidFill>
                  <a:schemeClr val="tx1"/>
                </a:solidFill>
                <a:latin typeface="Baskerville Old Face" pitchFamily="18" charset="0"/>
              </a:rPr>
              <a:t>Ca </a:t>
            </a:r>
            <a:r>
              <a:rPr lang="ro-RO" sz="2800" b="1" dirty="0" smtClean="0">
                <a:solidFill>
                  <a:srgbClr val="FF0000"/>
                </a:solidFill>
                <a:latin typeface="Baskerville Old Face" pitchFamily="18" charset="0"/>
              </a:rPr>
              <a:t>profesor european, </a:t>
            </a:r>
            <a:r>
              <a:rPr lang="ro-RO" sz="2800" b="1" dirty="0" smtClean="0">
                <a:solidFill>
                  <a:schemeClr val="tx1"/>
                </a:solidFill>
                <a:latin typeface="Baskerville Old Face" pitchFamily="18" charset="0"/>
              </a:rPr>
              <a:t>aş</a:t>
            </a:r>
            <a:r>
              <a:rPr lang="ro-RO" sz="2800" b="1" dirty="0" smtClean="0">
                <a:solidFill>
                  <a:schemeClr val="tx1"/>
                </a:solidFill>
                <a:latin typeface="Baskerville Old Face" pitchFamily="18" charset="0"/>
              </a:rPr>
              <a:t> </a:t>
            </a:r>
            <a:r>
              <a:rPr lang="ro-RO" sz="2800" b="1" dirty="0" smtClean="0">
                <a:solidFill>
                  <a:schemeClr val="tx1"/>
                </a:solidFill>
                <a:latin typeface="Baskerville Old Face" pitchFamily="18" charset="0"/>
              </a:rPr>
              <a:t>… </a:t>
            </a:r>
            <a:endParaRPr lang="en-US" sz="2800" b="1" dirty="0">
              <a:solidFill>
                <a:schemeClr val="tx1"/>
              </a:solidFill>
              <a:latin typeface="Baskerville Old Face" pitchFamily="18" charset="0"/>
            </a:endParaRPr>
          </a:p>
        </p:txBody>
      </p:sp>
      <p:sp>
        <p:nvSpPr>
          <p:cNvPr id="3" name="Substituent conținut 2"/>
          <p:cNvSpPr>
            <a:spLocks noGrp="1"/>
          </p:cNvSpPr>
          <p:nvPr>
            <p:ph sz="quarter" idx="1"/>
          </p:nvPr>
        </p:nvSpPr>
        <p:spPr>
          <a:xfrm>
            <a:off x="179512" y="1556792"/>
            <a:ext cx="8784976" cy="5112568"/>
          </a:xfrm>
        </p:spPr>
        <p:txBody>
          <a:bodyPr>
            <a:normAutofit fontScale="85000" lnSpcReduction="10000"/>
          </a:bodyPr>
          <a:lstStyle/>
          <a:p>
            <a:pPr marL="457200" indent="-457200" algn="just">
              <a:lnSpc>
                <a:spcPct val="150000"/>
              </a:lnSpc>
              <a:buFont typeface="+mj-lt"/>
              <a:buAutoNum type="alphaLcPeriod"/>
            </a:pPr>
            <a:r>
              <a:rPr lang="ro-RO" b="1" dirty="0" smtClean="0">
                <a:latin typeface="Book Antiqua" pitchFamily="18" charset="0"/>
              </a:rPr>
              <a:t>… include </a:t>
            </a:r>
            <a:r>
              <a:rPr lang="ro-RO" b="1" dirty="0" smtClean="0">
                <a:latin typeface="Book Antiqua" pitchFamily="18" charset="0"/>
              </a:rPr>
              <a:t>în lecţiile mele discuţii privind instituţii şi decizii ale UE? </a:t>
            </a:r>
            <a:endParaRPr lang="ro-RO" b="1" dirty="0" smtClean="0">
              <a:latin typeface="Book Antiqua" pitchFamily="18" charset="0"/>
            </a:endParaRPr>
          </a:p>
          <a:p>
            <a:pPr marL="457200" indent="-457200" algn="just">
              <a:lnSpc>
                <a:spcPct val="150000"/>
              </a:lnSpc>
              <a:buFont typeface="+mj-lt"/>
              <a:buAutoNum type="alphaLcPeriod"/>
            </a:pPr>
            <a:r>
              <a:rPr lang="ro-RO" b="1" dirty="0" smtClean="0">
                <a:latin typeface="Book Antiqua" pitchFamily="18" charset="0"/>
              </a:rPr>
              <a:t>… </a:t>
            </a:r>
            <a:r>
              <a:rPr lang="ro-RO" b="1" dirty="0" smtClean="0">
                <a:latin typeface="Book Antiqua" pitchFamily="18" charset="0"/>
              </a:rPr>
              <a:t>explica elevilor şi părinţilor însemnătatea apartenenţei la UE? </a:t>
            </a:r>
            <a:endParaRPr lang="ro-RO" b="1" dirty="0" smtClean="0">
              <a:latin typeface="Book Antiqua" pitchFamily="18" charset="0"/>
            </a:endParaRPr>
          </a:p>
          <a:p>
            <a:pPr marL="457200" indent="-457200" algn="just">
              <a:lnSpc>
                <a:spcPct val="150000"/>
              </a:lnSpc>
              <a:buFont typeface="+mj-lt"/>
              <a:buAutoNum type="alphaLcPeriod"/>
            </a:pPr>
            <a:r>
              <a:rPr lang="ro-RO" b="1" dirty="0" smtClean="0">
                <a:latin typeface="Book Antiqua" pitchFamily="18" charset="0"/>
              </a:rPr>
              <a:t>… </a:t>
            </a:r>
            <a:r>
              <a:rPr lang="ro-RO" b="1" dirty="0" smtClean="0">
                <a:latin typeface="Book Antiqua" pitchFamily="18" charset="0"/>
              </a:rPr>
              <a:t>crea în şcoală un cerc de dezbateri privind valorile europene?  </a:t>
            </a:r>
            <a:endParaRPr lang="ro-RO" b="1" dirty="0" smtClean="0">
              <a:latin typeface="Book Antiqua" pitchFamily="18" charset="0"/>
            </a:endParaRPr>
          </a:p>
          <a:p>
            <a:pPr marL="457200" indent="-457200" algn="just">
              <a:lnSpc>
                <a:spcPct val="150000"/>
              </a:lnSpc>
              <a:buFont typeface="+mj-lt"/>
              <a:buAutoNum type="alphaLcPeriod"/>
            </a:pPr>
            <a:r>
              <a:rPr lang="ro-RO" b="1" dirty="0" smtClean="0">
                <a:latin typeface="Book Antiqua" pitchFamily="18" charset="0"/>
              </a:rPr>
              <a:t>… </a:t>
            </a:r>
            <a:r>
              <a:rPr lang="ro-RO" b="1" dirty="0" smtClean="0">
                <a:latin typeface="Book Antiqua" pitchFamily="18" charset="0"/>
              </a:rPr>
              <a:t>oferi sprijin elevilor pentru editarea unei reviste şcolare despre UE?  </a:t>
            </a:r>
            <a:endParaRPr lang="en-US" b="1" dirty="0">
              <a:latin typeface="Book Antiqua" pitchFamily="18" charset="0"/>
            </a:endParaRPr>
          </a:p>
          <a:p>
            <a:pPr marL="457200" indent="-457200" algn="just">
              <a:lnSpc>
                <a:spcPct val="150000"/>
              </a:lnSpc>
              <a:buFont typeface="+mj-lt"/>
              <a:buAutoNum type="alphaLcPeriod"/>
            </a:pPr>
            <a:r>
              <a:rPr lang="ro-RO" b="1" dirty="0" smtClean="0">
                <a:latin typeface="Book Antiqua" pitchFamily="18" charset="0"/>
              </a:rPr>
              <a:t>… </a:t>
            </a:r>
            <a:r>
              <a:rPr lang="ro-RO" b="1" dirty="0" smtClean="0">
                <a:latin typeface="Book Antiqua" pitchFamily="18" charset="0"/>
              </a:rPr>
              <a:t>stabili legături cu instituţiile locale </a:t>
            </a:r>
            <a:r>
              <a:rPr lang="ro-RO" b="1" dirty="0" smtClean="0">
                <a:latin typeface="Book Antiqua" pitchFamily="18" charset="0"/>
              </a:rPr>
              <a:t>pentru a consolida sentimentul cetăţeniei naţionale şi europene? </a:t>
            </a:r>
            <a:endParaRPr lang="ro-RO" b="1" dirty="0" smtClean="0">
              <a:latin typeface="Book Antiqua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sz="2400" b="1" dirty="0" smtClean="0">
              <a:latin typeface="Baskerville Old Face" pitchFamily="18" charset="0"/>
            </a:endParaRPr>
          </a:p>
          <a:p>
            <a:pPr marL="0" indent="0" algn="just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15825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323528" y="404664"/>
            <a:ext cx="8640960" cy="850106"/>
          </a:xfrm>
        </p:spPr>
        <p:txBody>
          <a:bodyPr>
            <a:normAutofit/>
          </a:bodyPr>
          <a:lstStyle/>
          <a:p>
            <a:pPr algn="ctr"/>
            <a:r>
              <a:rPr lang="ro-RO" sz="2800" b="1" dirty="0" smtClean="0">
                <a:solidFill>
                  <a:schemeClr val="tx1"/>
                </a:solidFill>
                <a:latin typeface="Baskerville Old Face" pitchFamily="18" charset="0"/>
              </a:rPr>
              <a:t>H. </a:t>
            </a:r>
            <a:r>
              <a:rPr lang="ro-RO" sz="2800" b="1" dirty="0" smtClean="0">
                <a:solidFill>
                  <a:schemeClr val="tx1"/>
                </a:solidFill>
                <a:latin typeface="Baskerville Old Face" pitchFamily="18" charset="0"/>
              </a:rPr>
              <a:t>Ce </a:t>
            </a:r>
            <a:r>
              <a:rPr lang="ro-RO" sz="2800" b="1" dirty="0" smtClean="0">
                <a:solidFill>
                  <a:srgbClr val="FF0000"/>
                </a:solidFill>
                <a:latin typeface="Baskerville Old Face" pitchFamily="18" charset="0"/>
              </a:rPr>
              <a:t>a</a:t>
            </a:r>
            <a:r>
              <a:rPr lang="ro-RO" sz="2800" b="1" dirty="0" smtClean="0">
                <a:solidFill>
                  <a:srgbClr val="FF0000"/>
                </a:solidFill>
                <a:latin typeface="Baskerville Old Face" pitchFamily="18" charset="0"/>
              </a:rPr>
              <a:t>ltceva  </a:t>
            </a:r>
            <a:r>
              <a:rPr lang="ro-RO" sz="2800" b="1" dirty="0" smtClean="0">
                <a:solidFill>
                  <a:schemeClr val="tx1"/>
                </a:solidFill>
                <a:latin typeface="Baskerville Old Face" pitchFamily="18" charset="0"/>
              </a:rPr>
              <a:t>aş face?</a:t>
            </a:r>
            <a:endParaRPr lang="en-US" sz="2800" b="1" dirty="0">
              <a:solidFill>
                <a:schemeClr val="tx1"/>
              </a:solidFill>
              <a:latin typeface="Baskerville Old Face" pitchFamily="18" charset="0"/>
            </a:endParaRPr>
          </a:p>
        </p:txBody>
      </p:sp>
      <p:sp>
        <p:nvSpPr>
          <p:cNvPr id="3" name="Substituent conținut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o-RO" dirty="0" smtClean="0"/>
          </a:p>
          <a:p>
            <a:r>
              <a:rPr lang="ro-RO" dirty="0" smtClean="0"/>
              <a:t>……….</a:t>
            </a:r>
          </a:p>
          <a:p>
            <a:r>
              <a:rPr lang="ro-RO" dirty="0" smtClean="0"/>
              <a:t>…………</a:t>
            </a:r>
          </a:p>
          <a:p>
            <a:r>
              <a:rPr lang="ro-RO" dirty="0" smtClean="0"/>
              <a:t>……………</a:t>
            </a:r>
          </a:p>
          <a:p>
            <a:r>
              <a:rPr lang="ro-RO" dirty="0" smtClean="0"/>
              <a:t>……………..</a:t>
            </a:r>
          </a:p>
          <a:p>
            <a:r>
              <a:rPr lang="ro-RO" dirty="0" smtClean="0"/>
              <a:t>…………………</a:t>
            </a:r>
          </a:p>
          <a:p>
            <a:r>
              <a:rPr lang="ro-RO" dirty="0" smtClean="0"/>
              <a:t>……………………</a:t>
            </a:r>
          </a:p>
          <a:p>
            <a:r>
              <a:rPr lang="ro-RO" dirty="0" smtClean="0"/>
              <a:t>……………………….</a:t>
            </a:r>
            <a:r>
              <a:rPr lang="ro-RO" sz="28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endParaRPr lang="ro-RO" sz="28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2985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12968" cy="1143000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Baskerville Old Face" pitchFamily="18" charset="0"/>
              </a:rPr>
              <a:t>I. </a:t>
            </a:r>
            <a:r>
              <a:rPr lang="ro-RO" sz="2800" b="1" dirty="0" smtClean="0">
                <a:solidFill>
                  <a:schemeClr val="tx1"/>
                </a:solidFill>
                <a:latin typeface="Baskerville Old Face" pitchFamily="18" charset="0"/>
              </a:rPr>
              <a:t>Ce </a:t>
            </a:r>
            <a:r>
              <a:rPr lang="ro-RO" sz="2800" b="1" dirty="0" smtClean="0">
                <a:solidFill>
                  <a:srgbClr val="FF0000"/>
                </a:solidFill>
                <a:latin typeface="Baskerville Old Face" pitchFamily="18" charset="0"/>
              </a:rPr>
              <a:t>abilităţi personale </a:t>
            </a:r>
            <a:r>
              <a:rPr lang="ro-RO" sz="2800" b="1" dirty="0" smtClean="0">
                <a:solidFill>
                  <a:schemeClr val="tx1"/>
                </a:solidFill>
                <a:latin typeface="Baskerville Old Face" pitchFamily="18" charset="0"/>
              </a:rPr>
              <a:t>ar putea fi dezvoltate sau consolidate prin comportamentul de cetăţean european? </a:t>
            </a:r>
            <a:endParaRPr lang="en-US" sz="2800" b="1" dirty="0">
              <a:solidFill>
                <a:schemeClr val="tx1"/>
              </a:solidFill>
              <a:latin typeface="Baskerville Old Fac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772816"/>
            <a:ext cx="7772400" cy="4246984"/>
          </a:xfrm>
        </p:spPr>
        <p:txBody>
          <a:bodyPr/>
          <a:lstStyle/>
          <a:p>
            <a:endParaRPr lang="ro-RO" dirty="0" smtClean="0"/>
          </a:p>
          <a:p>
            <a:r>
              <a:rPr lang="ro-RO" dirty="0" smtClean="0"/>
              <a:t>………………..</a:t>
            </a:r>
          </a:p>
          <a:p>
            <a:r>
              <a:rPr lang="ro-RO" dirty="0" smtClean="0"/>
              <a:t>……………..</a:t>
            </a:r>
          </a:p>
          <a:p>
            <a:r>
              <a:rPr lang="ro-RO" dirty="0" smtClean="0"/>
              <a:t>……………….</a:t>
            </a:r>
          </a:p>
          <a:p>
            <a:r>
              <a:rPr lang="ro-RO" dirty="0" smtClean="0"/>
              <a:t>………………</a:t>
            </a:r>
          </a:p>
          <a:p>
            <a:r>
              <a:rPr lang="ro-RO" dirty="0" smtClean="0"/>
              <a:t>……………….</a:t>
            </a:r>
          </a:p>
          <a:p>
            <a:r>
              <a:rPr lang="ro-RO" dirty="0" smtClean="0"/>
              <a:t>………………..</a:t>
            </a:r>
          </a:p>
          <a:p>
            <a:r>
              <a:rPr lang="ro-RO" dirty="0" smtClean="0"/>
              <a:t>………………..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521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7" y="836712"/>
            <a:ext cx="4536503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o-RO" sz="2600" b="1" dirty="0" smtClean="0">
                <a:latin typeface="Book Antiqua" pitchFamily="18" charset="0"/>
              </a:rPr>
              <a:t>În redactarea auto-evaluării </a:t>
            </a:r>
            <a:endParaRPr lang="ro-RO" sz="2600" b="1" dirty="0" smtClean="0">
              <a:latin typeface="Book Antiqua" pitchFamily="18" charset="0"/>
            </a:endParaRPr>
          </a:p>
          <a:p>
            <a:pPr>
              <a:lnSpc>
                <a:spcPct val="150000"/>
              </a:lnSpc>
            </a:pPr>
            <a:r>
              <a:rPr lang="ro-RO" sz="2400" b="1" dirty="0" smtClean="0">
                <a:latin typeface="Book Antiqua" pitchFamily="18" charset="0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ro-RO" sz="2400" b="1" dirty="0" smtClean="0">
                <a:solidFill>
                  <a:srgbClr val="002060"/>
                </a:solidFill>
                <a:latin typeface="Book Antiqua" pitchFamily="18" charset="0"/>
              </a:rPr>
              <a:t>Fiţi mândri!</a:t>
            </a:r>
            <a:endParaRPr lang="ro-RO" sz="2400" b="1" dirty="0" smtClean="0">
              <a:solidFill>
                <a:srgbClr val="002060"/>
              </a:solidFill>
              <a:latin typeface="Book Antiqua" pitchFamily="18" charset="0"/>
            </a:endParaRPr>
          </a:p>
          <a:p>
            <a:pPr>
              <a:lnSpc>
                <a:spcPct val="200000"/>
              </a:lnSpc>
            </a:pPr>
            <a:r>
              <a:rPr lang="ro-RO" sz="2400" b="1" dirty="0" smtClean="0">
                <a:solidFill>
                  <a:srgbClr val="7A8303"/>
                </a:solidFill>
                <a:latin typeface="Book Antiqua" pitchFamily="18" charset="0"/>
              </a:rPr>
              <a:t>Fiţi concişi!</a:t>
            </a:r>
            <a:endParaRPr lang="ro-RO" sz="2400" b="1" dirty="0" smtClean="0">
              <a:solidFill>
                <a:srgbClr val="7A8303"/>
              </a:solidFill>
              <a:latin typeface="Book Antiqua" pitchFamily="18" charset="0"/>
            </a:endParaRPr>
          </a:p>
          <a:p>
            <a:pPr>
              <a:lnSpc>
                <a:spcPct val="200000"/>
              </a:lnSpc>
            </a:pPr>
            <a:r>
              <a:rPr lang="ro-RO" sz="2400" b="1" dirty="0" smtClean="0">
                <a:solidFill>
                  <a:srgbClr val="003300"/>
                </a:solidFill>
                <a:latin typeface="Book Antiqua" pitchFamily="18" charset="0"/>
              </a:rPr>
              <a:t>Fiţi sinceri!</a:t>
            </a:r>
            <a:endParaRPr lang="ro-RO" sz="2400" b="1" dirty="0" smtClean="0">
              <a:solidFill>
                <a:srgbClr val="003300"/>
              </a:solidFill>
              <a:latin typeface="Book Antiqua" pitchFamily="18" charset="0"/>
            </a:endParaRPr>
          </a:p>
          <a:p>
            <a:pPr>
              <a:lnSpc>
                <a:spcPct val="200000"/>
              </a:lnSpc>
            </a:pPr>
            <a:r>
              <a:rPr lang="ro-RO" sz="2400" b="1" dirty="0" smtClean="0">
                <a:solidFill>
                  <a:srgbClr val="7030A0"/>
                </a:solidFill>
                <a:latin typeface="Book Antiqua" pitchFamily="18" charset="0"/>
              </a:rPr>
              <a:t>Fiţi profesionişti!</a:t>
            </a:r>
            <a:endParaRPr lang="ro-RO" sz="2400" b="1" dirty="0" smtClean="0">
              <a:solidFill>
                <a:srgbClr val="7030A0"/>
              </a:solidFill>
              <a:latin typeface="Book Antiqua" pitchFamily="18" charset="0"/>
            </a:endParaRPr>
          </a:p>
          <a:p>
            <a:pPr>
              <a:lnSpc>
                <a:spcPct val="200000"/>
              </a:lnSpc>
            </a:pPr>
            <a:r>
              <a:rPr lang="ro-RO" sz="2400" b="1" dirty="0" smtClean="0">
                <a:solidFill>
                  <a:srgbClr val="C00000"/>
                </a:solidFill>
                <a:latin typeface="Book Antiqua" pitchFamily="18" charset="0"/>
              </a:rPr>
              <a:t>Fiţi dornici să progresaţi!</a:t>
            </a:r>
            <a:endParaRPr lang="en-US" sz="2400" b="1" dirty="0">
              <a:solidFill>
                <a:srgbClr val="C00000"/>
              </a:solidFill>
              <a:latin typeface="Book Antiqua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7" y="514400"/>
            <a:ext cx="4931569" cy="589851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5501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712968" cy="864096"/>
          </a:xfrm>
        </p:spPr>
        <p:txBody>
          <a:bodyPr>
            <a:normAutofit/>
          </a:bodyPr>
          <a:lstStyle/>
          <a:p>
            <a:pPr algn="ctr"/>
            <a:r>
              <a:rPr lang="ro-RO" sz="2800" b="1" dirty="0" smtClean="0">
                <a:solidFill>
                  <a:srgbClr val="C00000"/>
                </a:solidFill>
                <a:latin typeface="Baskerville Old Face" pitchFamily="18" charset="0"/>
              </a:rPr>
              <a:t>Schimbarea mea personală </a:t>
            </a:r>
            <a:endParaRPr lang="en-US" sz="2800" b="1" dirty="0">
              <a:solidFill>
                <a:srgbClr val="C00000"/>
              </a:solidFill>
              <a:latin typeface="Baskerville Old Fac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79512" y="1412776"/>
            <a:ext cx="8784976" cy="5184576"/>
          </a:xfrm>
        </p:spPr>
        <p:txBody>
          <a:bodyPr>
            <a:normAutofit fontScale="85000" lnSpcReduction="10000"/>
          </a:bodyPr>
          <a:lstStyle/>
          <a:p>
            <a:pPr algn="just">
              <a:lnSpc>
                <a:spcPct val="150000"/>
              </a:lnSpc>
            </a:pPr>
            <a:r>
              <a:rPr lang="ro-RO" sz="2800" b="1" dirty="0" smtClean="0">
                <a:latin typeface="Book Antiqua" pitchFamily="18" charset="0"/>
              </a:rPr>
              <a:t>Care a fost starea mea la începutul acestei formări? De ce? </a:t>
            </a:r>
            <a:endParaRPr lang="en-US" sz="2800" b="1" dirty="0" smtClean="0">
              <a:latin typeface="Book Antiqua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o-RO" sz="2800" b="1" dirty="0" smtClean="0">
                <a:latin typeface="Book Antiqua" pitchFamily="18" charset="0"/>
              </a:rPr>
              <a:t>Ce am dorit să aflu/să învăţ</a:t>
            </a:r>
            <a:r>
              <a:rPr lang="en-US" sz="2800" b="1" dirty="0" smtClean="0">
                <a:latin typeface="Book Antiqua" pitchFamily="18" charset="0"/>
              </a:rPr>
              <a:t>? </a:t>
            </a:r>
            <a:r>
              <a:rPr lang="ro-RO" sz="2800" b="1" dirty="0" smtClean="0">
                <a:latin typeface="Book Antiqua" pitchFamily="18" charset="0"/>
              </a:rPr>
              <a:t>Ce am aflat/învăţat?</a:t>
            </a:r>
            <a:endParaRPr lang="en-US" sz="2800" b="1" dirty="0" smtClean="0">
              <a:latin typeface="Book Antiqua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o-RO" sz="2800" b="1" dirty="0" smtClean="0">
                <a:latin typeface="Book Antiqua" pitchFamily="18" charset="0"/>
              </a:rPr>
              <a:t>Ce am dorit să schimb? Ce am schimbat? </a:t>
            </a:r>
            <a:endParaRPr lang="en-US" sz="2800" b="1" dirty="0" smtClean="0">
              <a:latin typeface="Book Antiqua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o-RO" sz="2800" b="1" dirty="0" smtClean="0">
                <a:latin typeface="Book Antiqua" pitchFamily="18" charset="0"/>
              </a:rPr>
              <a:t>Ce obstacole au împiedicat producerea mai multor schimbări în personalitatea mea? Le-am depăşit? </a:t>
            </a:r>
            <a:endParaRPr lang="en-US" sz="2800" b="1" dirty="0" smtClean="0">
              <a:latin typeface="Book Antiqua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o-RO" sz="2800" b="1" dirty="0" smtClean="0">
                <a:latin typeface="Book Antiqua" pitchFamily="18" charset="0"/>
              </a:rPr>
              <a:t>Ce intenţionez să fac în alt mod? Am şanse de reuşită? De ce? </a:t>
            </a:r>
            <a:r>
              <a:rPr lang="en-US" sz="2800" b="1" dirty="0" smtClean="0">
                <a:latin typeface="Book Antiqua" pitchFamily="18" charset="0"/>
              </a:rPr>
              <a:t> </a:t>
            </a:r>
            <a:endParaRPr lang="en-US" sz="2800" b="1" dirty="0" smtClean="0">
              <a:latin typeface="Book Antiqua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o-RO" sz="2800" b="1" dirty="0" smtClean="0">
                <a:latin typeface="Book Antiqua" pitchFamily="18" charset="0"/>
              </a:rPr>
              <a:t>Schiţaţi traseu vostru transformaţional pe parcursul acestei săptămâni de formare. </a:t>
            </a:r>
            <a:r>
              <a:rPr lang="en-US" sz="2800" b="1" dirty="0" smtClean="0">
                <a:latin typeface="Book Antiqua" pitchFamily="18" charset="0"/>
              </a:rPr>
              <a:t> </a:t>
            </a:r>
            <a:endParaRPr lang="en-US" sz="2800" b="1" dirty="0" smtClean="0">
              <a:latin typeface="Book Antiqua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9399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652" y="404664"/>
            <a:ext cx="6264696" cy="5200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67744" y="5729400"/>
            <a:ext cx="46085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3600" b="1" dirty="0" smtClean="0">
                <a:solidFill>
                  <a:srgbClr val="002060"/>
                </a:solidFill>
                <a:latin typeface="Edwardian Script ITC" pitchFamily="66" charset="0"/>
              </a:rPr>
              <a:t>Atitudinea face altitudinea!</a:t>
            </a:r>
            <a:endParaRPr lang="ro-RO" sz="3600" b="1" dirty="0" smtClean="0">
              <a:solidFill>
                <a:srgbClr val="002060"/>
              </a:solidFill>
              <a:latin typeface="Edwardian Script ITC" pitchFamily="66" charset="0"/>
            </a:endParaRPr>
          </a:p>
          <a:p>
            <a:pPr algn="r"/>
            <a:r>
              <a:rPr lang="ro-RO" sz="2400" i="1" dirty="0" err="1" smtClean="0">
                <a:latin typeface="Baskerville Old Face" pitchFamily="18" charset="0"/>
              </a:rPr>
              <a:t>Zig</a:t>
            </a:r>
            <a:r>
              <a:rPr lang="ro-RO" sz="2400" i="1" dirty="0" smtClean="0">
                <a:latin typeface="Baskerville Old Face" pitchFamily="18" charset="0"/>
              </a:rPr>
              <a:t> </a:t>
            </a:r>
            <a:r>
              <a:rPr lang="ro-RO" sz="2400" i="1" dirty="0" err="1" smtClean="0">
                <a:latin typeface="Baskerville Old Face" pitchFamily="18" charset="0"/>
              </a:rPr>
              <a:t>Zagler</a:t>
            </a:r>
            <a:r>
              <a:rPr lang="ro-RO" sz="2400" i="1" dirty="0" smtClean="0">
                <a:latin typeface="Baskerville Old Face" pitchFamily="18" charset="0"/>
              </a:rPr>
              <a:t> </a:t>
            </a:r>
            <a:endParaRPr lang="en-US" sz="2400" i="1" dirty="0"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7616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4205183" y="6065912"/>
            <a:ext cx="5046486" cy="792088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o-RO" sz="2000" b="1" dirty="0" smtClean="0">
                <a:solidFill>
                  <a:srgbClr val="F7DDD9"/>
                </a:solidFill>
                <a:latin typeface="Baskerville Old Face" pitchFamily="18" charset="0"/>
              </a:rPr>
              <a:t>Lucreţia </a:t>
            </a:r>
            <a:r>
              <a:rPr lang="ro-RO" sz="2000" b="1" dirty="0" err="1" smtClean="0">
                <a:solidFill>
                  <a:srgbClr val="F7DDD9"/>
                </a:solidFill>
                <a:latin typeface="Baskerville Old Face" pitchFamily="18" charset="0"/>
              </a:rPr>
              <a:t>Şirinian</a:t>
            </a:r>
            <a:r>
              <a:rPr lang="ro-RO" sz="2000" b="1" dirty="0" smtClean="0">
                <a:solidFill>
                  <a:srgbClr val="F7DDD9"/>
                </a:solidFill>
                <a:latin typeface="Baskerville Old Face" pitchFamily="18" charset="0"/>
              </a:rPr>
              <a:t> &amp; Vasile Nicoară</a:t>
            </a:r>
          </a:p>
          <a:p>
            <a:pPr marL="0" indent="0" algn="ctr">
              <a:buNone/>
            </a:pPr>
            <a:r>
              <a:rPr lang="ro-RO" sz="2000" b="1" dirty="0" smtClean="0">
                <a:solidFill>
                  <a:srgbClr val="F7DDD9"/>
                </a:solidFill>
                <a:latin typeface="Baskerville Old Face" pitchFamily="18" charset="0"/>
              </a:rPr>
              <a:t>Fundaţia Academică „Alumni”, Constanţa, Romania  </a:t>
            </a:r>
            <a:endParaRPr lang="en-US" sz="2000" b="1" dirty="0">
              <a:solidFill>
                <a:srgbClr val="F7DDD9"/>
              </a:solidFill>
              <a:latin typeface="Baskerville Old Face" pitchFamily="18" charset="0"/>
            </a:endParaRPr>
          </a:p>
        </p:txBody>
      </p:sp>
      <p:pic>
        <p:nvPicPr>
          <p:cNvPr id="5" name="Picture 2" descr="h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035" y="-451946"/>
            <a:ext cx="9751560" cy="7651975"/>
          </a:xfrm>
          <a:prstGeom prst="rect">
            <a:avLst/>
          </a:prstGeom>
          <a:noFill/>
          <a:ln>
            <a:noFill/>
          </a:ln>
          <a:effectLst>
            <a:glow rad="1905000">
              <a:schemeClr val="accent6">
                <a:lumMod val="20000"/>
                <a:lumOff val="80000"/>
                <a:alpha val="34000"/>
              </a:schemeClr>
            </a:glow>
            <a:outerShdw blurRad="152400" dist="317500" dir="5400000" sx="90000" sy="-19000" rotWithShape="0">
              <a:prstClr val="black">
                <a:alpha val="15000"/>
              </a:prstClr>
            </a:outerShdw>
            <a:softEdge rad="8001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3"/>
          <p:cNvSpPr>
            <a:spLocks noChangeArrowheads="1"/>
          </p:cNvSpPr>
          <p:nvPr/>
        </p:nvSpPr>
        <p:spPr bwMode="auto">
          <a:xfrm>
            <a:off x="395288" y="2708275"/>
            <a:ext cx="8280400" cy="1728788"/>
          </a:xfrm>
          <a:prstGeom prst="ellipse">
            <a:avLst/>
          </a:prstGeom>
          <a:noFill/>
          <a:ln w="38100">
            <a:solidFill>
              <a:schemeClr val="accent1">
                <a:lumMod val="40000"/>
                <a:lumOff val="60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buClr>
                <a:srgbClr val="FF3300"/>
              </a:buClr>
              <a:buSzPct val="150000"/>
              <a:buFont typeface="Wingdings" pitchFamily="2" charset="2"/>
              <a:buNone/>
              <a:defRPr/>
            </a:pPr>
            <a:r>
              <a:rPr lang="ro-RO" sz="4000" b="1" i="1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Monotype Corsiva" pitchFamily="66" charset="0"/>
              </a:rPr>
              <a:t>Mulţumim pentru atenţie şi interes!</a:t>
            </a:r>
            <a:endParaRPr lang="en-GB" sz="2800" b="1" i="1" dirty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FFFFFF"/>
                </a:outerShdw>
              </a:effectLst>
              <a:latin typeface="Monotype Corsiva" pitchFamily="66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419872" y="5753732"/>
            <a:ext cx="540244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o-RO" sz="2000" b="1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Baskerville Old Face" pitchFamily="18" charset="0"/>
              </a:rPr>
              <a:t>Lucreţia </a:t>
            </a:r>
            <a:r>
              <a:rPr lang="ro-RO" sz="2000" b="1" dirty="0" err="1" smtClean="0">
                <a:solidFill>
                  <a:schemeClr val="accent3">
                    <a:lumMod val="20000"/>
                    <a:lumOff val="80000"/>
                  </a:schemeClr>
                </a:solidFill>
                <a:latin typeface="Baskerville Old Face" pitchFamily="18" charset="0"/>
              </a:rPr>
              <a:t>Şirinian</a:t>
            </a:r>
            <a:r>
              <a:rPr lang="ro-RO" sz="2000" b="1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Baskerville Old Face" pitchFamily="18" charset="0"/>
              </a:rPr>
              <a:t> &amp; Vasile Nicoară </a:t>
            </a:r>
          </a:p>
          <a:p>
            <a:pPr algn="ctr"/>
            <a:r>
              <a:rPr lang="ro-RO" sz="2000" b="1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Baskerville Old Face" pitchFamily="18" charset="0"/>
              </a:rPr>
              <a:t>Fundaţia Academică Alumni, Constanţa, Romania </a:t>
            </a:r>
            <a:endParaRPr lang="en-US" sz="2000" b="1" dirty="0">
              <a:solidFill>
                <a:schemeClr val="accent3">
                  <a:lumMod val="20000"/>
                  <a:lumOff val="80000"/>
                </a:schemeClr>
              </a:solidFill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0423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250"/>
                            </p:stCondLst>
                            <p:childTnLst>
                              <p:par>
                                <p:cTn id="12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4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2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2615</TotalTime>
  <Words>861</Words>
  <Application>Microsoft Office PowerPoint</Application>
  <PresentationFormat>On-screen Show (4:3)</PresentationFormat>
  <Paragraphs>150</Paragraphs>
  <Slides>28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Equity</vt:lpstr>
      <vt:lpstr> Despre evaluare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Ce înseamnă evaluarea?</vt:lpstr>
      <vt:lpstr>Ciclul lui E. Deming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A. Ca cetăţean european activ, aş …</vt:lpstr>
      <vt:lpstr>B. Ca votant, aş … </vt:lpstr>
      <vt:lpstr>C. Ca bun vecin european, aş….</vt:lpstr>
      <vt:lpstr>D. Ca cetăţean european responsabil, aş … </vt:lpstr>
      <vt:lpstr>E. Ca voluntar european, aş … </vt:lpstr>
      <vt:lpstr>F. Ca activist comunitar, aş  …</vt:lpstr>
      <vt:lpstr>G. Ca profesor european, aş … </vt:lpstr>
      <vt:lpstr>H. Ce altceva  aş face?</vt:lpstr>
      <vt:lpstr>I. Ce abilităţi personale ar putea fi dezvoltate sau consolidate prin comportamentul de cetăţean european? </vt:lpstr>
      <vt:lpstr>PowerPoint Presentation</vt:lpstr>
      <vt:lpstr>Schimbarea mea personală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Vaio</dc:creator>
  <cp:lastModifiedBy>Vaio</cp:lastModifiedBy>
  <cp:revision>157</cp:revision>
  <dcterms:created xsi:type="dcterms:W3CDTF">2016-03-09T07:33:59Z</dcterms:created>
  <dcterms:modified xsi:type="dcterms:W3CDTF">2016-04-11T05:38:27Z</dcterms:modified>
</cp:coreProperties>
</file>