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62" r:id="rId5"/>
    <p:sldId id="259" r:id="rId6"/>
    <p:sldId id="261" r:id="rId7"/>
    <p:sldId id="260" r:id="rId8"/>
    <p:sldId id="268" r:id="rId9"/>
    <p:sldId id="263" r:id="rId10"/>
    <p:sldId id="264" r:id="rId11"/>
    <p:sldId id="265" r:id="rId12"/>
    <p:sldId id="267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6715-A55A-4E6D-8488-E3B794A1313C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BCF07-3940-43AF-B672-A785F03B4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6715-A55A-4E6D-8488-E3B794A1313C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BCF07-3940-43AF-B672-A785F03B4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6715-A55A-4E6D-8488-E3B794A1313C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BCF07-3940-43AF-B672-A785F03B4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6715-A55A-4E6D-8488-E3B794A1313C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BCF07-3940-43AF-B672-A785F03B4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6715-A55A-4E6D-8488-E3B794A1313C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BCF07-3940-43AF-B672-A785F03B4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6715-A55A-4E6D-8488-E3B794A1313C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BCF07-3940-43AF-B672-A785F03B4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6715-A55A-4E6D-8488-E3B794A1313C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BCF07-3940-43AF-B672-A785F03B4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6715-A55A-4E6D-8488-E3B794A1313C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BCF07-3940-43AF-B672-A785F03B47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6715-A55A-4E6D-8488-E3B794A1313C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DBCF07-3940-43AF-B672-A785F03B47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6715-A55A-4E6D-8488-E3B794A1313C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BCF07-3940-43AF-B672-A785F03B4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6715-A55A-4E6D-8488-E3B794A1313C}" type="datetimeFigureOut">
              <a:rPr lang="en-US" smtClean="0"/>
              <a:pPr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BCF07-3940-43AF-B672-A785F03B4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C8DBCF07-3940-43AF-B672-A785F03B47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9216715-A55A-4E6D-8488-E3B794A1313C}" type="datetimeFigureOut">
              <a:rPr lang="en-US" smtClean="0"/>
              <a:pPr/>
              <a:t>2/9/2017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gif"/><Relationship Id="rId7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28600" y="4800600"/>
            <a:ext cx="9144000" cy="1470025"/>
          </a:xfrm>
        </p:spPr>
        <p:txBody>
          <a:bodyPr>
            <a:noAutofit/>
          </a:bodyPr>
          <a:lstStyle/>
          <a:p>
            <a:pPr algn="ctr"/>
            <a:r>
              <a:rPr lang="en-GB" sz="8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EDUCATIONAL SYSTEM IN ROMANIA </a:t>
            </a:r>
            <a:endParaRPr lang="en-US" sz="8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Grupare 7"/>
          <p:cNvGrpSpPr/>
          <p:nvPr/>
        </p:nvGrpSpPr>
        <p:grpSpPr>
          <a:xfrm>
            <a:off x="76200" y="76200"/>
            <a:ext cx="8229600" cy="1143000"/>
            <a:chOff x="395536" y="188640"/>
            <a:chExt cx="8404001" cy="1087120"/>
          </a:xfrm>
        </p:grpSpPr>
        <p:pic>
          <p:nvPicPr>
            <p:cNvPr id="9" name="Image 5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395536" y="260648"/>
              <a:ext cx="1428750" cy="988496"/>
            </a:xfrm>
            <a:prstGeom prst="rect">
              <a:avLst/>
            </a:prstGeom>
          </p:spPr>
        </p:pic>
        <p:pic>
          <p:nvPicPr>
            <p:cNvPr id="10" name="Image 1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1907704" y="332656"/>
              <a:ext cx="2807335" cy="801666"/>
            </a:xfrm>
            <a:prstGeom prst="rect">
              <a:avLst/>
            </a:prstGeom>
          </p:spPr>
        </p:pic>
        <p:pic>
          <p:nvPicPr>
            <p:cNvPr id="11" name="Image 7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5940152" y="188640"/>
              <a:ext cx="876467" cy="1087120"/>
            </a:xfrm>
            <a:prstGeom prst="rect">
              <a:avLst/>
            </a:prstGeom>
          </p:spPr>
        </p:pic>
        <p:pic>
          <p:nvPicPr>
            <p:cNvPr id="12" name="Imagine 11" descr="ALUMNI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80312" y="332656"/>
              <a:ext cx="1419225" cy="7905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256126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3" y="3505200"/>
            <a:ext cx="7620000" cy="2819400"/>
          </a:xfrm>
        </p:spPr>
        <p:txBody>
          <a:bodyPr>
            <a:normAutofit fontScale="92500"/>
          </a:bodyPr>
          <a:lstStyle/>
          <a:p>
            <a:pPr marL="114300" indent="0" algn="just">
              <a:buNone/>
            </a:pPr>
            <a:r>
              <a:rPr lang="en-GB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GB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education system is managed at the national level by the Ministry of </a:t>
            </a:r>
            <a:r>
              <a:rPr lang="en-GB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National Education </a:t>
            </a: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and Scientific </a:t>
            </a:r>
            <a:r>
              <a:rPr lang="en-GB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Research.</a:t>
            </a: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endParaRPr lang="en-GB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14300" indent="0" algn="just">
              <a:buNone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(</a:t>
            </a: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Romanian: </a:t>
            </a:r>
            <a:r>
              <a:rPr lang="en-GB" sz="3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Ministerul</a:t>
            </a:r>
            <a:r>
              <a:rPr lang="en-GB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Educației</a:t>
            </a:r>
            <a:r>
              <a:rPr lang="en-GB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Naţionale</a:t>
            </a:r>
            <a:r>
              <a:rPr lang="en-GB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și</a:t>
            </a:r>
            <a:r>
              <a:rPr lang="en-GB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Cercetării</a:t>
            </a:r>
            <a:r>
              <a:rPr lang="en-GB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Științifice</a:t>
            </a:r>
            <a:r>
              <a:rPr lang="en-GB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MENCŞ</a:t>
            </a:r>
            <a:r>
              <a:rPr lang="en-GB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Image result for menc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143000"/>
            <a:ext cx="3483427" cy="2438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upare 3"/>
          <p:cNvGrpSpPr/>
          <p:nvPr/>
        </p:nvGrpSpPr>
        <p:grpSpPr>
          <a:xfrm>
            <a:off x="76200" y="76200"/>
            <a:ext cx="8229600" cy="1143000"/>
            <a:chOff x="395536" y="188640"/>
            <a:chExt cx="8404001" cy="1087120"/>
          </a:xfrm>
        </p:grpSpPr>
        <p:pic>
          <p:nvPicPr>
            <p:cNvPr id="5" name="Image 5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395536" y="260648"/>
              <a:ext cx="1428750" cy="988496"/>
            </a:xfrm>
            <a:prstGeom prst="rect">
              <a:avLst/>
            </a:prstGeom>
          </p:spPr>
        </p:pic>
        <p:pic>
          <p:nvPicPr>
            <p:cNvPr id="6" name="Image 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1907704" y="332656"/>
              <a:ext cx="2807335" cy="801666"/>
            </a:xfrm>
            <a:prstGeom prst="rect">
              <a:avLst/>
            </a:prstGeom>
          </p:spPr>
        </p:pic>
        <p:pic>
          <p:nvPicPr>
            <p:cNvPr id="7" name="Image 7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5940152" y="188640"/>
              <a:ext cx="876467" cy="1087120"/>
            </a:xfrm>
            <a:prstGeom prst="rect">
              <a:avLst/>
            </a:prstGeom>
          </p:spPr>
        </p:pic>
        <p:pic>
          <p:nvPicPr>
            <p:cNvPr id="8" name="Imagine 7" descr="ALUMNI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80312" y="332656"/>
              <a:ext cx="1419225" cy="7905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425333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19200"/>
            <a:ext cx="7620000" cy="1143000"/>
          </a:xfrm>
        </p:spPr>
        <p:txBody>
          <a:bodyPr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o-RO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HE STRUCTURE OF THE EDUCATION SYSTEM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Baby, Child, Cute, Doll, Expression, Face, Girl, Ki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81400"/>
            <a:ext cx="3581400" cy="2387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67145" y="2757055"/>
            <a:ext cx="7620000" cy="3352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r>
              <a:rPr lang="en-GB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ANTE-PRESCHOOL EDUCATION</a:t>
            </a:r>
          </a:p>
          <a:p>
            <a:pPr marL="114300" indent="0" algn="just">
              <a:buFont typeface="Arial" pitchFamily="34" charset="0"/>
              <a:buNone/>
            </a:pPr>
            <a:r>
              <a:rPr lang="en-GB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(0-3 years)</a:t>
            </a:r>
          </a:p>
          <a:p>
            <a:pPr marL="114300" indent="0" algn="just">
              <a:buFont typeface="Arial" pitchFamily="34" charset="0"/>
              <a:buNone/>
            </a:pP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upare 4"/>
          <p:cNvGrpSpPr/>
          <p:nvPr/>
        </p:nvGrpSpPr>
        <p:grpSpPr>
          <a:xfrm>
            <a:off x="76200" y="76200"/>
            <a:ext cx="8229600" cy="1143000"/>
            <a:chOff x="395536" y="188640"/>
            <a:chExt cx="8404001" cy="1087120"/>
          </a:xfrm>
        </p:grpSpPr>
        <p:pic>
          <p:nvPicPr>
            <p:cNvPr id="7" name="Image 5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395536" y="260648"/>
              <a:ext cx="1428750" cy="988496"/>
            </a:xfrm>
            <a:prstGeom prst="rect">
              <a:avLst/>
            </a:prstGeom>
          </p:spPr>
        </p:pic>
        <p:pic>
          <p:nvPicPr>
            <p:cNvPr id="8" name="Image 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1907704" y="332656"/>
              <a:ext cx="2807335" cy="801666"/>
            </a:xfrm>
            <a:prstGeom prst="rect">
              <a:avLst/>
            </a:prstGeom>
          </p:spPr>
        </p:pic>
        <p:pic>
          <p:nvPicPr>
            <p:cNvPr id="9" name="Image 7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5940152" y="188640"/>
              <a:ext cx="876467" cy="1087120"/>
            </a:xfrm>
            <a:prstGeom prst="rect">
              <a:avLst/>
            </a:prstGeom>
          </p:spPr>
        </p:pic>
        <p:pic>
          <p:nvPicPr>
            <p:cNvPr id="10" name="Imagine 9" descr="ALUMNI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80312" y="332656"/>
              <a:ext cx="1419225" cy="7905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47160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hild, Book, Boy, Studying, Isolated, Education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219200"/>
            <a:ext cx="2486775" cy="37615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04800" y="1256467"/>
            <a:ext cx="7543800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lvl="0" indent="0" algn="just">
              <a:buNone/>
            </a:pPr>
            <a:r>
              <a:rPr lang="ro-RO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PRE-PRIMARY</a:t>
            </a:r>
            <a:endParaRPr lang="en-US" sz="36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14300" lvl="0" indent="0" algn="just">
              <a:buNone/>
            </a:pP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(EARLY)</a:t>
            </a:r>
          </a:p>
          <a:p>
            <a:pPr marL="114300" lvl="0" indent="0" algn="just">
              <a:buNone/>
            </a:pPr>
            <a:r>
              <a:rPr lang="ro-RO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EDUCATION</a:t>
            </a:r>
            <a:r>
              <a:rPr lang="ro-RO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endParaRPr lang="en-U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14300" lvl="0" indent="0" algn="just">
              <a:buNone/>
            </a:pP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14300" lvl="0" indent="0" algn="just">
              <a:buNone/>
            </a:pPr>
            <a:r>
              <a:rPr lang="ro-RO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organised for children aged 3-6 in three age-groups: 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v"/>
            </a:pP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32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low (3-4 years)</a:t>
            </a:r>
            <a:endParaRPr lang="en-US" sz="3200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v"/>
            </a:pP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middle (4-5 years)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  <a:buFont typeface="Wingdings" pitchFamily="2" charset="2"/>
              <a:buChar char="v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high (5-6 years)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chemeClr val="tx1"/>
              </a:buClr>
            </a:pPr>
            <a:endParaRPr lang="en-US" sz="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14300" lvl="0" indent="0" algn="just">
              <a:buClr>
                <a:schemeClr val="tx1"/>
              </a:buClr>
              <a:buNone/>
            </a:pP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o-RO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Pre-primary education is not compulsory. </a:t>
            </a:r>
            <a:endParaRPr lang="en-US" sz="32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grpSp>
        <p:nvGrpSpPr>
          <p:cNvPr id="4" name="Grupare 3"/>
          <p:cNvGrpSpPr/>
          <p:nvPr/>
        </p:nvGrpSpPr>
        <p:grpSpPr>
          <a:xfrm>
            <a:off x="76200" y="76200"/>
            <a:ext cx="8229600" cy="1143000"/>
            <a:chOff x="395536" y="188640"/>
            <a:chExt cx="8404001" cy="1087120"/>
          </a:xfrm>
        </p:grpSpPr>
        <p:pic>
          <p:nvPicPr>
            <p:cNvPr id="5" name="Image 5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395536" y="260648"/>
              <a:ext cx="1428750" cy="988496"/>
            </a:xfrm>
            <a:prstGeom prst="rect">
              <a:avLst/>
            </a:prstGeom>
          </p:spPr>
        </p:pic>
        <p:pic>
          <p:nvPicPr>
            <p:cNvPr id="6" name="Image 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1907704" y="332656"/>
              <a:ext cx="2807335" cy="801666"/>
            </a:xfrm>
            <a:prstGeom prst="rect">
              <a:avLst/>
            </a:prstGeom>
          </p:spPr>
        </p:pic>
        <p:pic>
          <p:nvPicPr>
            <p:cNvPr id="8" name="Image 7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5940152" y="188640"/>
              <a:ext cx="876467" cy="1087120"/>
            </a:xfrm>
            <a:prstGeom prst="rect">
              <a:avLst/>
            </a:prstGeom>
          </p:spPr>
        </p:pic>
        <p:pic>
          <p:nvPicPr>
            <p:cNvPr id="9" name="Imagine 8" descr="ALUMNI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80312" y="332656"/>
              <a:ext cx="1419225" cy="7905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156844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429000"/>
            <a:ext cx="7620000" cy="3200400"/>
          </a:xfrm>
        </p:spPr>
        <p:txBody>
          <a:bodyPr>
            <a:normAutofit/>
          </a:bodyPr>
          <a:lstStyle/>
          <a:p>
            <a:pPr marL="114300" lvl="0" indent="0" algn="just">
              <a:buNone/>
            </a:pPr>
            <a:r>
              <a:rPr lang="ro-RO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PRIMARY EDUCATION</a:t>
            </a:r>
            <a:r>
              <a:rPr lang="ro-RO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(compulsory) – organised for pupils aged 6-10 and including the preparatory grade and grades I to </a:t>
            </a:r>
            <a:r>
              <a:rPr lang="ro-RO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IV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14300" lvl="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7170" name="Picture 2" descr="To Write, Girl, Child, Schoolboy, Student, Noteboo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485901"/>
            <a:ext cx="3486149" cy="23240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upare 3"/>
          <p:cNvGrpSpPr/>
          <p:nvPr/>
        </p:nvGrpSpPr>
        <p:grpSpPr>
          <a:xfrm>
            <a:off x="76200" y="76200"/>
            <a:ext cx="8229600" cy="1143000"/>
            <a:chOff x="395536" y="188640"/>
            <a:chExt cx="8404001" cy="1087120"/>
          </a:xfrm>
        </p:grpSpPr>
        <p:pic>
          <p:nvPicPr>
            <p:cNvPr id="5" name="Image 5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395536" y="260648"/>
              <a:ext cx="1428750" cy="988496"/>
            </a:xfrm>
            <a:prstGeom prst="rect">
              <a:avLst/>
            </a:prstGeom>
          </p:spPr>
        </p:pic>
        <p:pic>
          <p:nvPicPr>
            <p:cNvPr id="6" name="Image 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1907704" y="332656"/>
              <a:ext cx="2807335" cy="801666"/>
            </a:xfrm>
            <a:prstGeom prst="rect">
              <a:avLst/>
            </a:prstGeom>
          </p:spPr>
        </p:pic>
        <p:pic>
          <p:nvPicPr>
            <p:cNvPr id="7" name="Image 7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5940152" y="188640"/>
              <a:ext cx="876467" cy="1087120"/>
            </a:xfrm>
            <a:prstGeom prst="rect">
              <a:avLst/>
            </a:prstGeom>
          </p:spPr>
        </p:pic>
        <p:pic>
          <p:nvPicPr>
            <p:cNvPr id="8" name="Imagine 7" descr="ALUMNI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80312" y="332656"/>
              <a:ext cx="1419225" cy="7905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214442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7315200" cy="4800600"/>
          </a:xfrm>
        </p:spPr>
        <p:txBody>
          <a:bodyPr>
            <a:normAutofit lnSpcReduction="10000"/>
          </a:bodyPr>
          <a:lstStyle/>
          <a:p>
            <a:pPr marL="114300" lvl="0" indent="0">
              <a:buNone/>
            </a:pPr>
            <a:r>
              <a:rPr lang="ro-RO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LOWER SECONDARY EDUCATION</a:t>
            </a:r>
            <a:r>
              <a:rPr lang="ro-RO" sz="3200" dirty="0">
                <a:latin typeface="Times New Roman" pitchFamily="18" charset="0"/>
                <a:cs typeface="Times New Roman" pitchFamily="18" charset="0"/>
              </a:rPr>
              <a:t> - </a:t>
            </a:r>
            <a:r>
              <a:rPr lang="ro-RO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organised in two successive cycles (both compulsory):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GB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Gymnasium</a:t>
            </a: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o-RO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Gimnaziu – grades V to VIII for pupils aged </a:t>
            </a:r>
            <a:r>
              <a:rPr lang="ro-RO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10-14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GB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Lyceum</a:t>
            </a:r>
            <a:r>
              <a:rPr lang="en-GB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o-RO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Liceu - lower cycle - grades IX and X for pupils aged </a:t>
            </a:r>
            <a:r>
              <a:rPr lang="ro-RO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14-16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grpSp>
        <p:nvGrpSpPr>
          <p:cNvPr id="4" name="Grupare 3"/>
          <p:cNvGrpSpPr/>
          <p:nvPr/>
        </p:nvGrpSpPr>
        <p:grpSpPr>
          <a:xfrm>
            <a:off x="76200" y="76200"/>
            <a:ext cx="8229600" cy="1143000"/>
            <a:chOff x="395536" y="188640"/>
            <a:chExt cx="8404001" cy="1087120"/>
          </a:xfrm>
        </p:grpSpPr>
        <p:pic>
          <p:nvPicPr>
            <p:cNvPr id="5" name="Image 5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395536" y="260648"/>
              <a:ext cx="1428750" cy="988496"/>
            </a:xfrm>
            <a:prstGeom prst="rect">
              <a:avLst/>
            </a:prstGeom>
          </p:spPr>
        </p:pic>
        <p:pic>
          <p:nvPicPr>
            <p:cNvPr id="6" name="Image 1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1907704" y="332656"/>
              <a:ext cx="2807335" cy="801666"/>
            </a:xfrm>
            <a:prstGeom prst="rect">
              <a:avLst/>
            </a:prstGeom>
          </p:spPr>
        </p:pic>
        <p:pic>
          <p:nvPicPr>
            <p:cNvPr id="7" name="Image 7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5940152" y="188640"/>
              <a:ext cx="876467" cy="1087120"/>
            </a:xfrm>
            <a:prstGeom prst="rect">
              <a:avLst/>
            </a:prstGeom>
          </p:spPr>
        </p:pic>
        <p:pic>
          <p:nvPicPr>
            <p:cNvPr id="8" name="Imagine 7" descr="ALUMNI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80312" y="332656"/>
              <a:ext cx="1419225" cy="7905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248719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4800600"/>
          </a:xfrm>
        </p:spPr>
        <p:txBody>
          <a:bodyPr/>
          <a:lstStyle/>
          <a:p>
            <a:pPr marL="114300" lvl="0" indent="0">
              <a:buNone/>
            </a:pPr>
            <a:r>
              <a:rPr lang="ro-RO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UPPER SECONDARY EDUCATION</a:t>
            </a:r>
            <a:r>
              <a:rPr lang="ro-RO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organised in: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GB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Lyceum</a:t>
            </a:r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o-RO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Liceu - upper cycle (non-compulsory) – grades XI to XII/XIII for pupils aged 16-18(19), </a:t>
            </a: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with the following paths: theoretical vocational (a duration of 3 years) and </a:t>
            </a:r>
            <a:r>
              <a:rPr lang="en-GB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technological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grpSp>
        <p:nvGrpSpPr>
          <p:cNvPr id="4" name="Grupare 3"/>
          <p:cNvGrpSpPr/>
          <p:nvPr/>
        </p:nvGrpSpPr>
        <p:grpSpPr>
          <a:xfrm>
            <a:off x="76200" y="76200"/>
            <a:ext cx="8229600" cy="1143000"/>
            <a:chOff x="395536" y="188640"/>
            <a:chExt cx="8404001" cy="1087120"/>
          </a:xfrm>
        </p:grpSpPr>
        <p:pic>
          <p:nvPicPr>
            <p:cNvPr id="5" name="Image 5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395536" y="260648"/>
              <a:ext cx="1428750" cy="988496"/>
            </a:xfrm>
            <a:prstGeom prst="rect">
              <a:avLst/>
            </a:prstGeom>
          </p:spPr>
        </p:pic>
        <p:pic>
          <p:nvPicPr>
            <p:cNvPr id="6" name="Image 1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1907704" y="332656"/>
              <a:ext cx="2807335" cy="801666"/>
            </a:xfrm>
            <a:prstGeom prst="rect">
              <a:avLst/>
            </a:prstGeom>
          </p:spPr>
        </p:pic>
        <p:pic>
          <p:nvPicPr>
            <p:cNvPr id="7" name="Image 7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5940152" y="188640"/>
              <a:ext cx="876467" cy="1087120"/>
            </a:xfrm>
            <a:prstGeom prst="rect">
              <a:avLst/>
            </a:prstGeom>
          </p:spPr>
        </p:pic>
        <p:pic>
          <p:nvPicPr>
            <p:cNvPr id="8" name="Imagine 7" descr="ALUMNI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80312" y="332656"/>
              <a:ext cx="1419225" cy="7905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332278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ubstituent conținut 8" descr="Lic-Mircea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66824" y="1600200"/>
            <a:ext cx="6353175" cy="5082540"/>
          </a:xfrm>
        </p:spPr>
      </p:pic>
      <p:grpSp>
        <p:nvGrpSpPr>
          <p:cNvPr id="4" name="Grupare 3"/>
          <p:cNvGrpSpPr/>
          <p:nvPr/>
        </p:nvGrpSpPr>
        <p:grpSpPr>
          <a:xfrm>
            <a:off x="76200" y="76200"/>
            <a:ext cx="8229600" cy="1143000"/>
            <a:chOff x="395536" y="188640"/>
            <a:chExt cx="8404001" cy="1087120"/>
          </a:xfrm>
        </p:grpSpPr>
        <p:pic>
          <p:nvPicPr>
            <p:cNvPr id="5" name="Image 5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395536" y="260648"/>
              <a:ext cx="1428750" cy="988496"/>
            </a:xfrm>
            <a:prstGeom prst="rect">
              <a:avLst/>
            </a:prstGeom>
          </p:spPr>
        </p:pic>
        <p:pic>
          <p:nvPicPr>
            <p:cNvPr id="6" name="Image 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1907704" y="332656"/>
              <a:ext cx="2807335" cy="801666"/>
            </a:xfrm>
            <a:prstGeom prst="rect">
              <a:avLst/>
            </a:prstGeom>
          </p:spPr>
        </p:pic>
        <p:pic>
          <p:nvPicPr>
            <p:cNvPr id="7" name="Image 7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5940152" y="188640"/>
              <a:ext cx="876467" cy="1087120"/>
            </a:xfrm>
            <a:prstGeom prst="rect">
              <a:avLst/>
            </a:prstGeom>
          </p:spPr>
        </p:pic>
        <p:pic>
          <p:nvPicPr>
            <p:cNvPr id="8" name="Imagine 7" descr="ALUMNI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80312" y="332656"/>
              <a:ext cx="1419225" cy="790575"/>
            </a:xfrm>
            <a:prstGeom prst="rect">
              <a:avLst/>
            </a:prstGeom>
          </p:spPr>
        </p:pic>
      </p:grpSp>
      <p:sp>
        <p:nvSpPr>
          <p:cNvPr id="10" name="Dreptunghi 9"/>
          <p:cNvSpPr/>
          <p:nvPr/>
        </p:nvSpPr>
        <p:spPr>
          <a:xfrm>
            <a:off x="609600" y="5638800"/>
            <a:ext cx="7467600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447800" y="5715000"/>
            <a:ext cx="5934075" cy="900113"/>
            <a:chOff x="1321" y="1827"/>
            <a:chExt cx="9724" cy="2160"/>
          </a:xfrm>
        </p:grpSpPr>
        <p:pic>
          <p:nvPicPr>
            <p:cNvPr id="1027" name="Picture 3" descr="europe_flag_large_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736" y="2363"/>
              <a:ext cx="1309" cy="1286"/>
            </a:xfrm>
            <a:prstGeom prst="rect">
              <a:avLst/>
            </a:prstGeom>
            <a:noFill/>
          </p:spPr>
        </p:pic>
        <p:grpSp>
          <p:nvGrpSpPr>
            <p:cNvPr id="1028" name="Group 4"/>
            <p:cNvGrpSpPr>
              <a:grpSpLocks/>
            </p:cNvGrpSpPr>
            <p:nvPr/>
          </p:nvGrpSpPr>
          <p:grpSpPr bwMode="auto">
            <a:xfrm>
              <a:off x="1321" y="1827"/>
              <a:ext cx="9724" cy="2160"/>
              <a:chOff x="1321" y="1827"/>
              <a:chExt cx="9724" cy="2160"/>
            </a:xfrm>
          </p:grpSpPr>
          <p:sp>
            <p:nvSpPr>
              <p:cNvPr id="1029" name="Text Box 5"/>
              <p:cNvSpPr txBox="1">
                <a:spLocks noChangeArrowheads="1"/>
              </p:cNvSpPr>
              <p:nvPr/>
            </p:nvSpPr>
            <p:spPr bwMode="auto">
              <a:xfrm>
                <a:off x="9923" y="2547"/>
                <a:ext cx="935" cy="10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o-RO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   RO</a:t>
                </a: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o-RO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 </a:t>
                </a:r>
                <a:endParaRPr kumimoji="0" lang="ro-RO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1030" name="Group 6"/>
              <p:cNvGrpSpPr>
                <a:grpSpLocks/>
              </p:cNvGrpSpPr>
              <p:nvPr/>
            </p:nvGrpSpPr>
            <p:grpSpPr bwMode="auto">
              <a:xfrm>
                <a:off x="1321" y="1827"/>
                <a:ext cx="9724" cy="2160"/>
                <a:chOff x="1321" y="1827"/>
                <a:chExt cx="9724" cy="2160"/>
              </a:xfrm>
            </p:grpSpPr>
            <p:pic>
              <p:nvPicPr>
                <p:cNvPr id="1031" name="Picture 7" descr="Emblema CNMB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1321" y="1827"/>
                  <a:ext cx="1742" cy="2154"/>
                </a:xfrm>
                <a:prstGeom prst="rect">
                  <a:avLst/>
                </a:prstGeom>
                <a:noFill/>
              </p:spPr>
            </p:pic>
            <p:sp>
              <p:nvSpPr>
                <p:cNvPr id="1032" name="WordArt 8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3378" y="2007"/>
                  <a:ext cx="7480" cy="360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 rtl="0"/>
                  <a:r>
                    <a:rPr lang="vi-VN" sz="1400" b="1" kern="10" spc="0" smtClean="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effectLst/>
                      <a:latin typeface="Arial"/>
                      <a:cs typeface="Arial"/>
                    </a:rPr>
                    <a:t>Colegiul Naţional "Mircea cel Bătrân" </a:t>
                  </a:r>
                  <a:endParaRPr lang="ro-RO" sz="1400" b="1" kern="10" spc="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effectLst/>
                    <a:latin typeface="Arial"/>
                    <a:cs typeface="Arial"/>
                  </a:endParaRPr>
                </a:p>
              </p:txBody>
            </p:sp>
            <p:sp>
              <p:nvSpPr>
                <p:cNvPr id="1033" name="WordArt 9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4500" y="2548"/>
                  <a:ext cx="5291" cy="319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 rtl="0"/>
                  <a:r>
                    <a:rPr lang="ro-RO" sz="800" kern="10" spc="0" smtClean="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effectLst/>
                      <a:latin typeface="Arial"/>
                      <a:cs typeface="Arial"/>
                    </a:rPr>
                    <a:t>Str. Ştefan Cel Mare nr.6 Cod Poştal: 900726, CONSTANŢA, ROMÂNIA</a:t>
                  </a:r>
                  <a:endParaRPr lang="ro-RO" sz="800" kern="10" spc="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effectLst/>
                    <a:latin typeface="Arial"/>
                    <a:cs typeface="Arial"/>
                  </a:endParaRPr>
                </a:p>
              </p:txBody>
            </p:sp>
            <p:sp>
              <p:nvSpPr>
                <p:cNvPr id="1034" name="WordArt 10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4126" y="3627"/>
                  <a:ext cx="5610" cy="180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 rtl="0"/>
                  <a:r>
                    <a:rPr lang="ro-RO" sz="1000" kern="10" spc="0" smtClean="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effectLst/>
                      <a:latin typeface="Arial"/>
                      <a:cs typeface="Arial"/>
                    </a:rPr>
                    <a:t>E-mail: cnmbct@gmail.com       website: www.cnmbct.ro</a:t>
                  </a:r>
                  <a:endParaRPr lang="ro-RO" sz="1000" kern="10" spc="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effectLst/>
                    <a:latin typeface="Arial"/>
                    <a:cs typeface="Arial"/>
                  </a:endParaRPr>
                </a:p>
              </p:txBody>
            </p:sp>
            <p:sp>
              <p:nvSpPr>
                <p:cNvPr id="1035" name="WordArt 11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4500" y="2907"/>
                  <a:ext cx="5049" cy="180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 rtl="0"/>
                  <a:endParaRPr lang="ro-RO" sz="1000" kern="10" spc="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effectLst/>
                    <a:latin typeface="Arial"/>
                    <a:cs typeface="Arial"/>
                  </a:endParaRPr>
                </a:p>
              </p:txBody>
            </p:sp>
            <p:sp>
              <p:nvSpPr>
                <p:cNvPr id="1036" name="Rectangle 12"/>
                <p:cNvSpPr>
                  <a:spLocks noChangeArrowheads="1"/>
                </p:cNvSpPr>
                <p:nvPr/>
              </p:nvSpPr>
              <p:spPr bwMode="auto">
                <a:xfrm>
                  <a:off x="3191" y="1827"/>
                  <a:ext cx="7854" cy="2160"/>
                </a:xfrm>
                <a:prstGeom prst="rect">
                  <a:avLst/>
                </a:prstGeom>
                <a:noFill/>
                <a:ln w="38100" cmpd="tri">
                  <a:solidFill>
                    <a:srgbClr val="969696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o-RO"/>
                </a:p>
              </p:txBody>
            </p:sp>
            <p:sp>
              <p:nvSpPr>
                <p:cNvPr id="1037" name="WordArt 13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4500" y="3267"/>
                  <a:ext cx="5049" cy="180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 rtl="0"/>
                  <a:r>
                    <a:rPr lang="ro-RO" sz="1000" kern="10" spc="0" smtClean="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effectLst/>
                      <a:latin typeface="Arial"/>
                      <a:cs typeface="Arial"/>
                    </a:rPr>
                    <a:t>Telefon : +40341-405801       Fax: +40341-405800    </a:t>
                  </a:r>
                  <a:endParaRPr lang="ro-RO" sz="1000" kern="10" spc="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effectLst/>
                    <a:latin typeface="Arial"/>
                    <a:cs typeface="Arial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494" y="2895600"/>
            <a:ext cx="7620000" cy="3505200"/>
          </a:xfrm>
        </p:spPr>
        <p:txBody>
          <a:bodyPr/>
          <a:lstStyle/>
          <a:p>
            <a:pPr marL="114300" lvl="0" indent="0">
              <a:buNone/>
            </a:pPr>
            <a:r>
              <a:rPr lang="ro-RO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POST-SECONDARY NON-TERTIARY EDUCATION</a:t>
            </a:r>
            <a:r>
              <a:rPr lang="ro-RO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including post-high </a:t>
            </a:r>
            <a:r>
              <a:rPr lang="ro-RO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schools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4" name="Picture 2" descr="Study, Student, Dictation, Pen, The Text Of Th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433" y="1222931"/>
            <a:ext cx="2856367" cy="19012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upare 4"/>
          <p:cNvGrpSpPr/>
          <p:nvPr/>
        </p:nvGrpSpPr>
        <p:grpSpPr>
          <a:xfrm>
            <a:off x="76200" y="76200"/>
            <a:ext cx="8229600" cy="1143000"/>
            <a:chOff x="395536" y="188640"/>
            <a:chExt cx="8404001" cy="1087120"/>
          </a:xfrm>
        </p:grpSpPr>
        <p:pic>
          <p:nvPicPr>
            <p:cNvPr id="6" name="Image 5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395536" y="260648"/>
              <a:ext cx="1428750" cy="988496"/>
            </a:xfrm>
            <a:prstGeom prst="rect">
              <a:avLst/>
            </a:prstGeom>
          </p:spPr>
        </p:pic>
        <p:pic>
          <p:nvPicPr>
            <p:cNvPr id="7" name="Image 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1907704" y="332656"/>
              <a:ext cx="2807335" cy="801666"/>
            </a:xfrm>
            <a:prstGeom prst="rect">
              <a:avLst/>
            </a:prstGeom>
          </p:spPr>
        </p:pic>
        <p:pic>
          <p:nvPicPr>
            <p:cNvPr id="8" name="Image 7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5940152" y="188640"/>
              <a:ext cx="876467" cy="1087120"/>
            </a:xfrm>
            <a:prstGeom prst="rect">
              <a:avLst/>
            </a:prstGeom>
          </p:spPr>
        </p:pic>
        <p:pic>
          <p:nvPicPr>
            <p:cNvPr id="9" name="Imagine 8" descr="ALUMNI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80312" y="332656"/>
              <a:ext cx="1419225" cy="7905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334811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495800"/>
            <a:ext cx="7620000" cy="1143000"/>
          </a:xfrm>
        </p:spPr>
        <p:txBody>
          <a:bodyPr/>
          <a:lstStyle/>
          <a:p>
            <a:pPr lvl="0"/>
            <a:r>
              <a:rPr lang="ro-RO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TERTIARY </a:t>
            </a:r>
            <a:r>
              <a:rPr lang="en-US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o-RO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</a:t>
            </a:r>
            <a:r>
              <a:rPr lang="ro-RO" dirty="0" smtClean="0">
                <a:solidFill>
                  <a:schemeClr val="tx1"/>
                </a:solidFill>
              </a:rPr>
              <a:t>, </a:t>
            </a:r>
            <a:r>
              <a:rPr lang="ro-RO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including university and post-university </a:t>
            </a:r>
            <a:r>
              <a:rPr lang="ro-RO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9218" name="Picture 2" descr="Learn, School, Student, Mathematics, Physics, Educa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295400"/>
            <a:ext cx="4105631" cy="23992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upare 3"/>
          <p:cNvGrpSpPr/>
          <p:nvPr/>
        </p:nvGrpSpPr>
        <p:grpSpPr>
          <a:xfrm>
            <a:off x="76200" y="76200"/>
            <a:ext cx="8229600" cy="1143000"/>
            <a:chOff x="395536" y="188640"/>
            <a:chExt cx="8404001" cy="1087120"/>
          </a:xfrm>
        </p:grpSpPr>
        <p:pic>
          <p:nvPicPr>
            <p:cNvPr id="5" name="Image 5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395536" y="260648"/>
              <a:ext cx="1428750" cy="988496"/>
            </a:xfrm>
            <a:prstGeom prst="rect">
              <a:avLst/>
            </a:prstGeom>
          </p:spPr>
        </p:pic>
        <p:pic>
          <p:nvPicPr>
            <p:cNvPr id="6" name="Image 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1907704" y="332656"/>
              <a:ext cx="2807335" cy="801666"/>
            </a:xfrm>
            <a:prstGeom prst="rect">
              <a:avLst/>
            </a:prstGeom>
          </p:spPr>
        </p:pic>
        <p:pic>
          <p:nvPicPr>
            <p:cNvPr id="7" name="Image 7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5940152" y="188640"/>
              <a:ext cx="876467" cy="1087120"/>
            </a:xfrm>
            <a:prstGeom prst="rect">
              <a:avLst/>
            </a:prstGeom>
          </p:spPr>
        </p:pic>
        <p:pic>
          <p:nvPicPr>
            <p:cNvPr id="8" name="Imagine 7" descr="ALUMNI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80312" y="332656"/>
              <a:ext cx="1419225" cy="7905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325482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696200" cy="5181600"/>
          </a:xfrm>
        </p:spPr>
        <p:txBody>
          <a:bodyPr>
            <a:normAutofit fontScale="70000" lnSpcReduction="20000"/>
          </a:bodyPr>
          <a:lstStyle/>
          <a:p>
            <a:pPr marL="114300" indent="0" algn="just">
              <a:buNone/>
            </a:pPr>
            <a:r>
              <a:rPr lang="en-US" sz="3200" dirty="0" smtClean="0"/>
              <a:t>      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delivery of degrees is through many different institutions but the structure of provision is based on the Bologna principles. As such there are three cycles of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study:</a:t>
            </a:r>
          </a:p>
          <a:p>
            <a:pPr marL="114300" indent="0" algn="just">
              <a:buNone/>
            </a:pP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first cycle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of 180 to 240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ECTS]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 (three to four years) leads to a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bachelor’s degree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iploma 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licenta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114300" indent="0" algn="just">
              <a:buNone/>
            </a:pP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second cycle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of 60 to 120 ECTS (one to two years) leads to a diploma of advanced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study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Diploma de </a:t>
            </a:r>
            <a:r>
              <a:rPr lang="en-US" sz="3200" i="1" dirty="0" err="1">
                <a:latin typeface="Times New Roman" pitchFamily="18" charset="0"/>
                <a:cs typeface="Times New Roman" pitchFamily="18" charset="0"/>
              </a:rPr>
              <a:t>Studii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 smtClean="0">
                <a:latin typeface="Times New Roman" pitchFamily="18" charset="0"/>
                <a:cs typeface="Times New Roman" pitchFamily="18" charset="0"/>
              </a:rPr>
              <a:t>Aprofundante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or a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master’s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degree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Diploma 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master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114300" indent="0" algn="just">
              <a:buNone/>
            </a:pP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third cycle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of 120 to 240 ECTS leads to a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PhD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degree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Diploma de Doctor)</a:t>
            </a:r>
          </a:p>
          <a:p>
            <a:pPr>
              <a:buNone/>
            </a:pPr>
            <a:endParaRPr lang="en-US" sz="41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114300" indent="0">
              <a:buNone/>
            </a:pPr>
            <a:r>
              <a:rPr lang="en-US" sz="2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European </a:t>
            </a:r>
            <a:r>
              <a:rPr lang="en-US" sz="2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Credit Transfer and Accumulation System (ECTS</a:t>
            </a:r>
            <a:r>
              <a:rPr lang="en-US" sz="29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29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upare 8"/>
          <p:cNvGrpSpPr/>
          <p:nvPr/>
        </p:nvGrpSpPr>
        <p:grpSpPr>
          <a:xfrm>
            <a:off x="76200" y="76200"/>
            <a:ext cx="8229600" cy="1143000"/>
            <a:chOff x="395536" y="188640"/>
            <a:chExt cx="8404001" cy="1087120"/>
          </a:xfrm>
        </p:grpSpPr>
        <p:pic>
          <p:nvPicPr>
            <p:cNvPr id="10" name="Image 5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395536" y="260648"/>
              <a:ext cx="1428750" cy="988496"/>
            </a:xfrm>
            <a:prstGeom prst="rect">
              <a:avLst/>
            </a:prstGeom>
          </p:spPr>
        </p:pic>
        <p:pic>
          <p:nvPicPr>
            <p:cNvPr id="11" name="Image 1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1907704" y="332656"/>
              <a:ext cx="2807335" cy="801666"/>
            </a:xfrm>
            <a:prstGeom prst="rect">
              <a:avLst/>
            </a:prstGeom>
          </p:spPr>
        </p:pic>
        <p:pic>
          <p:nvPicPr>
            <p:cNvPr id="12" name="Image 7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5940152" y="188640"/>
              <a:ext cx="876467" cy="1087120"/>
            </a:xfrm>
            <a:prstGeom prst="rect">
              <a:avLst/>
            </a:prstGeom>
          </p:spPr>
        </p:pic>
        <p:pic>
          <p:nvPicPr>
            <p:cNvPr id="13" name="Imagine 12" descr="ALUMNI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80312" y="332656"/>
              <a:ext cx="1419225" cy="7905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27356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ubstituent conținut 13" descr="universitate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64498" y="1600200"/>
            <a:ext cx="7205403" cy="4800600"/>
          </a:xfrm>
        </p:spPr>
      </p:pic>
      <p:grpSp>
        <p:nvGrpSpPr>
          <p:cNvPr id="9" name="Grupare 8"/>
          <p:cNvGrpSpPr/>
          <p:nvPr/>
        </p:nvGrpSpPr>
        <p:grpSpPr>
          <a:xfrm>
            <a:off x="76200" y="76200"/>
            <a:ext cx="8229600" cy="1143000"/>
            <a:chOff x="395536" y="188640"/>
            <a:chExt cx="8404001" cy="1087120"/>
          </a:xfrm>
        </p:grpSpPr>
        <p:pic>
          <p:nvPicPr>
            <p:cNvPr id="10" name="Image 5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395536" y="260648"/>
              <a:ext cx="1428750" cy="988496"/>
            </a:xfrm>
            <a:prstGeom prst="rect">
              <a:avLst/>
            </a:prstGeom>
          </p:spPr>
        </p:pic>
        <p:pic>
          <p:nvPicPr>
            <p:cNvPr id="11" name="Image 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1907704" y="332656"/>
              <a:ext cx="2807335" cy="801666"/>
            </a:xfrm>
            <a:prstGeom prst="rect">
              <a:avLst/>
            </a:prstGeom>
          </p:spPr>
        </p:pic>
        <p:pic>
          <p:nvPicPr>
            <p:cNvPr id="12" name="Image 7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5940152" y="188640"/>
              <a:ext cx="876467" cy="1087120"/>
            </a:xfrm>
            <a:prstGeom prst="rect">
              <a:avLst/>
            </a:prstGeom>
          </p:spPr>
        </p:pic>
        <p:pic>
          <p:nvPicPr>
            <p:cNvPr id="13" name="Imagine 12" descr="ALUMNI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80312" y="332656"/>
              <a:ext cx="1419225" cy="7905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7620000" cy="3810000"/>
          </a:xfrm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    According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to the provisions of the Law of National Education (Law 1/2011), </a:t>
            </a:r>
            <a:r>
              <a:rPr lang="en-GB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public education is free of charge, based on an egalitarian system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in compliance with the law. Access to free education is guaranteed by Article 32 in 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the Constitution of Romania.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Schoolboy, Study, Girl, Schoolgirl, Par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419600"/>
            <a:ext cx="3434366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upare 3"/>
          <p:cNvGrpSpPr/>
          <p:nvPr/>
        </p:nvGrpSpPr>
        <p:grpSpPr>
          <a:xfrm>
            <a:off x="76200" y="76200"/>
            <a:ext cx="8229600" cy="1143000"/>
            <a:chOff x="395536" y="188640"/>
            <a:chExt cx="8404001" cy="1087120"/>
          </a:xfrm>
        </p:grpSpPr>
        <p:pic>
          <p:nvPicPr>
            <p:cNvPr id="5" name="Image 5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395536" y="260648"/>
              <a:ext cx="1428750" cy="988496"/>
            </a:xfrm>
            <a:prstGeom prst="rect">
              <a:avLst/>
            </a:prstGeom>
          </p:spPr>
        </p:pic>
        <p:pic>
          <p:nvPicPr>
            <p:cNvPr id="6" name="Image 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1907704" y="332656"/>
              <a:ext cx="2807335" cy="801666"/>
            </a:xfrm>
            <a:prstGeom prst="rect">
              <a:avLst/>
            </a:prstGeom>
          </p:spPr>
        </p:pic>
        <p:pic>
          <p:nvPicPr>
            <p:cNvPr id="7" name="Image 7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  </a:ext>
              </a:extLst>
            </a:blip>
            <a:stretch>
              <a:fillRect/>
            </a:stretch>
          </p:blipFill>
          <p:spPr>
            <a:xfrm>
              <a:off x="5940152" y="188640"/>
              <a:ext cx="876467" cy="1087120"/>
            </a:xfrm>
            <a:prstGeom prst="rect">
              <a:avLst/>
            </a:prstGeom>
          </p:spPr>
        </p:pic>
        <p:pic>
          <p:nvPicPr>
            <p:cNvPr id="8" name="Imagine 7" descr="ALUMNI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80312" y="332656"/>
              <a:ext cx="1419225" cy="7905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220236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130</TotalTime>
  <Words>215</Words>
  <Application>Microsoft Office PowerPoint</Application>
  <PresentationFormat>Expunere pe ecran (4:3)</PresentationFormat>
  <Paragraphs>40</Paragraphs>
  <Slides>13</Slides>
  <Notes>0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13</vt:i4>
      </vt:variant>
    </vt:vector>
  </HeadingPairs>
  <TitlesOfParts>
    <vt:vector size="14" baseType="lpstr">
      <vt:lpstr>Adjacency</vt:lpstr>
      <vt:lpstr>EDUCATIONAL SYSTEM IN ROMANIA </vt:lpstr>
      <vt:lpstr>Diapozitivul 2</vt:lpstr>
      <vt:lpstr>THE STRUCTURE OF THE EDUCATION SYSTEM </vt:lpstr>
      <vt:lpstr>Diapozitivul 4</vt:lpstr>
      <vt:lpstr>Diapozitivul 5</vt:lpstr>
      <vt:lpstr>Diapozitivul 6</vt:lpstr>
      <vt:lpstr>Diapozitivul 7</vt:lpstr>
      <vt:lpstr>Diapozitivul 8</vt:lpstr>
      <vt:lpstr>Diapozitivul 9</vt:lpstr>
      <vt:lpstr>TERTIARY  EDUCATION, including university and post-university education </vt:lpstr>
      <vt:lpstr>Diapozitivul 11</vt:lpstr>
      <vt:lpstr>Diapozitivul 12</vt:lpstr>
      <vt:lpstr>Diapozitivul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EDUCATIONAL SYSTEM IN ROMANIA</dc:title>
  <dc:creator>Nicoleta Savu</dc:creator>
  <cp:lastModifiedBy>user</cp:lastModifiedBy>
  <cp:revision>12</cp:revision>
  <dcterms:created xsi:type="dcterms:W3CDTF">2017-02-06T06:59:26Z</dcterms:created>
  <dcterms:modified xsi:type="dcterms:W3CDTF">2017-02-09T09:45:28Z</dcterms:modified>
</cp:coreProperties>
</file>