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0"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79" r:id="rId12"/>
    <p:sldId id="266" r:id="rId13"/>
    <p:sldId id="267" r:id="rId14"/>
    <p:sldId id="268" r:id="rId15"/>
    <p:sldId id="281" r:id="rId16"/>
    <p:sldId id="269" r:id="rId17"/>
    <p:sldId id="270" r:id="rId18"/>
    <p:sldId id="271" r:id="rId19"/>
    <p:sldId id="272" r:id="rId20"/>
    <p:sldId id="273" r:id="rId21"/>
    <p:sldId id="274" r:id="rId22"/>
    <p:sldId id="275" r:id="rId23"/>
    <p:sldId id="276" r:id="rId24"/>
    <p:sldId id="277" r:id="rId25"/>
    <p:sldId id="278" r:id="rId26"/>
    <p:sldId id="282"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4" d="100"/>
          <a:sy n="74" d="100"/>
        </p:scale>
        <p:origin x="498"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Munka1!$B$1</c:f>
              <c:strCache>
                <c:ptCount val="1"/>
                <c:pt idx="0">
                  <c:v>Székesfehérvár (AMK)</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Munka1!$A$2:$A$4</c:f>
              <c:numCache>
                <c:formatCode>General</c:formatCode>
                <c:ptCount val="3"/>
                <c:pt idx="0">
                  <c:v>2015</c:v>
                </c:pt>
                <c:pt idx="1">
                  <c:v>2016</c:v>
                </c:pt>
                <c:pt idx="2">
                  <c:v>2017</c:v>
                </c:pt>
              </c:numCache>
            </c:numRef>
          </c:cat>
          <c:val>
            <c:numRef>
              <c:f>Munka1!$B$2:$B$4</c:f>
              <c:numCache>
                <c:formatCode>General</c:formatCode>
                <c:ptCount val="3"/>
                <c:pt idx="0">
                  <c:v>19</c:v>
                </c:pt>
                <c:pt idx="1">
                  <c:v>54</c:v>
                </c:pt>
                <c:pt idx="2">
                  <c:v>158</c:v>
                </c:pt>
              </c:numCache>
            </c:numRef>
          </c:val>
          <c:extLst>
            <c:ext xmlns:c16="http://schemas.microsoft.com/office/drawing/2014/chart" uri="{C3380CC4-5D6E-409C-BE32-E72D297353CC}">
              <c16:uniqueId val="{00000000-2130-4898-9121-025BC669F0CF}"/>
            </c:ext>
          </c:extLst>
        </c:ser>
        <c:ser>
          <c:idx val="1"/>
          <c:order val="1"/>
          <c:tx>
            <c:strRef>
              <c:f>Munka1!$C$1</c:f>
              <c:strCache>
                <c:ptCount val="1"/>
                <c:pt idx="0">
                  <c:v>Budapest (BGK, KVK, KGK, NIK, RKK)</c:v>
                </c:pt>
              </c:strCache>
            </c:strRef>
          </c:tx>
          <c:spPr>
            <a:solidFill>
              <a:schemeClr val="accent2"/>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2130-4898-9121-025BC669F0CF}"/>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Munka1!$A$2:$A$4</c:f>
              <c:numCache>
                <c:formatCode>General</c:formatCode>
                <c:ptCount val="3"/>
                <c:pt idx="0">
                  <c:v>2015</c:v>
                </c:pt>
                <c:pt idx="1">
                  <c:v>2016</c:v>
                </c:pt>
                <c:pt idx="2">
                  <c:v>2017</c:v>
                </c:pt>
              </c:numCache>
            </c:numRef>
          </c:cat>
          <c:val>
            <c:numRef>
              <c:f>Munka1!$C$2:$C$4</c:f>
              <c:numCache>
                <c:formatCode>General</c:formatCode>
                <c:ptCount val="3"/>
                <c:pt idx="0">
                  <c:v>0</c:v>
                </c:pt>
                <c:pt idx="1">
                  <c:v>10</c:v>
                </c:pt>
                <c:pt idx="2">
                  <c:v>55</c:v>
                </c:pt>
              </c:numCache>
            </c:numRef>
          </c:val>
          <c:extLst>
            <c:ext xmlns:c16="http://schemas.microsoft.com/office/drawing/2014/chart" uri="{C3380CC4-5D6E-409C-BE32-E72D297353CC}">
              <c16:uniqueId val="{00000002-2130-4898-9121-025BC669F0CF}"/>
            </c:ext>
          </c:extLst>
        </c:ser>
        <c:dLbls>
          <c:showLegendKey val="0"/>
          <c:showVal val="0"/>
          <c:showCatName val="0"/>
          <c:showSerName val="0"/>
          <c:showPercent val="0"/>
          <c:showBubbleSize val="0"/>
        </c:dLbls>
        <c:gapWidth val="150"/>
        <c:overlap val="100"/>
        <c:axId val="-529430928"/>
        <c:axId val="-529435824"/>
      </c:barChart>
      <c:catAx>
        <c:axId val="-52943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435824"/>
        <c:crosses val="autoZero"/>
        <c:auto val="1"/>
        <c:lblAlgn val="ctr"/>
        <c:lblOffset val="100"/>
        <c:noMultiLvlLbl val="0"/>
      </c:catAx>
      <c:valAx>
        <c:axId val="-5294358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GB" dirty="0" err="1"/>
                  <a:t>Intership</a:t>
                </a:r>
                <a:r>
                  <a:rPr lang="en-GB" dirty="0"/>
                  <a:t> places</a:t>
                </a:r>
                <a:endParaRPr lang="hu-HU" dirty="0"/>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9430928"/>
        <c:crosses val="autoZero"/>
        <c:crossBetween val="between"/>
      </c:valAx>
      <c:spPr>
        <a:noFill/>
        <a:ln>
          <a:noFill/>
        </a:ln>
        <a:effectLst/>
      </c:spPr>
    </c:plotArea>
    <c:legend>
      <c:legendPos val="b"/>
      <c:layout>
        <c:manualLayout>
          <c:xMode val="edge"/>
          <c:yMode val="edge"/>
          <c:x val="0.13739839927416481"/>
          <c:y val="0.2130090325528512"/>
          <c:w val="0.5391948413855675"/>
          <c:h val="0.12757329213694413"/>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D4763D-0C6B-4F82-8F2F-265D8F90FD97}" type="doc">
      <dgm:prSet loTypeId="urn:microsoft.com/office/officeart/2005/8/layout/cycle4" loCatId="cycle" qsTypeId="urn:microsoft.com/office/officeart/2005/8/quickstyle/simple1" qsCatId="simple" csTypeId="urn:microsoft.com/office/officeart/2005/8/colors/colorful1" csCatId="colorful" phldr="1"/>
      <dgm:spPr/>
      <dgm:t>
        <a:bodyPr/>
        <a:lstStyle/>
        <a:p>
          <a:endParaRPr lang="hu-HU"/>
        </a:p>
      </dgm:t>
    </dgm:pt>
    <dgm:pt modelId="{582AE22E-4B61-458D-A21A-9CC7D2F5A746}">
      <dgm:prSet phldrT="[Szöveg]" custT="1"/>
      <dgm:spPr/>
      <dgm:t>
        <a:bodyPr anchor="b"/>
        <a:lstStyle/>
        <a:p>
          <a:pPr algn="ctr"/>
          <a:r>
            <a:rPr lang="hu-HU" sz="1600" b="1" dirty="0">
              <a:latin typeface="Arial" panose="020B0604020202020204" pitchFamily="34" charset="0"/>
              <a:cs typeface="Arial" panose="020B0604020202020204" pitchFamily="34" charset="0"/>
            </a:rPr>
            <a:t>Őszi félév szorgalmi időszak</a:t>
          </a:r>
          <a:r>
            <a:rPr lang="en-GB" sz="1600" b="1" dirty="0">
              <a:latin typeface="Arial" panose="020B0604020202020204" pitchFamily="34" charset="0"/>
              <a:cs typeface="Arial" panose="020B0604020202020204" pitchFamily="34" charset="0"/>
            </a:rPr>
            <a:t> (</a:t>
          </a:r>
          <a:r>
            <a:rPr lang="hu-HU" sz="1600" b="1" dirty="0">
              <a:latin typeface="Arial" panose="020B0604020202020204" pitchFamily="34" charset="0"/>
              <a:cs typeface="Arial" panose="020B0604020202020204" pitchFamily="34" charset="0"/>
            </a:rPr>
            <a:t>14 hét</a:t>
          </a:r>
          <a:r>
            <a:rPr lang="en-GB" sz="1600" b="1" dirty="0">
              <a:latin typeface="Arial" panose="020B0604020202020204" pitchFamily="34" charset="0"/>
              <a:cs typeface="Arial" panose="020B0604020202020204" pitchFamily="34" charset="0"/>
            </a:rPr>
            <a:t>) / Study period semester of Autumn </a:t>
          </a:r>
          <a:br>
            <a:rPr lang="en-GB" sz="1600" b="1" dirty="0">
              <a:latin typeface="Arial" panose="020B0604020202020204" pitchFamily="34" charset="0"/>
              <a:cs typeface="Arial" panose="020B0604020202020204" pitchFamily="34" charset="0"/>
            </a:rPr>
          </a:br>
          <a:r>
            <a:rPr lang="en-GB" sz="1600" b="1" dirty="0">
              <a:latin typeface="Arial" panose="020B0604020202020204" pitchFamily="34" charset="0"/>
              <a:cs typeface="Arial" panose="020B0604020202020204" pitchFamily="34" charset="0"/>
            </a:rPr>
            <a:t>(14 weeks)</a:t>
          </a:r>
          <a:endParaRPr lang="hu-HU" sz="1600" b="1" dirty="0">
            <a:latin typeface="Arial" panose="020B0604020202020204" pitchFamily="34" charset="0"/>
            <a:cs typeface="Arial" panose="020B0604020202020204" pitchFamily="34" charset="0"/>
          </a:endParaRPr>
        </a:p>
      </dgm:t>
    </dgm:pt>
    <dgm:pt modelId="{6CB0AA42-ED4C-43F9-A592-18BBE7475A71}" type="parTrans" cxnId="{FC3F92EC-F70D-4AEC-B0B6-4357B7B148C2}">
      <dgm:prSet/>
      <dgm:spPr/>
      <dgm:t>
        <a:bodyPr/>
        <a:lstStyle/>
        <a:p>
          <a:endParaRPr lang="hu-HU"/>
        </a:p>
      </dgm:t>
    </dgm:pt>
    <dgm:pt modelId="{20649E1A-084B-4797-8E69-F090EA734221}" type="sibTrans" cxnId="{FC3F92EC-F70D-4AEC-B0B6-4357B7B148C2}">
      <dgm:prSet/>
      <dgm:spPr/>
      <dgm:t>
        <a:bodyPr/>
        <a:lstStyle/>
        <a:p>
          <a:endParaRPr lang="hu-HU"/>
        </a:p>
      </dgm:t>
    </dgm:pt>
    <dgm:pt modelId="{BB45F0E6-F2D3-4D4F-9205-37FA51605BE0}">
      <dgm:prSet phldrT="[Szöveg]" custT="1"/>
      <dgm:spPr/>
      <dgm:t>
        <a:bodyPr/>
        <a:lstStyle/>
        <a:p>
          <a:r>
            <a:rPr lang="hu-HU" sz="1400" dirty="0">
              <a:latin typeface="Arial" panose="020B0604020202020204" pitchFamily="34" charset="0"/>
              <a:cs typeface="Arial" panose="020B0604020202020204" pitchFamily="34" charset="0"/>
            </a:rPr>
            <a:t>A nappali tagozatos hagyományos hallgatókkal együtt</a:t>
          </a:r>
          <a:r>
            <a:rPr lang="en-GB" sz="1400" dirty="0">
              <a:latin typeface="Arial" panose="020B0604020202020204" pitchFamily="34" charset="0"/>
              <a:cs typeface="Arial" panose="020B0604020202020204" pitchFamily="34" charset="0"/>
            </a:rPr>
            <a:t> / Together with the full-time students</a:t>
          </a:r>
          <a:endParaRPr lang="hu-HU" sz="1400" dirty="0">
            <a:latin typeface="Arial" panose="020B0604020202020204" pitchFamily="34" charset="0"/>
            <a:cs typeface="Arial" panose="020B0604020202020204" pitchFamily="34" charset="0"/>
          </a:endParaRPr>
        </a:p>
      </dgm:t>
    </dgm:pt>
    <dgm:pt modelId="{85BD0268-DB02-4105-AB7F-AAD53D398FED}" type="parTrans" cxnId="{AD46DA16-ACF3-4BF4-BA7B-29C6C0162F58}">
      <dgm:prSet/>
      <dgm:spPr/>
      <dgm:t>
        <a:bodyPr/>
        <a:lstStyle/>
        <a:p>
          <a:endParaRPr lang="hu-HU"/>
        </a:p>
      </dgm:t>
    </dgm:pt>
    <dgm:pt modelId="{22A71871-004C-4F0A-AB15-06AF542EC4E5}" type="sibTrans" cxnId="{AD46DA16-ACF3-4BF4-BA7B-29C6C0162F58}">
      <dgm:prSet/>
      <dgm:spPr/>
      <dgm:t>
        <a:bodyPr/>
        <a:lstStyle/>
        <a:p>
          <a:endParaRPr lang="hu-HU"/>
        </a:p>
      </dgm:t>
    </dgm:pt>
    <dgm:pt modelId="{A99143C6-A1FD-4FF6-8CF0-CECED82801C1}">
      <dgm:prSet phldrT="[Szöveg]" custT="1"/>
      <dgm:spPr/>
      <dgm:t>
        <a:bodyPr anchor="t"/>
        <a:lstStyle/>
        <a:p>
          <a:r>
            <a:rPr lang="hu-HU" sz="1600" b="1" dirty="0">
              <a:latin typeface="Arial" panose="020B0604020202020204" pitchFamily="34" charset="0"/>
              <a:cs typeface="Arial" panose="020B0604020202020204" pitchFamily="34" charset="0"/>
            </a:rPr>
            <a:t>Gyakorlati időszak</a:t>
          </a:r>
          <a:r>
            <a:rPr lang="en-GB" sz="1600" b="1" dirty="0">
              <a:latin typeface="Arial" panose="020B0604020202020204" pitchFamily="34" charset="0"/>
              <a:cs typeface="Arial" panose="020B0604020202020204" pitchFamily="34" charset="0"/>
            </a:rPr>
            <a:t> 8 </a:t>
          </a:r>
          <a:r>
            <a:rPr lang="hu-HU" sz="1600" b="1" dirty="0">
              <a:latin typeface="Arial" panose="020B0604020202020204" pitchFamily="34" charset="0"/>
              <a:cs typeface="Arial" panose="020B0604020202020204" pitchFamily="34" charset="0"/>
            </a:rPr>
            <a:t>hét</a:t>
          </a:r>
          <a:r>
            <a:rPr lang="en-GB" sz="1600" b="1" dirty="0">
              <a:latin typeface="Arial" panose="020B0604020202020204" pitchFamily="34" charset="0"/>
              <a:cs typeface="Arial" panose="020B0604020202020204" pitchFamily="34" charset="0"/>
            </a:rPr>
            <a:t> / Practical period 8 weeks</a:t>
          </a:r>
        </a:p>
      </dgm:t>
    </dgm:pt>
    <dgm:pt modelId="{1D43939D-68D1-41FD-BD01-381C1D115679}" type="parTrans" cxnId="{4231FC67-F8D9-469D-9DB1-4D2BBA93E30E}">
      <dgm:prSet/>
      <dgm:spPr/>
      <dgm:t>
        <a:bodyPr/>
        <a:lstStyle/>
        <a:p>
          <a:endParaRPr lang="hu-HU"/>
        </a:p>
      </dgm:t>
    </dgm:pt>
    <dgm:pt modelId="{A6930B53-3206-4182-8135-2F285BAC5310}" type="sibTrans" cxnId="{4231FC67-F8D9-469D-9DB1-4D2BBA93E30E}">
      <dgm:prSet/>
      <dgm:spPr/>
      <dgm:t>
        <a:bodyPr/>
        <a:lstStyle/>
        <a:p>
          <a:endParaRPr lang="hu-HU"/>
        </a:p>
      </dgm:t>
    </dgm:pt>
    <dgm:pt modelId="{BDEFA706-A039-45D3-AF78-01A5A08BD5AB}">
      <dgm:prSet phldrT="[Szöveg]" custT="1"/>
      <dgm:spPr/>
      <dgm:t>
        <a:bodyPr anchor="t"/>
        <a:lstStyle/>
        <a:p>
          <a:pPr>
            <a:spcAft>
              <a:spcPts val="500"/>
            </a:spcAft>
          </a:pPr>
          <a:r>
            <a:rPr lang="en-GB" sz="1600" b="1" dirty="0">
              <a:latin typeface="Arial" panose="020B0604020202020204" pitchFamily="34" charset="0"/>
              <a:cs typeface="Arial" panose="020B0604020202020204" pitchFamily="34" charset="0"/>
            </a:rPr>
            <a:t>  </a:t>
          </a:r>
          <a:r>
            <a:rPr lang="hu-HU" sz="1600" b="1" dirty="0">
              <a:latin typeface="Arial" panose="020B0604020202020204" pitchFamily="34" charset="0"/>
              <a:cs typeface="Arial" panose="020B0604020202020204" pitchFamily="34" charset="0"/>
            </a:rPr>
            <a:t>Tavaszi félév szorgalmi</a:t>
          </a:r>
          <a:r>
            <a:rPr lang="en-GB" sz="1600" b="1" dirty="0">
              <a:latin typeface="Arial" panose="020B0604020202020204" pitchFamily="34" charset="0"/>
              <a:cs typeface="Arial" panose="020B0604020202020204" pitchFamily="34" charset="0"/>
            </a:rPr>
            <a:t> </a:t>
          </a:r>
          <a:r>
            <a:rPr lang="hu-HU" sz="1600" b="1" dirty="0">
              <a:latin typeface="Arial" panose="020B0604020202020204" pitchFamily="34" charset="0"/>
              <a:cs typeface="Arial" panose="020B0604020202020204" pitchFamily="34" charset="0"/>
            </a:rPr>
            <a:t>időszak</a:t>
          </a:r>
        </a:p>
        <a:p>
          <a:pPr>
            <a:spcAft>
              <a:spcPts val="500"/>
            </a:spcAft>
          </a:pPr>
          <a:r>
            <a:rPr lang="hu-HU" sz="1600" b="1" dirty="0">
              <a:latin typeface="Arial" panose="020B0604020202020204" pitchFamily="34" charset="0"/>
              <a:cs typeface="Arial" panose="020B0604020202020204" pitchFamily="34" charset="0"/>
            </a:rPr>
            <a:t>14 hét</a:t>
          </a:r>
          <a:r>
            <a:rPr lang="en-GB" sz="1600" b="1" dirty="0">
              <a:latin typeface="Arial" panose="020B0604020202020204" pitchFamily="34" charset="0"/>
              <a:cs typeface="Arial" panose="020B0604020202020204" pitchFamily="34" charset="0"/>
            </a:rPr>
            <a:t> / Study period semester of Spring </a:t>
          </a:r>
          <a:br>
            <a:rPr lang="en-GB" sz="1600" b="1" dirty="0">
              <a:latin typeface="Arial" panose="020B0604020202020204" pitchFamily="34" charset="0"/>
              <a:cs typeface="Arial" panose="020B0604020202020204" pitchFamily="34" charset="0"/>
            </a:rPr>
          </a:br>
          <a:r>
            <a:rPr lang="en-GB" sz="1600" b="1" dirty="0">
              <a:latin typeface="Arial" panose="020B0604020202020204" pitchFamily="34" charset="0"/>
              <a:cs typeface="Arial" panose="020B0604020202020204" pitchFamily="34" charset="0"/>
            </a:rPr>
            <a:t>(14 weeks)</a:t>
          </a:r>
          <a:endParaRPr lang="hu-HU" sz="1600" b="1" dirty="0">
            <a:latin typeface="Arial" panose="020B0604020202020204" pitchFamily="34" charset="0"/>
            <a:cs typeface="Arial" panose="020B0604020202020204" pitchFamily="34" charset="0"/>
          </a:endParaRPr>
        </a:p>
      </dgm:t>
    </dgm:pt>
    <dgm:pt modelId="{1561BB38-8070-40F0-B563-028B8D039675}" type="parTrans" cxnId="{FBFB4DA9-FC3C-45B5-898F-28DDDCD42B9F}">
      <dgm:prSet/>
      <dgm:spPr/>
      <dgm:t>
        <a:bodyPr/>
        <a:lstStyle/>
        <a:p>
          <a:endParaRPr lang="hu-HU"/>
        </a:p>
      </dgm:t>
    </dgm:pt>
    <dgm:pt modelId="{3E2B2BB3-6FDC-46F7-AABA-333D3E7F2022}" type="sibTrans" cxnId="{FBFB4DA9-FC3C-45B5-898F-28DDDCD42B9F}">
      <dgm:prSet/>
      <dgm:spPr/>
      <dgm:t>
        <a:bodyPr/>
        <a:lstStyle/>
        <a:p>
          <a:endParaRPr lang="hu-HU"/>
        </a:p>
      </dgm:t>
    </dgm:pt>
    <dgm:pt modelId="{E551E43F-F9B3-49C1-81E6-897521B1DED8}">
      <dgm:prSet phldrT="[Szöveg]" custT="1"/>
      <dgm:spPr/>
      <dgm:t>
        <a:bodyPr/>
        <a:lstStyle/>
        <a:p>
          <a:r>
            <a:rPr lang="hu-HU" sz="1400" dirty="0">
              <a:latin typeface="Arial" panose="020B0604020202020204" pitchFamily="34" charset="0"/>
              <a:cs typeface="Arial" panose="020B0604020202020204" pitchFamily="34" charset="0"/>
            </a:rPr>
            <a:t>A nappali tagozatos hagyományos hallgatókkal együtt</a:t>
          </a:r>
          <a:r>
            <a:rPr lang="en-GB" sz="1400" dirty="0">
              <a:latin typeface="Arial" panose="020B0604020202020204" pitchFamily="34" charset="0"/>
              <a:cs typeface="Arial" panose="020B0604020202020204" pitchFamily="34" charset="0"/>
            </a:rPr>
            <a:t> / Together with the full-time students</a:t>
          </a:r>
          <a:endParaRPr lang="hu-HU" sz="1400" dirty="0">
            <a:latin typeface="Arial" panose="020B0604020202020204" pitchFamily="34" charset="0"/>
            <a:cs typeface="Arial" panose="020B0604020202020204" pitchFamily="34" charset="0"/>
          </a:endParaRPr>
        </a:p>
      </dgm:t>
    </dgm:pt>
    <dgm:pt modelId="{A10D585E-8D76-4375-AD03-DC5F75F302F3}" type="parTrans" cxnId="{2B300FB3-63A4-423B-A93B-30C9B6C7647C}">
      <dgm:prSet/>
      <dgm:spPr/>
      <dgm:t>
        <a:bodyPr/>
        <a:lstStyle/>
        <a:p>
          <a:endParaRPr lang="hu-HU"/>
        </a:p>
      </dgm:t>
    </dgm:pt>
    <dgm:pt modelId="{B42C2C92-370A-490C-9CFF-EEF38B33F942}" type="sibTrans" cxnId="{2B300FB3-63A4-423B-A93B-30C9B6C7647C}">
      <dgm:prSet/>
      <dgm:spPr/>
      <dgm:t>
        <a:bodyPr/>
        <a:lstStyle/>
        <a:p>
          <a:endParaRPr lang="hu-HU"/>
        </a:p>
      </dgm:t>
    </dgm:pt>
    <dgm:pt modelId="{6A1C1346-98E2-496A-9AAD-B4BCC3683D5A}">
      <dgm:prSet phldrT="[Szöveg]" custT="1"/>
      <dgm:spPr/>
      <dgm:t>
        <a:bodyPr anchor="b"/>
        <a:lstStyle/>
        <a:p>
          <a:r>
            <a:rPr lang="hu-HU" sz="1600" b="1" dirty="0">
              <a:latin typeface="Arial" panose="020B0604020202020204" pitchFamily="34" charset="0"/>
              <a:cs typeface="Arial" panose="020B0604020202020204" pitchFamily="34" charset="0"/>
            </a:rPr>
            <a:t>Gyakorlati időszak</a:t>
          </a:r>
          <a:r>
            <a:rPr lang="en-GB" sz="1600" b="1" dirty="0">
              <a:latin typeface="Arial" panose="020B0604020202020204" pitchFamily="34" charset="0"/>
              <a:cs typeface="Arial" panose="020B0604020202020204" pitchFamily="34" charset="0"/>
            </a:rPr>
            <a:t> </a:t>
          </a:r>
          <a:r>
            <a:rPr lang="hu-HU" sz="1600" b="1" dirty="0">
              <a:latin typeface="Arial" panose="020B0604020202020204" pitchFamily="34" charset="0"/>
              <a:cs typeface="Arial" panose="020B0604020202020204" pitchFamily="34" charset="0"/>
            </a:rPr>
            <a:t>16 hét</a:t>
          </a:r>
          <a:r>
            <a:rPr lang="en-GB" sz="1600" b="1" dirty="0">
              <a:latin typeface="Arial" panose="020B0604020202020204" pitchFamily="34" charset="0"/>
              <a:cs typeface="Arial" panose="020B0604020202020204" pitchFamily="34" charset="0"/>
            </a:rPr>
            <a:t> / P</a:t>
          </a:r>
          <a:r>
            <a:rPr lang="en-US" sz="1600" b="1" dirty="0" err="1">
              <a:latin typeface="Arial" panose="020B0604020202020204" pitchFamily="34" charset="0"/>
              <a:cs typeface="Arial" panose="020B0604020202020204" pitchFamily="34" charset="0"/>
            </a:rPr>
            <a:t>ractical</a:t>
          </a:r>
          <a:r>
            <a:rPr lang="en-US" sz="1600" b="1" dirty="0">
              <a:latin typeface="Arial" panose="020B0604020202020204" pitchFamily="34" charset="0"/>
              <a:cs typeface="Arial" panose="020B0604020202020204" pitchFamily="34" charset="0"/>
            </a:rPr>
            <a:t> period</a:t>
          </a:r>
        </a:p>
        <a:p>
          <a:r>
            <a:rPr lang="en-US" sz="1600" b="1" dirty="0">
              <a:latin typeface="Arial" panose="020B0604020202020204" pitchFamily="34" charset="0"/>
              <a:cs typeface="Arial" panose="020B0604020202020204" pitchFamily="34" charset="0"/>
            </a:rPr>
            <a:t>16 weeks</a:t>
          </a:r>
          <a:endParaRPr lang="hu-HU" sz="1600" b="1" dirty="0">
            <a:latin typeface="Arial" panose="020B0604020202020204" pitchFamily="34" charset="0"/>
            <a:cs typeface="Arial" panose="020B0604020202020204" pitchFamily="34" charset="0"/>
          </a:endParaRPr>
        </a:p>
      </dgm:t>
    </dgm:pt>
    <dgm:pt modelId="{52A52B06-36C8-445F-87EB-AEB7CFD02135}" type="parTrans" cxnId="{6C92A9BF-A93B-4E69-86AF-6D4BA0B66FCF}">
      <dgm:prSet/>
      <dgm:spPr/>
      <dgm:t>
        <a:bodyPr/>
        <a:lstStyle/>
        <a:p>
          <a:endParaRPr lang="hu-HU"/>
        </a:p>
      </dgm:t>
    </dgm:pt>
    <dgm:pt modelId="{B12FCB8E-7709-4D58-8A7E-99654924D179}" type="sibTrans" cxnId="{6C92A9BF-A93B-4E69-86AF-6D4BA0B66FCF}">
      <dgm:prSet/>
      <dgm:spPr/>
      <dgm:t>
        <a:bodyPr/>
        <a:lstStyle/>
        <a:p>
          <a:endParaRPr lang="hu-HU"/>
        </a:p>
      </dgm:t>
    </dgm:pt>
    <dgm:pt modelId="{BDAC06C7-3EB9-4D4E-A52B-90CCDABDCB35}">
      <dgm:prSet phldrT="[Szöveg]" custT="1"/>
      <dgm:spPr/>
      <dgm:t>
        <a:bodyPr/>
        <a:lstStyle/>
        <a:p>
          <a:r>
            <a:rPr lang="hu-HU" sz="1400" dirty="0">
              <a:latin typeface="Arial" panose="020B0604020202020204" pitchFamily="34" charset="0"/>
              <a:cs typeface="Arial" panose="020B0604020202020204" pitchFamily="34" charset="0"/>
            </a:rPr>
            <a:t>Vizsgák</a:t>
          </a:r>
          <a:r>
            <a:rPr lang="en-GB" sz="1400" dirty="0">
              <a:latin typeface="Arial" panose="020B0604020202020204" pitchFamily="34" charset="0"/>
              <a:cs typeface="Arial" panose="020B0604020202020204" pitchFamily="34" charset="0"/>
            </a:rPr>
            <a:t> / Exams</a:t>
          </a:r>
          <a:endParaRPr lang="hu-HU" sz="1400" dirty="0">
            <a:latin typeface="Arial" panose="020B0604020202020204" pitchFamily="34" charset="0"/>
            <a:cs typeface="Arial" panose="020B0604020202020204" pitchFamily="34" charset="0"/>
          </a:endParaRPr>
        </a:p>
      </dgm:t>
    </dgm:pt>
    <dgm:pt modelId="{4650413D-7189-4045-B994-A3B3EC0B0215}" type="parTrans" cxnId="{478896DF-2746-4C22-B9BF-47E416FF3928}">
      <dgm:prSet/>
      <dgm:spPr/>
      <dgm:t>
        <a:bodyPr/>
        <a:lstStyle/>
        <a:p>
          <a:endParaRPr lang="hu-HU"/>
        </a:p>
      </dgm:t>
    </dgm:pt>
    <dgm:pt modelId="{790C93C4-CB63-4774-AAEF-2E9B28811C95}" type="sibTrans" cxnId="{478896DF-2746-4C22-B9BF-47E416FF3928}">
      <dgm:prSet/>
      <dgm:spPr/>
      <dgm:t>
        <a:bodyPr/>
        <a:lstStyle/>
        <a:p>
          <a:endParaRPr lang="hu-HU"/>
        </a:p>
      </dgm:t>
    </dgm:pt>
    <dgm:pt modelId="{9D6AA49D-B4F8-46F9-A5A7-9E5CA639C7DF}">
      <dgm:prSet phldrT="[Szöveg]" custT="1"/>
      <dgm:spPr/>
      <dgm:t>
        <a:bodyPr/>
        <a:lstStyle/>
        <a:p>
          <a:r>
            <a:rPr lang="hu-HU" sz="1400" dirty="0">
              <a:latin typeface="Arial" panose="020B0604020202020204" pitchFamily="34" charset="0"/>
              <a:cs typeface="Arial" panose="020B0604020202020204" pitchFamily="34" charset="0"/>
            </a:rPr>
            <a:t>1 hét szabadság</a:t>
          </a:r>
          <a:r>
            <a:rPr lang="en-GB" sz="1400" dirty="0">
              <a:latin typeface="Arial" panose="020B0604020202020204" pitchFamily="34" charset="0"/>
              <a:cs typeface="Arial" panose="020B0604020202020204" pitchFamily="34" charset="0"/>
            </a:rPr>
            <a:t> / 1 week leave</a:t>
          </a:r>
          <a:endParaRPr lang="hu-HU" sz="1400" dirty="0">
            <a:latin typeface="Arial" panose="020B0604020202020204" pitchFamily="34" charset="0"/>
            <a:cs typeface="Arial" panose="020B0604020202020204" pitchFamily="34" charset="0"/>
          </a:endParaRPr>
        </a:p>
      </dgm:t>
    </dgm:pt>
    <dgm:pt modelId="{F4F4A3C3-4A29-44C9-AE8E-A02A54DA283E}" type="parTrans" cxnId="{26082977-935B-4462-92D0-4662DD5341FC}">
      <dgm:prSet/>
      <dgm:spPr/>
      <dgm:t>
        <a:bodyPr/>
        <a:lstStyle/>
        <a:p>
          <a:endParaRPr lang="hu-HU"/>
        </a:p>
      </dgm:t>
    </dgm:pt>
    <dgm:pt modelId="{416D18BB-AFF9-4D7B-91F4-4274CF56D4DA}" type="sibTrans" cxnId="{26082977-935B-4462-92D0-4662DD5341FC}">
      <dgm:prSet/>
      <dgm:spPr/>
      <dgm:t>
        <a:bodyPr/>
        <a:lstStyle/>
        <a:p>
          <a:endParaRPr lang="hu-HU"/>
        </a:p>
      </dgm:t>
    </dgm:pt>
    <dgm:pt modelId="{DC741F16-BE8F-4FE6-A93A-3C47D6D7EC38}">
      <dgm:prSet phldrT="[Szöveg]" custT="1"/>
      <dgm:spPr/>
      <dgm:t>
        <a:bodyPr/>
        <a:lstStyle/>
        <a:p>
          <a:r>
            <a:rPr lang="hu-HU" sz="1400" dirty="0">
              <a:latin typeface="Arial" panose="020B0604020202020204" pitchFamily="34" charset="0"/>
              <a:cs typeface="Arial" panose="020B0604020202020204" pitchFamily="34" charset="0"/>
            </a:rPr>
            <a:t>3 hét szabadság</a:t>
          </a:r>
          <a:r>
            <a:rPr lang="en-GB" sz="1400" dirty="0">
              <a:latin typeface="Arial" panose="020B0604020202020204" pitchFamily="34" charset="0"/>
              <a:cs typeface="Arial" panose="020B0604020202020204" pitchFamily="34" charset="0"/>
            </a:rPr>
            <a:t> / 3 week leave</a:t>
          </a:r>
          <a:endParaRPr lang="hu-HU" sz="1400" dirty="0">
            <a:latin typeface="Arial" panose="020B0604020202020204" pitchFamily="34" charset="0"/>
            <a:cs typeface="Arial" panose="020B0604020202020204" pitchFamily="34" charset="0"/>
          </a:endParaRPr>
        </a:p>
      </dgm:t>
    </dgm:pt>
    <dgm:pt modelId="{7E66ADBE-B008-4EF3-83B9-C11BEC3EE771}" type="parTrans" cxnId="{C2D1FFCB-96D5-4FE6-A448-4E70AFA68AF5}">
      <dgm:prSet/>
      <dgm:spPr/>
      <dgm:t>
        <a:bodyPr/>
        <a:lstStyle/>
        <a:p>
          <a:endParaRPr lang="hu-HU"/>
        </a:p>
      </dgm:t>
    </dgm:pt>
    <dgm:pt modelId="{55668DD6-452E-4E5A-A263-810CEBC86C05}" type="sibTrans" cxnId="{C2D1FFCB-96D5-4FE6-A448-4E70AFA68AF5}">
      <dgm:prSet/>
      <dgm:spPr/>
      <dgm:t>
        <a:bodyPr/>
        <a:lstStyle/>
        <a:p>
          <a:endParaRPr lang="hu-HU"/>
        </a:p>
      </dgm:t>
    </dgm:pt>
    <dgm:pt modelId="{9968311D-C1F9-4824-B393-18F9DCC34818}">
      <dgm:prSet phldrT="[Szöveg]" custT="1"/>
      <dgm:spPr/>
      <dgm:t>
        <a:bodyPr/>
        <a:lstStyle/>
        <a:p>
          <a:r>
            <a:rPr lang="hu-HU" sz="1400" dirty="0">
              <a:latin typeface="Arial" panose="020B0604020202020204" pitchFamily="34" charset="0"/>
              <a:cs typeface="Arial" panose="020B0604020202020204" pitchFamily="34" charset="0"/>
            </a:rPr>
            <a:t>Vizsgák</a:t>
          </a:r>
          <a:r>
            <a:rPr lang="en-GB" sz="1400" dirty="0">
              <a:latin typeface="Arial" panose="020B0604020202020204" pitchFamily="34" charset="0"/>
              <a:cs typeface="Arial" panose="020B0604020202020204" pitchFamily="34" charset="0"/>
            </a:rPr>
            <a:t> / Exams</a:t>
          </a:r>
          <a:endParaRPr lang="hu-HU" sz="1400" dirty="0">
            <a:latin typeface="Arial" panose="020B0604020202020204" pitchFamily="34" charset="0"/>
            <a:cs typeface="Arial" panose="020B0604020202020204" pitchFamily="34" charset="0"/>
          </a:endParaRPr>
        </a:p>
      </dgm:t>
    </dgm:pt>
    <dgm:pt modelId="{68C6E528-94F1-49DF-9AEF-BA528F76A3AD}" type="sibTrans" cxnId="{EF370413-7DFC-4BA4-BBB2-FD202B582290}">
      <dgm:prSet/>
      <dgm:spPr/>
      <dgm:t>
        <a:bodyPr/>
        <a:lstStyle/>
        <a:p>
          <a:endParaRPr lang="hu-HU"/>
        </a:p>
      </dgm:t>
    </dgm:pt>
    <dgm:pt modelId="{412599F6-C1A8-4B5A-B854-7B3ECA92EF8B}" type="parTrans" cxnId="{EF370413-7DFC-4BA4-BBB2-FD202B582290}">
      <dgm:prSet/>
      <dgm:spPr/>
      <dgm:t>
        <a:bodyPr/>
        <a:lstStyle/>
        <a:p>
          <a:endParaRPr lang="hu-HU"/>
        </a:p>
      </dgm:t>
    </dgm:pt>
    <dgm:pt modelId="{43EDD390-80D0-433B-AFC2-85EB7A4E23CF}" type="pres">
      <dgm:prSet presAssocID="{6CD4763D-0C6B-4F82-8F2F-265D8F90FD97}" presName="cycleMatrixDiagram" presStyleCnt="0">
        <dgm:presLayoutVars>
          <dgm:chMax val="1"/>
          <dgm:dir/>
          <dgm:animLvl val="lvl"/>
          <dgm:resizeHandles val="exact"/>
        </dgm:presLayoutVars>
      </dgm:prSet>
      <dgm:spPr/>
    </dgm:pt>
    <dgm:pt modelId="{865180B8-65C4-4C2A-B3CB-298DD897285E}" type="pres">
      <dgm:prSet presAssocID="{6CD4763D-0C6B-4F82-8F2F-265D8F90FD97}" presName="children" presStyleCnt="0"/>
      <dgm:spPr/>
    </dgm:pt>
    <dgm:pt modelId="{81A21524-7EDF-4509-B6F9-08F0560586E5}" type="pres">
      <dgm:prSet presAssocID="{6CD4763D-0C6B-4F82-8F2F-265D8F90FD97}" presName="child1group" presStyleCnt="0"/>
      <dgm:spPr/>
    </dgm:pt>
    <dgm:pt modelId="{5898FDC6-33F8-4F79-84BC-100D34E4EA47}" type="pres">
      <dgm:prSet presAssocID="{6CD4763D-0C6B-4F82-8F2F-265D8F90FD97}" presName="child1" presStyleLbl="bgAcc1" presStyleIdx="0" presStyleCnt="4"/>
      <dgm:spPr/>
    </dgm:pt>
    <dgm:pt modelId="{E572426F-8C39-4225-A6C6-12DA9A7DE8CE}" type="pres">
      <dgm:prSet presAssocID="{6CD4763D-0C6B-4F82-8F2F-265D8F90FD97}" presName="child1Text" presStyleLbl="bgAcc1" presStyleIdx="0" presStyleCnt="4">
        <dgm:presLayoutVars>
          <dgm:bulletEnabled val="1"/>
        </dgm:presLayoutVars>
      </dgm:prSet>
      <dgm:spPr/>
    </dgm:pt>
    <dgm:pt modelId="{D627809A-EAC3-42DF-88C6-B9ABBDA64454}" type="pres">
      <dgm:prSet presAssocID="{6CD4763D-0C6B-4F82-8F2F-265D8F90FD97}" presName="child2group" presStyleCnt="0"/>
      <dgm:spPr/>
    </dgm:pt>
    <dgm:pt modelId="{4B275EB6-67B9-4FDC-BB52-B1BD08B50B0B}" type="pres">
      <dgm:prSet presAssocID="{6CD4763D-0C6B-4F82-8F2F-265D8F90FD97}" presName="child2" presStyleLbl="bgAcc1" presStyleIdx="1" presStyleCnt="4"/>
      <dgm:spPr/>
    </dgm:pt>
    <dgm:pt modelId="{EF1DEC02-983D-4C5C-BF3C-D5BA788FB59B}" type="pres">
      <dgm:prSet presAssocID="{6CD4763D-0C6B-4F82-8F2F-265D8F90FD97}" presName="child2Text" presStyleLbl="bgAcc1" presStyleIdx="1" presStyleCnt="4">
        <dgm:presLayoutVars>
          <dgm:bulletEnabled val="1"/>
        </dgm:presLayoutVars>
      </dgm:prSet>
      <dgm:spPr/>
    </dgm:pt>
    <dgm:pt modelId="{12B4CFF4-4856-48DB-B470-5F6BDD02B999}" type="pres">
      <dgm:prSet presAssocID="{6CD4763D-0C6B-4F82-8F2F-265D8F90FD97}" presName="child3group" presStyleCnt="0"/>
      <dgm:spPr/>
    </dgm:pt>
    <dgm:pt modelId="{474871F6-7BBF-4C1D-80AA-44893BEE805F}" type="pres">
      <dgm:prSet presAssocID="{6CD4763D-0C6B-4F82-8F2F-265D8F90FD97}" presName="child3" presStyleLbl="bgAcc1" presStyleIdx="2" presStyleCnt="4" custScaleX="98648" custLinFactNeighborX="8503" custLinFactNeighborY="6840"/>
      <dgm:spPr/>
    </dgm:pt>
    <dgm:pt modelId="{AACB8FC0-A107-47F7-8721-628937C10CE1}" type="pres">
      <dgm:prSet presAssocID="{6CD4763D-0C6B-4F82-8F2F-265D8F90FD97}" presName="child3Text" presStyleLbl="bgAcc1" presStyleIdx="2" presStyleCnt="4">
        <dgm:presLayoutVars>
          <dgm:bulletEnabled val="1"/>
        </dgm:presLayoutVars>
      </dgm:prSet>
      <dgm:spPr/>
    </dgm:pt>
    <dgm:pt modelId="{0892025C-9BAC-4832-B91D-75F1CA036602}" type="pres">
      <dgm:prSet presAssocID="{6CD4763D-0C6B-4F82-8F2F-265D8F90FD97}" presName="child4group" presStyleCnt="0"/>
      <dgm:spPr/>
    </dgm:pt>
    <dgm:pt modelId="{F15824EB-7B49-4FBD-8B26-97D0A1911B77}" type="pres">
      <dgm:prSet presAssocID="{6CD4763D-0C6B-4F82-8F2F-265D8F90FD97}" presName="child4" presStyleLbl="bgAcc1" presStyleIdx="3" presStyleCnt="4" custLinFactNeighborX="173" custLinFactNeighborY="3253"/>
      <dgm:spPr/>
    </dgm:pt>
    <dgm:pt modelId="{ED9D8638-9C7C-48B1-94A9-CCFAD11AFD9E}" type="pres">
      <dgm:prSet presAssocID="{6CD4763D-0C6B-4F82-8F2F-265D8F90FD97}" presName="child4Text" presStyleLbl="bgAcc1" presStyleIdx="3" presStyleCnt="4">
        <dgm:presLayoutVars>
          <dgm:bulletEnabled val="1"/>
        </dgm:presLayoutVars>
      </dgm:prSet>
      <dgm:spPr/>
    </dgm:pt>
    <dgm:pt modelId="{76A4AB96-D564-4151-8E53-1B765934DC65}" type="pres">
      <dgm:prSet presAssocID="{6CD4763D-0C6B-4F82-8F2F-265D8F90FD97}" presName="childPlaceholder" presStyleCnt="0"/>
      <dgm:spPr/>
    </dgm:pt>
    <dgm:pt modelId="{6E49A134-28E1-45D0-9E97-FA51D556B115}" type="pres">
      <dgm:prSet presAssocID="{6CD4763D-0C6B-4F82-8F2F-265D8F90FD97}" presName="circle" presStyleCnt="0"/>
      <dgm:spPr/>
    </dgm:pt>
    <dgm:pt modelId="{359A51F2-A70D-423E-A054-E82AE6BBE860}" type="pres">
      <dgm:prSet presAssocID="{6CD4763D-0C6B-4F82-8F2F-265D8F90FD97}" presName="quadrant1" presStyleLbl="node1" presStyleIdx="0" presStyleCnt="4">
        <dgm:presLayoutVars>
          <dgm:chMax val="1"/>
          <dgm:bulletEnabled val="1"/>
        </dgm:presLayoutVars>
      </dgm:prSet>
      <dgm:spPr/>
    </dgm:pt>
    <dgm:pt modelId="{A4DBBEE4-6CB8-4A60-8F65-9164CB78BD54}" type="pres">
      <dgm:prSet presAssocID="{6CD4763D-0C6B-4F82-8F2F-265D8F90FD97}" presName="quadrant2" presStyleLbl="node1" presStyleIdx="1" presStyleCnt="4">
        <dgm:presLayoutVars>
          <dgm:chMax val="1"/>
          <dgm:bulletEnabled val="1"/>
        </dgm:presLayoutVars>
      </dgm:prSet>
      <dgm:spPr/>
    </dgm:pt>
    <dgm:pt modelId="{F728FC99-33D1-4F31-A66F-34EC23F571F8}" type="pres">
      <dgm:prSet presAssocID="{6CD4763D-0C6B-4F82-8F2F-265D8F90FD97}" presName="quadrant3" presStyleLbl="node1" presStyleIdx="2" presStyleCnt="4">
        <dgm:presLayoutVars>
          <dgm:chMax val="1"/>
          <dgm:bulletEnabled val="1"/>
        </dgm:presLayoutVars>
      </dgm:prSet>
      <dgm:spPr/>
    </dgm:pt>
    <dgm:pt modelId="{E8ECFEB3-0DE2-4F89-B9E6-7F59CBEF719B}" type="pres">
      <dgm:prSet presAssocID="{6CD4763D-0C6B-4F82-8F2F-265D8F90FD97}" presName="quadrant4" presStyleLbl="node1" presStyleIdx="3" presStyleCnt="4">
        <dgm:presLayoutVars>
          <dgm:chMax val="1"/>
          <dgm:bulletEnabled val="1"/>
        </dgm:presLayoutVars>
      </dgm:prSet>
      <dgm:spPr/>
    </dgm:pt>
    <dgm:pt modelId="{B6BFD5B1-22B0-4610-87EE-E04C5522CE53}" type="pres">
      <dgm:prSet presAssocID="{6CD4763D-0C6B-4F82-8F2F-265D8F90FD97}" presName="quadrantPlaceholder" presStyleCnt="0"/>
      <dgm:spPr/>
    </dgm:pt>
    <dgm:pt modelId="{925536B4-9E97-4175-9783-0CB6864E97D6}" type="pres">
      <dgm:prSet presAssocID="{6CD4763D-0C6B-4F82-8F2F-265D8F90FD97}" presName="center1" presStyleLbl="fgShp" presStyleIdx="0" presStyleCnt="2"/>
      <dgm:spPr/>
    </dgm:pt>
    <dgm:pt modelId="{0B4C3D4C-0EDE-4376-9D6B-788679161A5E}" type="pres">
      <dgm:prSet presAssocID="{6CD4763D-0C6B-4F82-8F2F-265D8F90FD97}" presName="center2" presStyleLbl="fgShp" presStyleIdx="1" presStyleCnt="2" custScaleY="92698" custLinFactNeighborX="0" custLinFactNeighborY="-18708"/>
      <dgm:spPr/>
    </dgm:pt>
  </dgm:ptLst>
  <dgm:cxnLst>
    <dgm:cxn modelId="{4231FC67-F8D9-469D-9DB1-4D2BBA93E30E}" srcId="{6CD4763D-0C6B-4F82-8F2F-265D8F90FD97}" destId="{A99143C6-A1FD-4FF6-8CF0-CECED82801C1}" srcOrd="1" destOrd="0" parTransId="{1D43939D-68D1-41FD-BD01-381C1D115679}" sibTransId="{A6930B53-3206-4182-8135-2F285BAC5310}"/>
    <dgm:cxn modelId="{D92AEA16-97B8-48AC-A5C1-CF33B3EFE29D}" type="presOf" srcId="{9D6AA49D-B4F8-46F9-A5A7-9E5CA639C7DF}" destId="{4B275EB6-67B9-4FDC-BB52-B1BD08B50B0B}" srcOrd="0" destOrd="1" presId="urn:microsoft.com/office/officeart/2005/8/layout/cycle4"/>
    <dgm:cxn modelId="{C546C779-BCA9-4ED1-AD5E-98852A53DC3B}" type="presOf" srcId="{582AE22E-4B61-458D-A21A-9CC7D2F5A746}" destId="{359A51F2-A70D-423E-A054-E82AE6BBE860}" srcOrd="0" destOrd="0" presId="urn:microsoft.com/office/officeart/2005/8/layout/cycle4"/>
    <dgm:cxn modelId="{D6354448-C3BF-48FE-88D8-D7F2577BD80E}" type="presOf" srcId="{A99143C6-A1FD-4FF6-8CF0-CECED82801C1}" destId="{A4DBBEE4-6CB8-4A60-8F65-9164CB78BD54}" srcOrd="0" destOrd="0" presId="urn:microsoft.com/office/officeart/2005/8/layout/cycle4"/>
    <dgm:cxn modelId="{EF370413-7DFC-4BA4-BBB2-FD202B582290}" srcId="{A99143C6-A1FD-4FF6-8CF0-CECED82801C1}" destId="{9968311D-C1F9-4824-B393-18F9DCC34818}" srcOrd="0" destOrd="0" parTransId="{412599F6-C1A8-4B5A-B854-7B3ECA92EF8B}" sibTransId="{68C6E528-94F1-49DF-9AEF-BA528F76A3AD}"/>
    <dgm:cxn modelId="{FC3F92EC-F70D-4AEC-B0B6-4357B7B148C2}" srcId="{6CD4763D-0C6B-4F82-8F2F-265D8F90FD97}" destId="{582AE22E-4B61-458D-A21A-9CC7D2F5A746}" srcOrd="0" destOrd="0" parTransId="{6CB0AA42-ED4C-43F9-A592-18BBE7475A71}" sibTransId="{20649E1A-084B-4797-8E69-F090EA734221}"/>
    <dgm:cxn modelId="{75D97BDD-5DD2-4674-9EA4-57E358D8815B}" type="presOf" srcId="{DC741F16-BE8F-4FE6-A93A-3C47D6D7EC38}" destId="{ED9D8638-9C7C-48B1-94A9-CCFAD11AFD9E}" srcOrd="1" destOrd="1" presId="urn:microsoft.com/office/officeart/2005/8/layout/cycle4"/>
    <dgm:cxn modelId="{6C92A9BF-A93B-4E69-86AF-6D4BA0B66FCF}" srcId="{6CD4763D-0C6B-4F82-8F2F-265D8F90FD97}" destId="{6A1C1346-98E2-496A-9AAD-B4BCC3683D5A}" srcOrd="3" destOrd="0" parTransId="{52A52B06-36C8-445F-87EB-AEB7CFD02135}" sibTransId="{B12FCB8E-7709-4D58-8A7E-99654924D179}"/>
    <dgm:cxn modelId="{EA8F47F1-1ADA-42BB-ACDB-05ABC48AAD88}" type="presOf" srcId="{BB45F0E6-F2D3-4D4F-9205-37FA51605BE0}" destId="{5898FDC6-33F8-4F79-84BC-100D34E4EA47}" srcOrd="0" destOrd="0" presId="urn:microsoft.com/office/officeart/2005/8/layout/cycle4"/>
    <dgm:cxn modelId="{E5D4EF3A-F720-47F9-A15C-F76D35720010}" type="presOf" srcId="{9968311D-C1F9-4824-B393-18F9DCC34818}" destId="{4B275EB6-67B9-4FDC-BB52-B1BD08B50B0B}" srcOrd="0" destOrd="0" presId="urn:microsoft.com/office/officeart/2005/8/layout/cycle4"/>
    <dgm:cxn modelId="{C2D1FFCB-96D5-4FE6-A448-4E70AFA68AF5}" srcId="{6A1C1346-98E2-496A-9AAD-B4BCC3683D5A}" destId="{DC741F16-BE8F-4FE6-A93A-3C47D6D7EC38}" srcOrd="1" destOrd="0" parTransId="{7E66ADBE-B008-4EF3-83B9-C11BEC3EE771}" sibTransId="{55668DD6-452E-4E5A-A263-810CEBC86C05}"/>
    <dgm:cxn modelId="{AD46DA16-ACF3-4BF4-BA7B-29C6C0162F58}" srcId="{582AE22E-4B61-458D-A21A-9CC7D2F5A746}" destId="{BB45F0E6-F2D3-4D4F-9205-37FA51605BE0}" srcOrd="0" destOrd="0" parTransId="{85BD0268-DB02-4105-AB7F-AAD53D398FED}" sibTransId="{22A71871-004C-4F0A-AB15-06AF542EC4E5}"/>
    <dgm:cxn modelId="{FBFB4DA9-FC3C-45B5-898F-28DDDCD42B9F}" srcId="{6CD4763D-0C6B-4F82-8F2F-265D8F90FD97}" destId="{BDEFA706-A039-45D3-AF78-01A5A08BD5AB}" srcOrd="2" destOrd="0" parTransId="{1561BB38-8070-40F0-B563-028B8D039675}" sibTransId="{3E2B2BB3-6FDC-46F7-AABA-333D3E7F2022}"/>
    <dgm:cxn modelId="{A710E53E-4EE8-4EA4-A38B-A374D95E8D27}" type="presOf" srcId="{BDEFA706-A039-45D3-AF78-01A5A08BD5AB}" destId="{F728FC99-33D1-4F31-A66F-34EC23F571F8}" srcOrd="0" destOrd="0" presId="urn:microsoft.com/office/officeart/2005/8/layout/cycle4"/>
    <dgm:cxn modelId="{FD3C97D6-CE0E-4616-862E-99F9CAE67CE4}" type="presOf" srcId="{E551E43F-F9B3-49C1-81E6-897521B1DED8}" destId="{AACB8FC0-A107-47F7-8721-628937C10CE1}" srcOrd="1" destOrd="0" presId="urn:microsoft.com/office/officeart/2005/8/layout/cycle4"/>
    <dgm:cxn modelId="{27EFE591-5D5E-4D88-8AA0-9F0362D392D4}" type="presOf" srcId="{6A1C1346-98E2-496A-9AAD-B4BCC3683D5A}" destId="{E8ECFEB3-0DE2-4F89-B9E6-7F59CBEF719B}" srcOrd="0" destOrd="0" presId="urn:microsoft.com/office/officeart/2005/8/layout/cycle4"/>
    <dgm:cxn modelId="{478896DF-2746-4C22-B9BF-47E416FF3928}" srcId="{6A1C1346-98E2-496A-9AAD-B4BCC3683D5A}" destId="{BDAC06C7-3EB9-4D4E-A52B-90CCDABDCB35}" srcOrd="0" destOrd="0" parTransId="{4650413D-7189-4045-B994-A3B3EC0B0215}" sibTransId="{790C93C4-CB63-4774-AAEF-2E9B28811C95}"/>
    <dgm:cxn modelId="{2B300FB3-63A4-423B-A93B-30C9B6C7647C}" srcId="{BDEFA706-A039-45D3-AF78-01A5A08BD5AB}" destId="{E551E43F-F9B3-49C1-81E6-897521B1DED8}" srcOrd="0" destOrd="0" parTransId="{A10D585E-8D76-4375-AD03-DC5F75F302F3}" sibTransId="{B42C2C92-370A-490C-9CFF-EEF38B33F942}"/>
    <dgm:cxn modelId="{E6DA20A3-13F6-451A-9B91-EBD367799371}" type="presOf" srcId="{BDAC06C7-3EB9-4D4E-A52B-90CCDABDCB35}" destId="{F15824EB-7B49-4FBD-8B26-97D0A1911B77}" srcOrd="0" destOrd="0" presId="urn:microsoft.com/office/officeart/2005/8/layout/cycle4"/>
    <dgm:cxn modelId="{CE4A0518-7E73-4D0B-BCFA-25D0D2692027}" type="presOf" srcId="{DC741F16-BE8F-4FE6-A93A-3C47D6D7EC38}" destId="{F15824EB-7B49-4FBD-8B26-97D0A1911B77}" srcOrd="0" destOrd="1" presId="urn:microsoft.com/office/officeart/2005/8/layout/cycle4"/>
    <dgm:cxn modelId="{6F60AF94-765B-47BB-AE5D-0842883AEB66}" type="presOf" srcId="{6CD4763D-0C6B-4F82-8F2F-265D8F90FD97}" destId="{43EDD390-80D0-433B-AFC2-85EB7A4E23CF}" srcOrd="0" destOrd="0" presId="urn:microsoft.com/office/officeart/2005/8/layout/cycle4"/>
    <dgm:cxn modelId="{D63192B2-C166-4EB5-AF12-B341A55DD529}" type="presOf" srcId="{9968311D-C1F9-4824-B393-18F9DCC34818}" destId="{EF1DEC02-983D-4C5C-BF3C-D5BA788FB59B}" srcOrd="1" destOrd="0" presId="urn:microsoft.com/office/officeart/2005/8/layout/cycle4"/>
    <dgm:cxn modelId="{E2B7E22C-A07A-4B73-A1F5-C9C760432283}" type="presOf" srcId="{BDAC06C7-3EB9-4D4E-A52B-90CCDABDCB35}" destId="{ED9D8638-9C7C-48B1-94A9-CCFAD11AFD9E}" srcOrd="1" destOrd="0" presId="urn:microsoft.com/office/officeart/2005/8/layout/cycle4"/>
    <dgm:cxn modelId="{3A5EBBA0-08F4-443E-9DA7-66ED3D88CC61}" type="presOf" srcId="{E551E43F-F9B3-49C1-81E6-897521B1DED8}" destId="{474871F6-7BBF-4C1D-80AA-44893BEE805F}" srcOrd="0" destOrd="0" presId="urn:microsoft.com/office/officeart/2005/8/layout/cycle4"/>
    <dgm:cxn modelId="{26082977-935B-4462-92D0-4662DD5341FC}" srcId="{A99143C6-A1FD-4FF6-8CF0-CECED82801C1}" destId="{9D6AA49D-B4F8-46F9-A5A7-9E5CA639C7DF}" srcOrd="1" destOrd="0" parTransId="{F4F4A3C3-4A29-44C9-AE8E-A02A54DA283E}" sibTransId="{416D18BB-AFF9-4D7B-91F4-4274CF56D4DA}"/>
    <dgm:cxn modelId="{0C187702-74CF-4903-9D47-8F2554ECFABE}" type="presOf" srcId="{BB45F0E6-F2D3-4D4F-9205-37FA51605BE0}" destId="{E572426F-8C39-4225-A6C6-12DA9A7DE8CE}" srcOrd="1" destOrd="0" presId="urn:microsoft.com/office/officeart/2005/8/layout/cycle4"/>
    <dgm:cxn modelId="{AB5A7DC2-2A2D-4CFB-976E-9C65DAF0DD75}" type="presOf" srcId="{9D6AA49D-B4F8-46F9-A5A7-9E5CA639C7DF}" destId="{EF1DEC02-983D-4C5C-BF3C-D5BA788FB59B}" srcOrd="1" destOrd="1" presId="urn:microsoft.com/office/officeart/2005/8/layout/cycle4"/>
    <dgm:cxn modelId="{8C94826A-C097-4FB8-B758-6DB15FD246D9}" type="presParOf" srcId="{43EDD390-80D0-433B-AFC2-85EB7A4E23CF}" destId="{865180B8-65C4-4C2A-B3CB-298DD897285E}" srcOrd="0" destOrd="0" presId="urn:microsoft.com/office/officeart/2005/8/layout/cycle4"/>
    <dgm:cxn modelId="{1DE5E1B6-3853-4160-B83B-719FE1FB97F9}" type="presParOf" srcId="{865180B8-65C4-4C2A-B3CB-298DD897285E}" destId="{81A21524-7EDF-4509-B6F9-08F0560586E5}" srcOrd="0" destOrd="0" presId="urn:microsoft.com/office/officeart/2005/8/layout/cycle4"/>
    <dgm:cxn modelId="{7E93EF82-8D05-4474-9416-D764B6464B2B}" type="presParOf" srcId="{81A21524-7EDF-4509-B6F9-08F0560586E5}" destId="{5898FDC6-33F8-4F79-84BC-100D34E4EA47}" srcOrd="0" destOrd="0" presId="urn:microsoft.com/office/officeart/2005/8/layout/cycle4"/>
    <dgm:cxn modelId="{F4AF168D-24BC-4E5A-8ADC-34F1EAE6AEF6}" type="presParOf" srcId="{81A21524-7EDF-4509-B6F9-08F0560586E5}" destId="{E572426F-8C39-4225-A6C6-12DA9A7DE8CE}" srcOrd="1" destOrd="0" presId="urn:microsoft.com/office/officeart/2005/8/layout/cycle4"/>
    <dgm:cxn modelId="{1600E06A-DE98-485C-9D5B-E4B669E74E74}" type="presParOf" srcId="{865180B8-65C4-4C2A-B3CB-298DD897285E}" destId="{D627809A-EAC3-42DF-88C6-B9ABBDA64454}" srcOrd="1" destOrd="0" presId="urn:microsoft.com/office/officeart/2005/8/layout/cycle4"/>
    <dgm:cxn modelId="{FBBBEFF6-2CAD-49F2-946F-A4C1EC3899FC}" type="presParOf" srcId="{D627809A-EAC3-42DF-88C6-B9ABBDA64454}" destId="{4B275EB6-67B9-4FDC-BB52-B1BD08B50B0B}" srcOrd="0" destOrd="0" presId="urn:microsoft.com/office/officeart/2005/8/layout/cycle4"/>
    <dgm:cxn modelId="{BAE1B168-8CF3-4C78-B56A-3A066365B661}" type="presParOf" srcId="{D627809A-EAC3-42DF-88C6-B9ABBDA64454}" destId="{EF1DEC02-983D-4C5C-BF3C-D5BA788FB59B}" srcOrd="1" destOrd="0" presId="urn:microsoft.com/office/officeart/2005/8/layout/cycle4"/>
    <dgm:cxn modelId="{8A71E21E-C117-4F2A-A10A-3AF510862D4A}" type="presParOf" srcId="{865180B8-65C4-4C2A-B3CB-298DD897285E}" destId="{12B4CFF4-4856-48DB-B470-5F6BDD02B999}" srcOrd="2" destOrd="0" presId="urn:microsoft.com/office/officeart/2005/8/layout/cycle4"/>
    <dgm:cxn modelId="{8F2CB935-2B36-4F20-B8D7-2CB171A973DE}" type="presParOf" srcId="{12B4CFF4-4856-48DB-B470-5F6BDD02B999}" destId="{474871F6-7BBF-4C1D-80AA-44893BEE805F}" srcOrd="0" destOrd="0" presId="urn:microsoft.com/office/officeart/2005/8/layout/cycle4"/>
    <dgm:cxn modelId="{6B14C440-25BF-4B54-AFAB-743138967111}" type="presParOf" srcId="{12B4CFF4-4856-48DB-B470-5F6BDD02B999}" destId="{AACB8FC0-A107-47F7-8721-628937C10CE1}" srcOrd="1" destOrd="0" presId="urn:microsoft.com/office/officeart/2005/8/layout/cycle4"/>
    <dgm:cxn modelId="{BD3B0BFB-D790-4C83-8897-48B9F6E2DDF0}" type="presParOf" srcId="{865180B8-65C4-4C2A-B3CB-298DD897285E}" destId="{0892025C-9BAC-4832-B91D-75F1CA036602}" srcOrd="3" destOrd="0" presId="urn:microsoft.com/office/officeart/2005/8/layout/cycle4"/>
    <dgm:cxn modelId="{64D30314-EFBC-474C-8FFA-5C7542CF74AA}" type="presParOf" srcId="{0892025C-9BAC-4832-B91D-75F1CA036602}" destId="{F15824EB-7B49-4FBD-8B26-97D0A1911B77}" srcOrd="0" destOrd="0" presId="urn:microsoft.com/office/officeart/2005/8/layout/cycle4"/>
    <dgm:cxn modelId="{361C304B-2A84-4FF1-AE7F-B466E703672E}" type="presParOf" srcId="{0892025C-9BAC-4832-B91D-75F1CA036602}" destId="{ED9D8638-9C7C-48B1-94A9-CCFAD11AFD9E}" srcOrd="1" destOrd="0" presId="urn:microsoft.com/office/officeart/2005/8/layout/cycle4"/>
    <dgm:cxn modelId="{E8B5BF07-1740-47C1-B28C-CEEFB2119CE0}" type="presParOf" srcId="{865180B8-65C4-4C2A-B3CB-298DD897285E}" destId="{76A4AB96-D564-4151-8E53-1B765934DC65}" srcOrd="4" destOrd="0" presId="urn:microsoft.com/office/officeart/2005/8/layout/cycle4"/>
    <dgm:cxn modelId="{181F8052-5AF3-41B2-969A-CD2BE3A495CB}" type="presParOf" srcId="{43EDD390-80D0-433B-AFC2-85EB7A4E23CF}" destId="{6E49A134-28E1-45D0-9E97-FA51D556B115}" srcOrd="1" destOrd="0" presId="urn:microsoft.com/office/officeart/2005/8/layout/cycle4"/>
    <dgm:cxn modelId="{6EAA7692-8F75-422F-830C-ED48FC6C360F}" type="presParOf" srcId="{6E49A134-28E1-45D0-9E97-FA51D556B115}" destId="{359A51F2-A70D-423E-A054-E82AE6BBE860}" srcOrd="0" destOrd="0" presId="urn:microsoft.com/office/officeart/2005/8/layout/cycle4"/>
    <dgm:cxn modelId="{6F1FF2D0-5E69-4F50-911E-1BD7AB1243E4}" type="presParOf" srcId="{6E49A134-28E1-45D0-9E97-FA51D556B115}" destId="{A4DBBEE4-6CB8-4A60-8F65-9164CB78BD54}" srcOrd="1" destOrd="0" presId="urn:microsoft.com/office/officeart/2005/8/layout/cycle4"/>
    <dgm:cxn modelId="{E3842482-D835-414F-816D-08F9837B78AF}" type="presParOf" srcId="{6E49A134-28E1-45D0-9E97-FA51D556B115}" destId="{F728FC99-33D1-4F31-A66F-34EC23F571F8}" srcOrd="2" destOrd="0" presId="urn:microsoft.com/office/officeart/2005/8/layout/cycle4"/>
    <dgm:cxn modelId="{EB5E64E2-0A5B-4E8A-9D49-019648ADF939}" type="presParOf" srcId="{6E49A134-28E1-45D0-9E97-FA51D556B115}" destId="{E8ECFEB3-0DE2-4F89-B9E6-7F59CBEF719B}" srcOrd="3" destOrd="0" presId="urn:microsoft.com/office/officeart/2005/8/layout/cycle4"/>
    <dgm:cxn modelId="{6B197F23-5CDF-4328-8BD0-CDDD171CBF78}" type="presParOf" srcId="{6E49A134-28E1-45D0-9E97-FA51D556B115}" destId="{B6BFD5B1-22B0-4610-87EE-E04C5522CE53}" srcOrd="4" destOrd="0" presId="urn:microsoft.com/office/officeart/2005/8/layout/cycle4"/>
    <dgm:cxn modelId="{48DA1A75-7143-42D4-AA09-97C3BD460C83}" type="presParOf" srcId="{43EDD390-80D0-433B-AFC2-85EB7A4E23CF}" destId="{925536B4-9E97-4175-9783-0CB6864E97D6}" srcOrd="2" destOrd="0" presId="urn:microsoft.com/office/officeart/2005/8/layout/cycle4"/>
    <dgm:cxn modelId="{A5EA18D4-93F2-4141-A057-EB584B75403B}" type="presParOf" srcId="{43EDD390-80D0-433B-AFC2-85EB7A4E23CF}" destId="{0B4C3D4C-0EDE-4376-9D6B-788679161A5E}" srcOrd="3" destOrd="0" presId="urn:microsoft.com/office/officeart/2005/8/layout/cycle4"/>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7923A64-9B11-4B82-BAD9-4A2FB9F7881A}" type="doc">
      <dgm:prSet loTypeId="urn:microsoft.com/office/officeart/2005/8/layout/vList2" loCatId="list" qsTypeId="urn:microsoft.com/office/officeart/2005/8/quickstyle/simple1" qsCatId="simple" csTypeId="urn:microsoft.com/office/officeart/2005/8/colors/colorful3" csCatId="colorful" phldr="1"/>
      <dgm:spPr/>
      <dgm:t>
        <a:bodyPr/>
        <a:lstStyle/>
        <a:p>
          <a:endParaRPr lang="hu-HU"/>
        </a:p>
      </dgm:t>
    </dgm:pt>
    <dgm:pt modelId="{E6782C42-121E-4292-95E1-DA934DBA78DD}">
      <dgm:prSet phldrT="[Szöveg]"/>
      <dgm:spPr/>
      <dgm:t>
        <a:bodyPr/>
        <a:lstStyle/>
        <a:p>
          <a:r>
            <a:rPr lang="hu-HU" b="1" dirty="0"/>
            <a:t>specifikus gyakorlati képzés a vállalkozásnál</a:t>
          </a:r>
          <a:r>
            <a:rPr lang="en-GB" b="1" dirty="0"/>
            <a:t> / specific practical training at the enterprise</a:t>
          </a:r>
          <a:endParaRPr lang="hu-HU" b="1" dirty="0"/>
        </a:p>
      </dgm:t>
    </dgm:pt>
    <dgm:pt modelId="{8D701AAD-3D5D-44D8-8C6A-DED0DE4D7F2B}" type="parTrans" cxnId="{94C326F9-6B8F-4060-8604-0502D43B4226}">
      <dgm:prSet/>
      <dgm:spPr/>
      <dgm:t>
        <a:bodyPr/>
        <a:lstStyle/>
        <a:p>
          <a:endParaRPr lang="hu-HU" b="1"/>
        </a:p>
      </dgm:t>
    </dgm:pt>
    <dgm:pt modelId="{9AB9984C-E1DA-4B46-8D0C-BAE624AAA5CB}" type="sibTrans" cxnId="{94C326F9-6B8F-4060-8604-0502D43B4226}">
      <dgm:prSet/>
      <dgm:spPr/>
      <dgm:t>
        <a:bodyPr/>
        <a:lstStyle/>
        <a:p>
          <a:endParaRPr lang="hu-HU" b="1"/>
        </a:p>
      </dgm:t>
    </dgm:pt>
    <dgm:pt modelId="{003E7F3A-C867-47FD-B61B-CA5B97EDDE35}">
      <dgm:prSet phldrT="[Szöveg]"/>
      <dgm:spPr/>
      <dgm:t>
        <a:bodyPr/>
        <a:lstStyle/>
        <a:p>
          <a:r>
            <a:rPr lang="hu-HU" b="1" dirty="0"/>
            <a:t>hallgató bevonása konkrét „üzemi” gyakorlati feladatokba</a:t>
          </a:r>
          <a:r>
            <a:rPr lang="en-GB" b="1" dirty="0"/>
            <a:t> / involving student of specific "operational" practical exercises</a:t>
          </a:r>
          <a:endParaRPr lang="hu-HU" b="1" dirty="0"/>
        </a:p>
      </dgm:t>
    </dgm:pt>
    <dgm:pt modelId="{50AD95A8-0800-4245-ACF9-B7B358E2BA12}" type="parTrans" cxnId="{7367740A-CF01-4DA7-B987-AF76C5191CEB}">
      <dgm:prSet/>
      <dgm:spPr/>
      <dgm:t>
        <a:bodyPr/>
        <a:lstStyle/>
        <a:p>
          <a:endParaRPr lang="hu-HU" b="1"/>
        </a:p>
      </dgm:t>
    </dgm:pt>
    <dgm:pt modelId="{376F6650-716D-4EEA-A4CF-4CB6014D16E7}" type="sibTrans" cxnId="{7367740A-CF01-4DA7-B987-AF76C5191CEB}">
      <dgm:prSet/>
      <dgm:spPr/>
      <dgm:t>
        <a:bodyPr/>
        <a:lstStyle/>
        <a:p>
          <a:endParaRPr lang="hu-HU" b="1"/>
        </a:p>
      </dgm:t>
    </dgm:pt>
    <dgm:pt modelId="{F7D73A13-E168-4D4D-904D-708736A03A08}">
      <dgm:prSet phldrT="[Szöveg]"/>
      <dgm:spPr/>
      <dgm:t>
        <a:bodyPr/>
        <a:lstStyle/>
        <a:p>
          <a:r>
            <a:rPr lang="hu-HU" b="1" dirty="0"/>
            <a:t>projekt jellegű munka az önálló munkavégzés képességének megteremtése érdekében</a:t>
          </a:r>
          <a:r>
            <a:rPr lang="en-GB" b="1" dirty="0"/>
            <a:t> / project-based assessment for the capacity to work independently</a:t>
          </a:r>
          <a:endParaRPr lang="hu-HU" b="1" dirty="0"/>
        </a:p>
      </dgm:t>
    </dgm:pt>
    <dgm:pt modelId="{8828839B-0796-46F8-8586-638EF3334FBD}" type="parTrans" cxnId="{A7066A93-CE20-4D7E-A90F-06C7A62F4C0D}">
      <dgm:prSet/>
      <dgm:spPr/>
      <dgm:t>
        <a:bodyPr/>
        <a:lstStyle/>
        <a:p>
          <a:endParaRPr lang="hu-HU" b="1"/>
        </a:p>
      </dgm:t>
    </dgm:pt>
    <dgm:pt modelId="{3AE4A260-CE43-4A3B-8268-8A11CAC8607B}" type="sibTrans" cxnId="{A7066A93-CE20-4D7E-A90F-06C7A62F4C0D}">
      <dgm:prSet/>
      <dgm:spPr/>
      <dgm:t>
        <a:bodyPr/>
        <a:lstStyle/>
        <a:p>
          <a:endParaRPr lang="hu-HU" b="1"/>
        </a:p>
      </dgm:t>
    </dgm:pt>
    <dgm:pt modelId="{78277FDD-4E22-45A4-8F16-1D6AA4DD392E}">
      <dgm:prSet/>
      <dgm:spPr/>
      <dgm:t>
        <a:bodyPr/>
        <a:lstStyle/>
        <a:p>
          <a:r>
            <a:rPr lang="hu-HU" b="1" dirty="0"/>
            <a:t>„puha” készségek és munkakultúra megtanítása</a:t>
          </a:r>
          <a:r>
            <a:rPr lang="en-GB" b="1" dirty="0"/>
            <a:t> / Teaching of "Soft" skills and work culture</a:t>
          </a:r>
          <a:endParaRPr lang="hu-HU" b="1" dirty="0"/>
        </a:p>
      </dgm:t>
    </dgm:pt>
    <dgm:pt modelId="{3984B84B-7989-4DBC-80A3-0CD3E89CE013}" type="parTrans" cxnId="{AC7764D6-0826-4AC8-81C3-7D918B423C1D}">
      <dgm:prSet/>
      <dgm:spPr/>
      <dgm:t>
        <a:bodyPr/>
        <a:lstStyle/>
        <a:p>
          <a:endParaRPr lang="hu-HU" b="1"/>
        </a:p>
      </dgm:t>
    </dgm:pt>
    <dgm:pt modelId="{975C19F5-F2C4-426F-9467-220AA729AA66}" type="sibTrans" cxnId="{AC7764D6-0826-4AC8-81C3-7D918B423C1D}">
      <dgm:prSet/>
      <dgm:spPr/>
      <dgm:t>
        <a:bodyPr/>
        <a:lstStyle/>
        <a:p>
          <a:endParaRPr lang="hu-HU" b="1"/>
        </a:p>
      </dgm:t>
    </dgm:pt>
    <dgm:pt modelId="{90718E05-D984-4706-825A-ED7693234DB5}" type="pres">
      <dgm:prSet presAssocID="{C7923A64-9B11-4B82-BAD9-4A2FB9F7881A}" presName="linear" presStyleCnt="0">
        <dgm:presLayoutVars>
          <dgm:animLvl val="lvl"/>
          <dgm:resizeHandles val="exact"/>
        </dgm:presLayoutVars>
      </dgm:prSet>
      <dgm:spPr/>
    </dgm:pt>
    <dgm:pt modelId="{7BDE6CA5-B6BB-45B5-B642-7CE73EF152A1}" type="pres">
      <dgm:prSet presAssocID="{E6782C42-121E-4292-95E1-DA934DBA78DD}" presName="parentText" presStyleLbl="node1" presStyleIdx="0" presStyleCnt="4">
        <dgm:presLayoutVars>
          <dgm:chMax val="0"/>
          <dgm:bulletEnabled val="1"/>
        </dgm:presLayoutVars>
      </dgm:prSet>
      <dgm:spPr/>
    </dgm:pt>
    <dgm:pt modelId="{5D75C6EA-D871-4C8F-B0D0-41C5981A447E}" type="pres">
      <dgm:prSet presAssocID="{9AB9984C-E1DA-4B46-8D0C-BAE624AAA5CB}" presName="spacer" presStyleCnt="0"/>
      <dgm:spPr/>
    </dgm:pt>
    <dgm:pt modelId="{E5C12D26-34C0-4EEF-A454-5443E27BEEBC}" type="pres">
      <dgm:prSet presAssocID="{003E7F3A-C867-47FD-B61B-CA5B97EDDE35}" presName="parentText" presStyleLbl="node1" presStyleIdx="1" presStyleCnt="4">
        <dgm:presLayoutVars>
          <dgm:chMax val="0"/>
          <dgm:bulletEnabled val="1"/>
        </dgm:presLayoutVars>
      </dgm:prSet>
      <dgm:spPr/>
    </dgm:pt>
    <dgm:pt modelId="{CB217175-C024-4A1A-80F8-C1588E6A605F}" type="pres">
      <dgm:prSet presAssocID="{376F6650-716D-4EEA-A4CF-4CB6014D16E7}" presName="spacer" presStyleCnt="0"/>
      <dgm:spPr/>
    </dgm:pt>
    <dgm:pt modelId="{B1070F0B-CDC2-4838-A366-771DB67481DC}" type="pres">
      <dgm:prSet presAssocID="{F7D73A13-E168-4D4D-904D-708736A03A08}" presName="parentText" presStyleLbl="node1" presStyleIdx="2" presStyleCnt="4">
        <dgm:presLayoutVars>
          <dgm:chMax val="0"/>
          <dgm:bulletEnabled val="1"/>
        </dgm:presLayoutVars>
      </dgm:prSet>
      <dgm:spPr/>
    </dgm:pt>
    <dgm:pt modelId="{0EB082D3-B609-40EF-8AFF-4594C364913C}" type="pres">
      <dgm:prSet presAssocID="{3AE4A260-CE43-4A3B-8268-8A11CAC8607B}" presName="spacer" presStyleCnt="0"/>
      <dgm:spPr/>
    </dgm:pt>
    <dgm:pt modelId="{D1C3063E-2614-4190-9045-EDC443584EA7}" type="pres">
      <dgm:prSet presAssocID="{78277FDD-4E22-45A4-8F16-1D6AA4DD392E}" presName="parentText" presStyleLbl="node1" presStyleIdx="3" presStyleCnt="4">
        <dgm:presLayoutVars>
          <dgm:chMax val="0"/>
          <dgm:bulletEnabled val="1"/>
        </dgm:presLayoutVars>
      </dgm:prSet>
      <dgm:spPr/>
    </dgm:pt>
  </dgm:ptLst>
  <dgm:cxnLst>
    <dgm:cxn modelId="{15D37D7A-C6B1-4FA5-B58C-8EE988CB62FC}" type="presOf" srcId="{F7D73A13-E168-4D4D-904D-708736A03A08}" destId="{B1070F0B-CDC2-4838-A366-771DB67481DC}" srcOrd="0" destOrd="0" presId="urn:microsoft.com/office/officeart/2005/8/layout/vList2"/>
    <dgm:cxn modelId="{A7066A93-CE20-4D7E-A90F-06C7A62F4C0D}" srcId="{C7923A64-9B11-4B82-BAD9-4A2FB9F7881A}" destId="{F7D73A13-E168-4D4D-904D-708736A03A08}" srcOrd="2" destOrd="0" parTransId="{8828839B-0796-46F8-8586-638EF3334FBD}" sibTransId="{3AE4A260-CE43-4A3B-8268-8A11CAC8607B}"/>
    <dgm:cxn modelId="{94C326F9-6B8F-4060-8604-0502D43B4226}" srcId="{C7923A64-9B11-4B82-BAD9-4A2FB9F7881A}" destId="{E6782C42-121E-4292-95E1-DA934DBA78DD}" srcOrd="0" destOrd="0" parTransId="{8D701AAD-3D5D-44D8-8C6A-DED0DE4D7F2B}" sibTransId="{9AB9984C-E1DA-4B46-8D0C-BAE624AAA5CB}"/>
    <dgm:cxn modelId="{AC7764D6-0826-4AC8-81C3-7D918B423C1D}" srcId="{C7923A64-9B11-4B82-BAD9-4A2FB9F7881A}" destId="{78277FDD-4E22-45A4-8F16-1D6AA4DD392E}" srcOrd="3" destOrd="0" parTransId="{3984B84B-7989-4DBC-80A3-0CD3E89CE013}" sibTransId="{975C19F5-F2C4-426F-9467-220AA729AA66}"/>
    <dgm:cxn modelId="{FAA63E67-F709-433A-90C3-51E77B0E3D3E}" type="presOf" srcId="{003E7F3A-C867-47FD-B61B-CA5B97EDDE35}" destId="{E5C12D26-34C0-4EEF-A454-5443E27BEEBC}" srcOrd="0" destOrd="0" presId="urn:microsoft.com/office/officeart/2005/8/layout/vList2"/>
    <dgm:cxn modelId="{7367740A-CF01-4DA7-B987-AF76C5191CEB}" srcId="{C7923A64-9B11-4B82-BAD9-4A2FB9F7881A}" destId="{003E7F3A-C867-47FD-B61B-CA5B97EDDE35}" srcOrd="1" destOrd="0" parTransId="{50AD95A8-0800-4245-ACF9-B7B358E2BA12}" sibTransId="{376F6650-716D-4EEA-A4CF-4CB6014D16E7}"/>
    <dgm:cxn modelId="{33CD6A00-999F-418F-8FCD-B73F749071C7}" type="presOf" srcId="{C7923A64-9B11-4B82-BAD9-4A2FB9F7881A}" destId="{90718E05-D984-4706-825A-ED7693234DB5}" srcOrd="0" destOrd="0" presId="urn:microsoft.com/office/officeart/2005/8/layout/vList2"/>
    <dgm:cxn modelId="{E1908526-E569-4B22-8C15-5604519D298A}" type="presOf" srcId="{E6782C42-121E-4292-95E1-DA934DBA78DD}" destId="{7BDE6CA5-B6BB-45B5-B642-7CE73EF152A1}" srcOrd="0" destOrd="0" presId="urn:microsoft.com/office/officeart/2005/8/layout/vList2"/>
    <dgm:cxn modelId="{C22D2C1C-5953-4002-BF5C-78A3B564E6FA}" type="presOf" srcId="{78277FDD-4E22-45A4-8F16-1D6AA4DD392E}" destId="{D1C3063E-2614-4190-9045-EDC443584EA7}" srcOrd="0" destOrd="0" presId="urn:microsoft.com/office/officeart/2005/8/layout/vList2"/>
    <dgm:cxn modelId="{BDDAB8C2-A9CC-468C-976C-8F46C9ADAF7E}" type="presParOf" srcId="{90718E05-D984-4706-825A-ED7693234DB5}" destId="{7BDE6CA5-B6BB-45B5-B642-7CE73EF152A1}" srcOrd="0" destOrd="0" presId="urn:microsoft.com/office/officeart/2005/8/layout/vList2"/>
    <dgm:cxn modelId="{4FBD02E9-0F7F-425F-942F-9C83928BCEE7}" type="presParOf" srcId="{90718E05-D984-4706-825A-ED7693234DB5}" destId="{5D75C6EA-D871-4C8F-B0D0-41C5981A447E}" srcOrd="1" destOrd="0" presId="urn:microsoft.com/office/officeart/2005/8/layout/vList2"/>
    <dgm:cxn modelId="{26EADB66-BD61-4F7F-A0CA-4CE66C483757}" type="presParOf" srcId="{90718E05-D984-4706-825A-ED7693234DB5}" destId="{E5C12D26-34C0-4EEF-A454-5443E27BEEBC}" srcOrd="2" destOrd="0" presId="urn:microsoft.com/office/officeart/2005/8/layout/vList2"/>
    <dgm:cxn modelId="{7BEDD8BF-7E75-4CE5-9FED-3254351FEFCA}" type="presParOf" srcId="{90718E05-D984-4706-825A-ED7693234DB5}" destId="{CB217175-C024-4A1A-80F8-C1588E6A605F}" srcOrd="3" destOrd="0" presId="urn:microsoft.com/office/officeart/2005/8/layout/vList2"/>
    <dgm:cxn modelId="{0EABD1BF-8578-4B7F-A72C-F11EAE501A9F}" type="presParOf" srcId="{90718E05-D984-4706-825A-ED7693234DB5}" destId="{B1070F0B-CDC2-4838-A366-771DB67481DC}" srcOrd="4" destOrd="0" presId="urn:microsoft.com/office/officeart/2005/8/layout/vList2"/>
    <dgm:cxn modelId="{56AE186A-E5CA-418B-8299-13C312AD88AD}" type="presParOf" srcId="{90718E05-D984-4706-825A-ED7693234DB5}" destId="{0EB082D3-B609-40EF-8AFF-4594C364913C}" srcOrd="5" destOrd="0" presId="urn:microsoft.com/office/officeart/2005/8/layout/vList2"/>
    <dgm:cxn modelId="{CFA8BAA2-B280-49D1-8F54-10507B09906E}" type="presParOf" srcId="{90718E05-D984-4706-825A-ED7693234DB5}" destId="{D1C3063E-2614-4190-9045-EDC443584EA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537FFEA-292B-4C97-A22A-A291563BFC25}" type="doc">
      <dgm:prSet loTypeId="urn:microsoft.com/office/officeart/2005/8/layout/gear1" loCatId="cycle" qsTypeId="urn:microsoft.com/office/officeart/2005/8/quickstyle/simple1" qsCatId="simple" csTypeId="urn:microsoft.com/office/officeart/2005/8/colors/colorful2" csCatId="colorful" phldr="1"/>
      <dgm:spPr/>
    </dgm:pt>
    <dgm:pt modelId="{EAA82D75-7966-4AE9-9D11-E4F5C1671B1A}">
      <dgm:prSet phldrT="[Szöveg]" custT="1"/>
      <dgm:spPr/>
      <dgm:t>
        <a:bodyPr/>
        <a:lstStyle/>
        <a:p>
          <a:r>
            <a:rPr lang="hu-HU" sz="1200" b="1" dirty="0"/>
            <a:t>AZONNAL BEVETHETŐ MÉRNÖK</a:t>
          </a:r>
          <a:r>
            <a:rPr lang="en-GB" sz="1200" b="1" dirty="0"/>
            <a:t> / </a:t>
          </a:r>
          <a:r>
            <a:rPr lang="en-US" sz="1200" b="1" cap="all" baseline="0" dirty="0"/>
            <a:t>Immediate deployment of ENGINEER</a:t>
          </a:r>
          <a:endParaRPr lang="hu-HU" sz="1200" b="1" cap="all" baseline="0" dirty="0"/>
        </a:p>
      </dgm:t>
    </dgm:pt>
    <dgm:pt modelId="{746A825C-5646-471E-9A40-1E956D6D36A2}" type="parTrans" cxnId="{EA8149E4-9E73-4026-9711-31B0737C01EA}">
      <dgm:prSet/>
      <dgm:spPr/>
      <dgm:t>
        <a:bodyPr/>
        <a:lstStyle/>
        <a:p>
          <a:endParaRPr lang="hu-HU" sz="2400" b="1"/>
        </a:p>
      </dgm:t>
    </dgm:pt>
    <dgm:pt modelId="{90D9BC69-7921-4747-80F4-A60158B0515F}" type="sibTrans" cxnId="{EA8149E4-9E73-4026-9711-31B0737C01EA}">
      <dgm:prSet/>
      <dgm:spPr/>
      <dgm:t>
        <a:bodyPr/>
        <a:lstStyle/>
        <a:p>
          <a:endParaRPr lang="hu-HU" sz="2400" b="1"/>
        </a:p>
      </dgm:t>
    </dgm:pt>
    <dgm:pt modelId="{18D7717E-9E8F-4EDE-A020-935301FBA496}">
      <dgm:prSet phldrT="[Szöveg]" custT="1"/>
      <dgm:spPr/>
      <dgm:t>
        <a:bodyPr/>
        <a:lstStyle/>
        <a:p>
          <a:r>
            <a:rPr lang="hu-HU" sz="900" b="1" dirty="0"/>
            <a:t>KORSZERŰ IPARI, TECHNIKAI ÉS HELYI ISMERET</a:t>
          </a:r>
          <a:r>
            <a:rPr lang="en-GB" sz="900" b="1" dirty="0"/>
            <a:t> / MODERN INDUSTRIAL, TECHNICAL AND LOCAL KNOWLEDGE</a:t>
          </a:r>
          <a:endParaRPr lang="hu-HU" sz="900" b="1" dirty="0"/>
        </a:p>
      </dgm:t>
    </dgm:pt>
    <dgm:pt modelId="{D772621C-71F2-4B90-B4EF-BF29AC857F69}" type="parTrans" cxnId="{E7BD4E6F-8DF1-4598-A283-ABBABE92C5E3}">
      <dgm:prSet/>
      <dgm:spPr/>
      <dgm:t>
        <a:bodyPr/>
        <a:lstStyle/>
        <a:p>
          <a:endParaRPr lang="hu-HU" sz="2400" b="1"/>
        </a:p>
      </dgm:t>
    </dgm:pt>
    <dgm:pt modelId="{51E2546C-5BE9-4A48-A57A-ABDB88D0F3DC}" type="sibTrans" cxnId="{E7BD4E6F-8DF1-4598-A283-ABBABE92C5E3}">
      <dgm:prSet/>
      <dgm:spPr/>
      <dgm:t>
        <a:bodyPr/>
        <a:lstStyle/>
        <a:p>
          <a:endParaRPr lang="hu-HU" sz="2400" b="1"/>
        </a:p>
      </dgm:t>
    </dgm:pt>
    <dgm:pt modelId="{16E822C6-B97A-4056-85D7-BD7F0D55A07C}">
      <dgm:prSet phldrT="[Szöveg]" custT="1"/>
      <dgm:spPr/>
      <dgm:t>
        <a:bodyPr/>
        <a:lstStyle/>
        <a:p>
          <a:r>
            <a:rPr lang="hu-HU" sz="900" b="1" dirty="0"/>
            <a:t>MAGAS SZINTŰ ELMÉLETI KÉPZÉS</a:t>
          </a:r>
          <a:r>
            <a:rPr lang="en-GB" sz="900" b="1" dirty="0"/>
            <a:t> / </a:t>
          </a:r>
          <a:r>
            <a:rPr lang="en-US" sz="900" b="1" dirty="0"/>
            <a:t>HIGH-LEVEL </a:t>
          </a:r>
          <a:r>
            <a:rPr lang="en-US" sz="900" b="1" cap="all" baseline="0" dirty="0"/>
            <a:t>theoretical training</a:t>
          </a:r>
          <a:endParaRPr lang="hu-HU" sz="900" b="1" cap="all" baseline="0" dirty="0"/>
        </a:p>
      </dgm:t>
    </dgm:pt>
    <dgm:pt modelId="{938988E6-B67F-4EBD-B767-1526D1896CA3}" type="parTrans" cxnId="{4EF91AFD-457D-4245-B531-4A652D3EFC2B}">
      <dgm:prSet/>
      <dgm:spPr/>
      <dgm:t>
        <a:bodyPr/>
        <a:lstStyle/>
        <a:p>
          <a:endParaRPr lang="hu-HU" sz="2400" b="1"/>
        </a:p>
      </dgm:t>
    </dgm:pt>
    <dgm:pt modelId="{8F79B7F6-B38F-443E-AFD3-43F101E46441}" type="sibTrans" cxnId="{4EF91AFD-457D-4245-B531-4A652D3EFC2B}">
      <dgm:prSet/>
      <dgm:spPr/>
      <dgm:t>
        <a:bodyPr/>
        <a:lstStyle/>
        <a:p>
          <a:endParaRPr lang="hu-HU" sz="2400" b="1"/>
        </a:p>
      </dgm:t>
    </dgm:pt>
    <dgm:pt modelId="{1A1F5A75-A96B-4328-B1C9-ADF8F4AAD4AD}" type="pres">
      <dgm:prSet presAssocID="{F537FFEA-292B-4C97-A22A-A291563BFC25}" presName="composite" presStyleCnt="0">
        <dgm:presLayoutVars>
          <dgm:chMax val="3"/>
          <dgm:animLvl val="lvl"/>
          <dgm:resizeHandles val="exact"/>
        </dgm:presLayoutVars>
      </dgm:prSet>
      <dgm:spPr/>
    </dgm:pt>
    <dgm:pt modelId="{84841064-364E-4C32-B657-0B28704DCFD6}" type="pres">
      <dgm:prSet presAssocID="{EAA82D75-7966-4AE9-9D11-E4F5C1671B1A}" presName="gear1" presStyleLbl="node1" presStyleIdx="0" presStyleCnt="3">
        <dgm:presLayoutVars>
          <dgm:chMax val="1"/>
          <dgm:bulletEnabled val="1"/>
        </dgm:presLayoutVars>
      </dgm:prSet>
      <dgm:spPr/>
    </dgm:pt>
    <dgm:pt modelId="{5CA787ED-389F-4AF5-BB86-B8BB7D535540}" type="pres">
      <dgm:prSet presAssocID="{EAA82D75-7966-4AE9-9D11-E4F5C1671B1A}" presName="gear1srcNode" presStyleLbl="node1" presStyleIdx="0" presStyleCnt="3"/>
      <dgm:spPr/>
    </dgm:pt>
    <dgm:pt modelId="{E11ECA16-5FFA-4BA0-9655-DB436391592A}" type="pres">
      <dgm:prSet presAssocID="{EAA82D75-7966-4AE9-9D11-E4F5C1671B1A}" presName="gear1dstNode" presStyleLbl="node1" presStyleIdx="0" presStyleCnt="3"/>
      <dgm:spPr/>
    </dgm:pt>
    <dgm:pt modelId="{57D950A1-3176-49EF-B2C4-0C1C28408A6D}" type="pres">
      <dgm:prSet presAssocID="{18D7717E-9E8F-4EDE-A020-935301FBA496}" presName="gear2" presStyleLbl="node1" presStyleIdx="1" presStyleCnt="3">
        <dgm:presLayoutVars>
          <dgm:chMax val="1"/>
          <dgm:bulletEnabled val="1"/>
        </dgm:presLayoutVars>
      </dgm:prSet>
      <dgm:spPr/>
    </dgm:pt>
    <dgm:pt modelId="{3BA805ED-4223-4C19-B4C7-F41220F0D5DA}" type="pres">
      <dgm:prSet presAssocID="{18D7717E-9E8F-4EDE-A020-935301FBA496}" presName="gear2srcNode" presStyleLbl="node1" presStyleIdx="1" presStyleCnt="3"/>
      <dgm:spPr/>
    </dgm:pt>
    <dgm:pt modelId="{5A958E0F-6678-4F11-8732-150BF263EE2E}" type="pres">
      <dgm:prSet presAssocID="{18D7717E-9E8F-4EDE-A020-935301FBA496}" presName="gear2dstNode" presStyleLbl="node1" presStyleIdx="1" presStyleCnt="3"/>
      <dgm:spPr/>
    </dgm:pt>
    <dgm:pt modelId="{768CDD51-D2A6-4F75-B289-7228BFDD1C3A}" type="pres">
      <dgm:prSet presAssocID="{16E822C6-B97A-4056-85D7-BD7F0D55A07C}" presName="gear3" presStyleLbl="node1" presStyleIdx="2" presStyleCnt="3"/>
      <dgm:spPr/>
    </dgm:pt>
    <dgm:pt modelId="{5C7FCDD8-39CF-4D3F-8496-52861D277074}" type="pres">
      <dgm:prSet presAssocID="{16E822C6-B97A-4056-85D7-BD7F0D55A07C}" presName="gear3tx" presStyleLbl="node1" presStyleIdx="2" presStyleCnt="3">
        <dgm:presLayoutVars>
          <dgm:chMax val="1"/>
          <dgm:bulletEnabled val="1"/>
        </dgm:presLayoutVars>
      </dgm:prSet>
      <dgm:spPr/>
    </dgm:pt>
    <dgm:pt modelId="{F451B5A9-1F0C-4E1E-93C6-E5A0455DBB7D}" type="pres">
      <dgm:prSet presAssocID="{16E822C6-B97A-4056-85D7-BD7F0D55A07C}" presName="gear3srcNode" presStyleLbl="node1" presStyleIdx="2" presStyleCnt="3"/>
      <dgm:spPr/>
    </dgm:pt>
    <dgm:pt modelId="{F52244FA-79D6-49BB-85F3-0E37689DB35B}" type="pres">
      <dgm:prSet presAssocID="{16E822C6-B97A-4056-85D7-BD7F0D55A07C}" presName="gear3dstNode" presStyleLbl="node1" presStyleIdx="2" presStyleCnt="3"/>
      <dgm:spPr/>
    </dgm:pt>
    <dgm:pt modelId="{8E93D898-0DB8-4CCB-9F79-223245262704}" type="pres">
      <dgm:prSet presAssocID="{90D9BC69-7921-4747-80F4-A60158B0515F}" presName="connector1" presStyleLbl="sibTrans2D1" presStyleIdx="0" presStyleCnt="3"/>
      <dgm:spPr/>
    </dgm:pt>
    <dgm:pt modelId="{E287DD4C-FD8D-45DF-B04F-A9CB30B8CE59}" type="pres">
      <dgm:prSet presAssocID="{51E2546C-5BE9-4A48-A57A-ABDB88D0F3DC}" presName="connector2" presStyleLbl="sibTrans2D1" presStyleIdx="1" presStyleCnt="3"/>
      <dgm:spPr/>
    </dgm:pt>
    <dgm:pt modelId="{CFDEAF4E-710B-4099-B4DA-1ABB99104DAF}" type="pres">
      <dgm:prSet presAssocID="{8F79B7F6-B38F-443E-AFD3-43F101E46441}" presName="connector3" presStyleLbl="sibTrans2D1" presStyleIdx="2" presStyleCnt="3"/>
      <dgm:spPr/>
    </dgm:pt>
  </dgm:ptLst>
  <dgm:cxnLst>
    <dgm:cxn modelId="{D9F487B3-0986-4E57-87D2-C5B71BA7513A}" type="presOf" srcId="{18D7717E-9E8F-4EDE-A020-935301FBA496}" destId="{3BA805ED-4223-4C19-B4C7-F41220F0D5DA}" srcOrd="1" destOrd="0" presId="urn:microsoft.com/office/officeart/2005/8/layout/gear1"/>
    <dgm:cxn modelId="{A13AAD7C-1DBA-4B79-BC98-193612E0504C}" type="presOf" srcId="{EAA82D75-7966-4AE9-9D11-E4F5C1671B1A}" destId="{84841064-364E-4C32-B657-0B28704DCFD6}" srcOrd="0" destOrd="0" presId="urn:microsoft.com/office/officeart/2005/8/layout/gear1"/>
    <dgm:cxn modelId="{FBF05214-84DD-410D-AA40-1CC1B45F0A7A}" type="presOf" srcId="{51E2546C-5BE9-4A48-A57A-ABDB88D0F3DC}" destId="{E287DD4C-FD8D-45DF-B04F-A9CB30B8CE59}" srcOrd="0" destOrd="0" presId="urn:microsoft.com/office/officeart/2005/8/layout/gear1"/>
    <dgm:cxn modelId="{4EF91AFD-457D-4245-B531-4A652D3EFC2B}" srcId="{F537FFEA-292B-4C97-A22A-A291563BFC25}" destId="{16E822C6-B97A-4056-85D7-BD7F0D55A07C}" srcOrd="2" destOrd="0" parTransId="{938988E6-B67F-4EBD-B767-1526D1896CA3}" sibTransId="{8F79B7F6-B38F-443E-AFD3-43F101E46441}"/>
    <dgm:cxn modelId="{471C6776-D44F-427E-AAB9-EC64611BEBBC}" type="presOf" srcId="{EAA82D75-7966-4AE9-9D11-E4F5C1671B1A}" destId="{5CA787ED-389F-4AF5-BB86-B8BB7D535540}" srcOrd="1" destOrd="0" presId="urn:microsoft.com/office/officeart/2005/8/layout/gear1"/>
    <dgm:cxn modelId="{EA8149E4-9E73-4026-9711-31B0737C01EA}" srcId="{F537FFEA-292B-4C97-A22A-A291563BFC25}" destId="{EAA82D75-7966-4AE9-9D11-E4F5C1671B1A}" srcOrd="0" destOrd="0" parTransId="{746A825C-5646-471E-9A40-1E956D6D36A2}" sibTransId="{90D9BC69-7921-4747-80F4-A60158B0515F}"/>
    <dgm:cxn modelId="{7788DE09-3FF8-42F4-8E02-E3285F4318AE}" type="presOf" srcId="{8F79B7F6-B38F-443E-AFD3-43F101E46441}" destId="{CFDEAF4E-710B-4099-B4DA-1ABB99104DAF}" srcOrd="0" destOrd="0" presId="urn:microsoft.com/office/officeart/2005/8/layout/gear1"/>
    <dgm:cxn modelId="{7D0675C6-5E41-4A0F-A915-2BF528E09E95}" type="presOf" srcId="{18D7717E-9E8F-4EDE-A020-935301FBA496}" destId="{57D950A1-3176-49EF-B2C4-0C1C28408A6D}" srcOrd="0" destOrd="0" presId="urn:microsoft.com/office/officeart/2005/8/layout/gear1"/>
    <dgm:cxn modelId="{D23AD833-5C3A-4D1D-8C51-E43F503EF3CA}" type="presOf" srcId="{EAA82D75-7966-4AE9-9D11-E4F5C1671B1A}" destId="{E11ECA16-5FFA-4BA0-9655-DB436391592A}" srcOrd="2" destOrd="0" presId="urn:microsoft.com/office/officeart/2005/8/layout/gear1"/>
    <dgm:cxn modelId="{B0424C47-6C15-468E-A813-B2FE7193352A}" type="presOf" srcId="{16E822C6-B97A-4056-85D7-BD7F0D55A07C}" destId="{768CDD51-D2A6-4F75-B289-7228BFDD1C3A}" srcOrd="0" destOrd="0" presId="urn:microsoft.com/office/officeart/2005/8/layout/gear1"/>
    <dgm:cxn modelId="{E7BD4E6F-8DF1-4598-A283-ABBABE92C5E3}" srcId="{F537FFEA-292B-4C97-A22A-A291563BFC25}" destId="{18D7717E-9E8F-4EDE-A020-935301FBA496}" srcOrd="1" destOrd="0" parTransId="{D772621C-71F2-4B90-B4EF-BF29AC857F69}" sibTransId="{51E2546C-5BE9-4A48-A57A-ABDB88D0F3DC}"/>
    <dgm:cxn modelId="{05FE0EC6-69B0-429B-87EE-586C942625D0}" type="presOf" srcId="{16E822C6-B97A-4056-85D7-BD7F0D55A07C}" destId="{F52244FA-79D6-49BB-85F3-0E37689DB35B}" srcOrd="3" destOrd="0" presId="urn:microsoft.com/office/officeart/2005/8/layout/gear1"/>
    <dgm:cxn modelId="{7103F87F-330C-499B-89D2-21CF5C391F53}" type="presOf" srcId="{F537FFEA-292B-4C97-A22A-A291563BFC25}" destId="{1A1F5A75-A96B-4328-B1C9-ADF8F4AAD4AD}" srcOrd="0" destOrd="0" presId="urn:microsoft.com/office/officeart/2005/8/layout/gear1"/>
    <dgm:cxn modelId="{C9D87CF8-9387-456D-B428-47EE67BFD44C}" type="presOf" srcId="{18D7717E-9E8F-4EDE-A020-935301FBA496}" destId="{5A958E0F-6678-4F11-8732-150BF263EE2E}" srcOrd="2" destOrd="0" presId="urn:microsoft.com/office/officeart/2005/8/layout/gear1"/>
    <dgm:cxn modelId="{6A2A54C0-7C83-46FA-B6D6-6DA09900B8DE}" type="presOf" srcId="{16E822C6-B97A-4056-85D7-BD7F0D55A07C}" destId="{F451B5A9-1F0C-4E1E-93C6-E5A0455DBB7D}" srcOrd="2" destOrd="0" presId="urn:microsoft.com/office/officeart/2005/8/layout/gear1"/>
    <dgm:cxn modelId="{60D9A101-0B7F-462D-82A0-F3726D5781D8}" type="presOf" srcId="{90D9BC69-7921-4747-80F4-A60158B0515F}" destId="{8E93D898-0DB8-4CCB-9F79-223245262704}" srcOrd="0" destOrd="0" presId="urn:microsoft.com/office/officeart/2005/8/layout/gear1"/>
    <dgm:cxn modelId="{0486A11D-5387-4678-BE45-0D32671E5C4F}" type="presOf" srcId="{16E822C6-B97A-4056-85D7-BD7F0D55A07C}" destId="{5C7FCDD8-39CF-4D3F-8496-52861D277074}" srcOrd="1" destOrd="0" presId="urn:microsoft.com/office/officeart/2005/8/layout/gear1"/>
    <dgm:cxn modelId="{DFE957DC-B71B-436B-BD5B-E8CFAC7C4BFA}" type="presParOf" srcId="{1A1F5A75-A96B-4328-B1C9-ADF8F4AAD4AD}" destId="{84841064-364E-4C32-B657-0B28704DCFD6}" srcOrd="0" destOrd="0" presId="urn:microsoft.com/office/officeart/2005/8/layout/gear1"/>
    <dgm:cxn modelId="{6E550EAA-F7D0-4A0E-A172-E5604D2BC189}" type="presParOf" srcId="{1A1F5A75-A96B-4328-B1C9-ADF8F4AAD4AD}" destId="{5CA787ED-389F-4AF5-BB86-B8BB7D535540}" srcOrd="1" destOrd="0" presId="urn:microsoft.com/office/officeart/2005/8/layout/gear1"/>
    <dgm:cxn modelId="{4903F32A-1EA5-4C47-A613-43C9F1098282}" type="presParOf" srcId="{1A1F5A75-A96B-4328-B1C9-ADF8F4AAD4AD}" destId="{E11ECA16-5FFA-4BA0-9655-DB436391592A}" srcOrd="2" destOrd="0" presId="urn:microsoft.com/office/officeart/2005/8/layout/gear1"/>
    <dgm:cxn modelId="{197B97F4-7D69-403D-9EF9-61ADDB20E2A8}" type="presParOf" srcId="{1A1F5A75-A96B-4328-B1C9-ADF8F4AAD4AD}" destId="{57D950A1-3176-49EF-B2C4-0C1C28408A6D}" srcOrd="3" destOrd="0" presId="urn:microsoft.com/office/officeart/2005/8/layout/gear1"/>
    <dgm:cxn modelId="{FC99B392-99A4-40AC-803B-69A882AFE63F}" type="presParOf" srcId="{1A1F5A75-A96B-4328-B1C9-ADF8F4AAD4AD}" destId="{3BA805ED-4223-4C19-B4C7-F41220F0D5DA}" srcOrd="4" destOrd="0" presId="urn:microsoft.com/office/officeart/2005/8/layout/gear1"/>
    <dgm:cxn modelId="{F0E465D6-0AD9-402C-A72B-E9F241D6DA1D}" type="presParOf" srcId="{1A1F5A75-A96B-4328-B1C9-ADF8F4AAD4AD}" destId="{5A958E0F-6678-4F11-8732-150BF263EE2E}" srcOrd="5" destOrd="0" presId="urn:microsoft.com/office/officeart/2005/8/layout/gear1"/>
    <dgm:cxn modelId="{5B49BA7A-2E93-47F1-80F0-0AC857486BBC}" type="presParOf" srcId="{1A1F5A75-A96B-4328-B1C9-ADF8F4AAD4AD}" destId="{768CDD51-D2A6-4F75-B289-7228BFDD1C3A}" srcOrd="6" destOrd="0" presId="urn:microsoft.com/office/officeart/2005/8/layout/gear1"/>
    <dgm:cxn modelId="{A18BEC58-0958-4CEF-9669-9BE09BE0DF88}" type="presParOf" srcId="{1A1F5A75-A96B-4328-B1C9-ADF8F4AAD4AD}" destId="{5C7FCDD8-39CF-4D3F-8496-52861D277074}" srcOrd="7" destOrd="0" presId="urn:microsoft.com/office/officeart/2005/8/layout/gear1"/>
    <dgm:cxn modelId="{474AA3A4-D323-4283-835E-B7629D93E4D2}" type="presParOf" srcId="{1A1F5A75-A96B-4328-B1C9-ADF8F4AAD4AD}" destId="{F451B5A9-1F0C-4E1E-93C6-E5A0455DBB7D}" srcOrd="8" destOrd="0" presId="urn:microsoft.com/office/officeart/2005/8/layout/gear1"/>
    <dgm:cxn modelId="{F32D2F63-32EB-427C-A06E-D49B686538EC}" type="presParOf" srcId="{1A1F5A75-A96B-4328-B1C9-ADF8F4AAD4AD}" destId="{F52244FA-79D6-49BB-85F3-0E37689DB35B}" srcOrd="9" destOrd="0" presId="urn:microsoft.com/office/officeart/2005/8/layout/gear1"/>
    <dgm:cxn modelId="{CBEDA8C2-87A1-4EA5-910D-D4E76D0FF2B2}" type="presParOf" srcId="{1A1F5A75-A96B-4328-B1C9-ADF8F4AAD4AD}" destId="{8E93D898-0DB8-4CCB-9F79-223245262704}" srcOrd="10" destOrd="0" presId="urn:microsoft.com/office/officeart/2005/8/layout/gear1"/>
    <dgm:cxn modelId="{E05DC7A5-07D3-4D12-A374-B23FAF801025}" type="presParOf" srcId="{1A1F5A75-A96B-4328-B1C9-ADF8F4AAD4AD}" destId="{E287DD4C-FD8D-45DF-B04F-A9CB30B8CE59}" srcOrd="11" destOrd="0" presId="urn:microsoft.com/office/officeart/2005/8/layout/gear1"/>
    <dgm:cxn modelId="{74963C0F-39C1-4523-963B-649D6F58C223}" type="presParOf" srcId="{1A1F5A75-A96B-4328-B1C9-ADF8F4AAD4AD}" destId="{CFDEAF4E-710B-4099-B4DA-1ABB99104DAF}" srcOrd="12" destOrd="0" presId="urn:microsoft.com/office/officeart/2005/8/layout/gear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4871F6-7BBF-4C1D-80AA-44893BEE805F}">
      <dsp:nvSpPr>
        <dsp:cNvPr id="0" name=""/>
        <dsp:cNvSpPr/>
      </dsp:nvSpPr>
      <dsp:spPr>
        <a:xfrm>
          <a:off x="5227635" y="3600855"/>
          <a:ext cx="2580548" cy="1694520"/>
        </a:xfrm>
        <a:prstGeom prst="roundRect">
          <a:avLst>
            <a:gd name="adj" fmla="val 10000"/>
          </a:avLst>
        </a:prstGeom>
        <a:solidFill>
          <a:schemeClr val="lt1">
            <a:alpha val="90000"/>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hu-HU" sz="1400" kern="1200" dirty="0">
              <a:latin typeface="Arial" panose="020B0604020202020204" pitchFamily="34" charset="0"/>
              <a:cs typeface="Arial" panose="020B0604020202020204" pitchFamily="34" charset="0"/>
            </a:rPr>
            <a:t>A nappali tagozatos hagyományos hallgatókkal együtt</a:t>
          </a:r>
          <a:r>
            <a:rPr lang="en-GB" sz="1400" kern="1200" dirty="0">
              <a:latin typeface="Arial" panose="020B0604020202020204" pitchFamily="34" charset="0"/>
              <a:cs typeface="Arial" panose="020B0604020202020204" pitchFamily="34" charset="0"/>
            </a:rPr>
            <a:t> / Together with the full-time students</a:t>
          </a:r>
          <a:endParaRPr lang="hu-HU" sz="1400" kern="1200" dirty="0">
            <a:latin typeface="Arial" panose="020B0604020202020204" pitchFamily="34" charset="0"/>
            <a:cs typeface="Arial" panose="020B0604020202020204" pitchFamily="34" charset="0"/>
          </a:endParaRPr>
        </a:p>
      </dsp:txBody>
      <dsp:txXfrm>
        <a:off x="6039022" y="4061708"/>
        <a:ext cx="1731937" cy="1196444"/>
      </dsp:txXfrm>
    </dsp:sp>
    <dsp:sp modelId="{F15824EB-7B49-4FBD-8B26-97D0A1911B77}">
      <dsp:nvSpPr>
        <dsp:cNvPr id="0" name=""/>
        <dsp:cNvSpPr/>
      </dsp:nvSpPr>
      <dsp:spPr>
        <a:xfrm>
          <a:off x="723973" y="3600855"/>
          <a:ext cx="2615915" cy="1694520"/>
        </a:xfrm>
        <a:prstGeom prst="roundRect">
          <a:avLst>
            <a:gd name="adj" fmla="val 10000"/>
          </a:avLst>
        </a:prstGeom>
        <a:solidFill>
          <a:schemeClr val="lt1">
            <a:alpha val="90000"/>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hu-HU" sz="1400" kern="1200" dirty="0">
              <a:latin typeface="Arial" panose="020B0604020202020204" pitchFamily="34" charset="0"/>
              <a:cs typeface="Arial" panose="020B0604020202020204" pitchFamily="34" charset="0"/>
            </a:rPr>
            <a:t>Vizsgák</a:t>
          </a:r>
          <a:r>
            <a:rPr lang="en-GB" sz="1400" kern="1200" dirty="0">
              <a:latin typeface="Arial" panose="020B0604020202020204" pitchFamily="34" charset="0"/>
              <a:cs typeface="Arial" panose="020B0604020202020204" pitchFamily="34" charset="0"/>
            </a:rPr>
            <a:t> / Exams</a:t>
          </a:r>
          <a:endParaRPr lang="hu-HU"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hu-HU" sz="1400" kern="1200" dirty="0">
              <a:latin typeface="Arial" panose="020B0604020202020204" pitchFamily="34" charset="0"/>
              <a:cs typeface="Arial" panose="020B0604020202020204" pitchFamily="34" charset="0"/>
            </a:rPr>
            <a:t>3 hét szabadság</a:t>
          </a:r>
          <a:r>
            <a:rPr lang="en-GB" sz="1400" kern="1200" dirty="0">
              <a:latin typeface="Arial" panose="020B0604020202020204" pitchFamily="34" charset="0"/>
              <a:cs typeface="Arial" panose="020B0604020202020204" pitchFamily="34" charset="0"/>
            </a:rPr>
            <a:t> / 3 week leave</a:t>
          </a:r>
          <a:endParaRPr lang="hu-HU" sz="1400" kern="1200" dirty="0">
            <a:latin typeface="Arial" panose="020B0604020202020204" pitchFamily="34" charset="0"/>
            <a:cs typeface="Arial" panose="020B0604020202020204" pitchFamily="34" charset="0"/>
          </a:endParaRPr>
        </a:p>
      </dsp:txBody>
      <dsp:txXfrm>
        <a:off x="761196" y="4061708"/>
        <a:ext cx="1756694" cy="1196444"/>
      </dsp:txXfrm>
    </dsp:sp>
    <dsp:sp modelId="{4B275EB6-67B9-4FDC-BB52-B1BD08B50B0B}">
      <dsp:nvSpPr>
        <dsp:cNvPr id="0" name=""/>
        <dsp:cNvSpPr/>
      </dsp:nvSpPr>
      <dsp:spPr>
        <a:xfrm>
          <a:off x="4987520" y="0"/>
          <a:ext cx="2615915" cy="1694520"/>
        </a:xfrm>
        <a:prstGeom prst="roundRect">
          <a:avLst>
            <a:gd name="adj" fmla="val 10000"/>
          </a:avLst>
        </a:prstGeom>
        <a:solidFill>
          <a:schemeClr val="lt1">
            <a:alpha val="90000"/>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hu-HU" sz="1400" kern="1200" dirty="0">
              <a:latin typeface="Arial" panose="020B0604020202020204" pitchFamily="34" charset="0"/>
              <a:cs typeface="Arial" panose="020B0604020202020204" pitchFamily="34" charset="0"/>
            </a:rPr>
            <a:t>Vizsgák</a:t>
          </a:r>
          <a:r>
            <a:rPr lang="en-GB" sz="1400" kern="1200" dirty="0">
              <a:latin typeface="Arial" panose="020B0604020202020204" pitchFamily="34" charset="0"/>
              <a:cs typeface="Arial" panose="020B0604020202020204" pitchFamily="34" charset="0"/>
            </a:rPr>
            <a:t> / Exams</a:t>
          </a:r>
          <a:endParaRPr lang="hu-HU"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hu-HU" sz="1400" kern="1200" dirty="0">
              <a:latin typeface="Arial" panose="020B0604020202020204" pitchFamily="34" charset="0"/>
              <a:cs typeface="Arial" panose="020B0604020202020204" pitchFamily="34" charset="0"/>
            </a:rPr>
            <a:t>1 hét szabadság</a:t>
          </a:r>
          <a:r>
            <a:rPr lang="en-GB" sz="1400" kern="1200" dirty="0">
              <a:latin typeface="Arial" panose="020B0604020202020204" pitchFamily="34" charset="0"/>
              <a:cs typeface="Arial" panose="020B0604020202020204" pitchFamily="34" charset="0"/>
            </a:rPr>
            <a:t> / 1 week leave</a:t>
          </a:r>
          <a:endParaRPr lang="hu-HU" sz="1400" kern="1200" dirty="0">
            <a:latin typeface="Arial" panose="020B0604020202020204" pitchFamily="34" charset="0"/>
            <a:cs typeface="Arial" panose="020B0604020202020204" pitchFamily="34" charset="0"/>
          </a:endParaRPr>
        </a:p>
      </dsp:txBody>
      <dsp:txXfrm>
        <a:off x="5809518" y="37223"/>
        <a:ext cx="1756694" cy="1196444"/>
      </dsp:txXfrm>
    </dsp:sp>
    <dsp:sp modelId="{5898FDC6-33F8-4F79-84BC-100D34E4EA47}">
      <dsp:nvSpPr>
        <dsp:cNvPr id="0" name=""/>
        <dsp:cNvSpPr/>
      </dsp:nvSpPr>
      <dsp:spPr>
        <a:xfrm>
          <a:off x="719448" y="0"/>
          <a:ext cx="2615915" cy="1694520"/>
        </a:xfrm>
        <a:prstGeom prst="roundRect">
          <a:avLst>
            <a:gd name="adj" fmla="val 10000"/>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hu-HU" sz="1400" kern="1200" dirty="0">
              <a:latin typeface="Arial" panose="020B0604020202020204" pitchFamily="34" charset="0"/>
              <a:cs typeface="Arial" panose="020B0604020202020204" pitchFamily="34" charset="0"/>
            </a:rPr>
            <a:t>A nappali tagozatos hagyományos hallgatókkal együtt</a:t>
          </a:r>
          <a:r>
            <a:rPr lang="en-GB" sz="1400" kern="1200" dirty="0">
              <a:latin typeface="Arial" panose="020B0604020202020204" pitchFamily="34" charset="0"/>
              <a:cs typeface="Arial" panose="020B0604020202020204" pitchFamily="34" charset="0"/>
            </a:rPr>
            <a:t> / Together with the full-time students</a:t>
          </a:r>
          <a:endParaRPr lang="hu-HU" sz="1400" kern="1200" dirty="0">
            <a:latin typeface="Arial" panose="020B0604020202020204" pitchFamily="34" charset="0"/>
            <a:cs typeface="Arial" panose="020B0604020202020204" pitchFamily="34" charset="0"/>
          </a:endParaRPr>
        </a:p>
      </dsp:txBody>
      <dsp:txXfrm>
        <a:off x="756671" y="37223"/>
        <a:ext cx="1756694" cy="1196444"/>
      </dsp:txXfrm>
    </dsp:sp>
    <dsp:sp modelId="{359A51F2-A70D-423E-A054-E82AE6BBE860}">
      <dsp:nvSpPr>
        <dsp:cNvPr id="0" name=""/>
        <dsp:cNvSpPr/>
      </dsp:nvSpPr>
      <dsp:spPr>
        <a:xfrm>
          <a:off x="1815590" y="301836"/>
          <a:ext cx="2292897" cy="2292897"/>
        </a:xfrm>
        <a:prstGeom prst="pieWedg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hu-HU" sz="1600" b="1" kern="1200" dirty="0">
              <a:latin typeface="Arial" panose="020B0604020202020204" pitchFamily="34" charset="0"/>
              <a:cs typeface="Arial" panose="020B0604020202020204" pitchFamily="34" charset="0"/>
            </a:rPr>
            <a:t>Őszi félév szorgalmi időszak</a:t>
          </a:r>
          <a:r>
            <a:rPr lang="en-GB" sz="1600" b="1" kern="1200" dirty="0">
              <a:latin typeface="Arial" panose="020B0604020202020204" pitchFamily="34" charset="0"/>
              <a:cs typeface="Arial" panose="020B0604020202020204" pitchFamily="34" charset="0"/>
            </a:rPr>
            <a:t> (</a:t>
          </a:r>
          <a:r>
            <a:rPr lang="hu-HU" sz="1600" b="1" kern="1200" dirty="0">
              <a:latin typeface="Arial" panose="020B0604020202020204" pitchFamily="34" charset="0"/>
              <a:cs typeface="Arial" panose="020B0604020202020204" pitchFamily="34" charset="0"/>
            </a:rPr>
            <a:t>14 hét</a:t>
          </a:r>
          <a:r>
            <a:rPr lang="en-GB" sz="1600" b="1" kern="1200" dirty="0">
              <a:latin typeface="Arial" panose="020B0604020202020204" pitchFamily="34" charset="0"/>
              <a:cs typeface="Arial" panose="020B0604020202020204" pitchFamily="34" charset="0"/>
            </a:rPr>
            <a:t>) / Study period semester of Autumn </a:t>
          </a:r>
          <a:br>
            <a:rPr lang="en-GB" sz="1600" b="1" kern="1200" dirty="0">
              <a:latin typeface="Arial" panose="020B0604020202020204" pitchFamily="34" charset="0"/>
              <a:cs typeface="Arial" panose="020B0604020202020204" pitchFamily="34" charset="0"/>
            </a:rPr>
          </a:br>
          <a:r>
            <a:rPr lang="en-GB" sz="1600" b="1" kern="1200" dirty="0">
              <a:latin typeface="Arial" panose="020B0604020202020204" pitchFamily="34" charset="0"/>
              <a:cs typeface="Arial" panose="020B0604020202020204" pitchFamily="34" charset="0"/>
            </a:rPr>
            <a:t>(14 weeks)</a:t>
          </a:r>
          <a:endParaRPr lang="hu-HU" sz="1600" b="1" kern="1200" dirty="0">
            <a:latin typeface="Arial" panose="020B0604020202020204" pitchFamily="34" charset="0"/>
            <a:cs typeface="Arial" panose="020B0604020202020204" pitchFamily="34" charset="0"/>
          </a:endParaRPr>
        </a:p>
      </dsp:txBody>
      <dsp:txXfrm>
        <a:off x="2487164" y="973410"/>
        <a:ext cx="1621323" cy="1621323"/>
      </dsp:txXfrm>
    </dsp:sp>
    <dsp:sp modelId="{A4DBBEE4-6CB8-4A60-8F65-9164CB78BD54}">
      <dsp:nvSpPr>
        <dsp:cNvPr id="0" name=""/>
        <dsp:cNvSpPr/>
      </dsp:nvSpPr>
      <dsp:spPr>
        <a:xfrm rot="5400000">
          <a:off x="4214395" y="301836"/>
          <a:ext cx="2292897" cy="2292897"/>
        </a:xfrm>
        <a:prstGeom prst="pieWedg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hu-HU" sz="1600" b="1" kern="1200" dirty="0">
              <a:latin typeface="Arial" panose="020B0604020202020204" pitchFamily="34" charset="0"/>
              <a:cs typeface="Arial" panose="020B0604020202020204" pitchFamily="34" charset="0"/>
            </a:rPr>
            <a:t>Gyakorlati időszak</a:t>
          </a:r>
          <a:r>
            <a:rPr lang="en-GB" sz="1600" b="1" kern="1200" dirty="0">
              <a:latin typeface="Arial" panose="020B0604020202020204" pitchFamily="34" charset="0"/>
              <a:cs typeface="Arial" panose="020B0604020202020204" pitchFamily="34" charset="0"/>
            </a:rPr>
            <a:t> 8 </a:t>
          </a:r>
          <a:r>
            <a:rPr lang="hu-HU" sz="1600" b="1" kern="1200" dirty="0">
              <a:latin typeface="Arial" panose="020B0604020202020204" pitchFamily="34" charset="0"/>
              <a:cs typeface="Arial" panose="020B0604020202020204" pitchFamily="34" charset="0"/>
            </a:rPr>
            <a:t>hét</a:t>
          </a:r>
          <a:r>
            <a:rPr lang="en-GB" sz="1600" b="1" kern="1200" dirty="0">
              <a:latin typeface="Arial" panose="020B0604020202020204" pitchFamily="34" charset="0"/>
              <a:cs typeface="Arial" panose="020B0604020202020204" pitchFamily="34" charset="0"/>
            </a:rPr>
            <a:t> / Practical period 8 weeks</a:t>
          </a:r>
        </a:p>
      </dsp:txBody>
      <dsp:txXfrm rot="-5400000">
        <a:off x="4214395" y="973410"/>
        <a:ext cx="1621323" cy="1621323"/>
      </dsp:txXfrm>
    </dsp:sp>
    <dsp:sp modelId="{F728FC99-33D1-4F31-A66F-34EC23F571F8}">
      <dsp:nvSpPr>
        <dsp:cNvPr id="0" name=""/>
        <dsp:cNvSpPr/>
      </dsp:nvSpPr>
      <dsp:spPr>
        <a:xfrm rot="10800000">
          <a:off x="4214395" y="2700641"/>
          <a:ext cx="2292897" cy="2292897"/>
        </a:xfrm>
        <a:prstGeom prst="pieWedge">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ts val="500"/>
            </a:spcAft>
            <a:buNone/>
          </a:pPr>
          <a:r>
            <a:rPr lang="en-GB" sz="1600" b="1" kern="1200" dirty="0">
              <a:latin typeface="Arial" panose="020B0604020202020204" pitchFamily="34" charset="0"/>
              <a:cs typeface="Arial" panose="020B0604020202020204" pitchFamily="34" charset="0"/>
            </a:rPr>
            <a:t>  </a:t>
          </a:r>
          <a:r>
            <a:rPr lang="hu-HU" sz="1600" b="1" kern="1200" dirty="0">
              <a:latin typeface="Arial" panose="020B0604020202020204" pitchFamily="34" charset="0"/>
              <a:cs typeface="Arial" panose="020B0604020202020204" pitchFamily="34" charset="0"/>
            </a:rPr>
            <a:t>Tavaszi félév szorgalmi</a:t>
          </a:r>
          <a:r>
            <a:rPr lang="en-GB" sz="1600" b="1" kern="1200" dirty="0">
              <a:latin typeface="Arial" panose="020B0604020202020204" pitchFamily="34" charset="0"/>
              <a:cs typeface="Arial" panose="020B0604020202020204" pitchFamily="34" charset="0"/>
            </a:rPr>
            <a:t> </a:t>
          </a:r>
          <a:r>
            <a:rPr lang="hu-HU" sz="1600" b="1" kern="1200" dirty="0">
              <a:latin typeface="Arial" panose="020B0604020202020204" pitchFamily="34" charset="0"/>
              <a:cs typeface="Arial" panose="020B0604020202020204" pitchFamily="34" charset="0"/>
            </a:rPr>
            <a:t>időszak</a:t>
          </a:r>
        </a:p>
        <a:p>
          <a:pPr marL="0" lvl="0" indent="0" algn="ctr" defTabSz="711200">
            <a:lnSpc>
              <a:spcPct val="90000"/>
            </a:lnSpc>
            <a:spcBef>
              <a:spcPct val="0"/>
            </a:spcBef>
            <a:spcAft>
              <a:spcPts val="500"/>
            </a:spcAft>
            <a:buNone/>
          </a:pPr>
          <a:r>
            <a:rPr lang="hu-HU" sz="1600" b="1" kern="1200" dirty="0">
              <a:latin typeface="Arial" panose="020B0604020202020204" pitchFamily="34" charset="0"/>
              <a:cs typeface="Arial" panose="020B0604020202020204" pitchFamily="34" charset="0"/>
            </a:rPr>
            <a:t>14 hét</a:t>
          </a:r>
          <a:r>
            <a:rPr lang="en-GB" sz="1600" b="1" kern="1200" dirty="0">
              <a:latin typeface="Arial" panose="020B0604020202020204" pitchFamily="34" charset="0"/>
              <a:cs typeface="Arial" panose="020B0604020202020204" pitchFamily="34" charset="0"/>
            </a:rPr>
            <a:t> / Study period semester of Spring </a:t>
          </a:r>
          <a:br>
            <a:rPr lang="en-GB" sz="1600" b="1" kern="1200" dirty="0">
              <a:latin typeface="Arial" panose="020B0604020202020204" pitchFamily="34" charset="0"/>
              <a:cs typeface="Arial" panose="020B0604020202020204" pitchFamily="34" charset="0"/>
            </a:rPr>
          </a:br>
          <a:r>
            <a:rPr lang="en-GB" sz="1600" b="1" kern="1200" dirty="0">
              <a:latin typeface="Arial" panose="020B0604020202020204" pitchFamily="34" charset="0"/>
              <a:cs typeface="Arial" panose="020B0604020202020204" pitchFamily="34" charset="0"/>
            </a:rPr>
            <a:t>(14 weeks)</a:t>
          </a:r>
          <a:endParaRPr lang="hu-HU" sz="1600" b="1" kern="1200" dirty="0">
            <a:latin typeface="Arial" panose="020B0604020202020204" pitchFamily="34" charset="0"/>
            <a:cs typeface="Arial" panose="020B0604020202020204" pitchFamily="34" charset="0"/>
          </a:endParaRPr>
        </a:p>
      </dsp:txBody>
      <dsp:txXfrm rot="10800000">
        <a:off x="4214395" y="2700641"/>
        <a:ext cx="1621323" cy="1621323"/>
      </dsp:txXfrm>
    </dsp:sp>
    <dsp:sp modelId="{E8ECFEB3-0DE2-4F89-B9E6-7F59CBEF719B}">
      <dsp:nvSpPr>
        <dsp:cNvPr id="0" name=""/>
        <dsp:cNvSpPr/>
      </dsp:nvSpPr>
      <dsp:spPr>
        <a:xfrm rot="16200000">
          <a:off x="1815590" y="2700641"/>
          <a:ext cx="2292897" cy="2292897"/>
        </a:xfrm>
        <a:prstGeom prst="pieWedge">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hu-HU" sz="1600" b="1" kern="1200" dirty="0">
              <a:latin typeface="Arial" panose="020B0604020202020204" pitchFamily="34" charset="0"/>
              <a:cs typeface="Arial" panose="020B0604020202020204" pitchFamily="34" charset="0"/>
            </a:rPr>
            <a:t>Gyakorlati időszak</a:t>
          </a:r>
          <a:r>
            <a:rPr lang="en-GB" sz="1600" b="1" kern="1200" dirty="0">
              <a:latin typeface="Arial" panose="020B0604020202020204" pitchFamily="34" charset="0"/>
              <a:cs typeface="Arial" panose="020B0604020202020204" pitchFamily="34" charset="0"/>
            </a:rPr>
            <a:t> </a:t>
          </a:r>
          <a:r>
            <a:rPr lang="hu-HU" sz="1600" b="1" kern="1200" dirty="0">
              <a:latin typeface="Arial" panose="020B0604020202020204" pitchFamily="34" charset="0"/>
              <a:cs typeface="Arial" panose="020B0604020202020204" pitchFamily="34" charset="0"/>
            </a:rPr>
            <a:t>16 hét</a:t>
          </a:r>
          <a:r>
            <a:rPr lang="en-GB" sz="1600" b="1" kern="1200" dirty="0">
              <a:latin typeface="Arial" panose="020B0604020202020204" pitchFamily="34" charset="0"/>
              <a:cs typeface="Arial" panose="020B0604020202020204" pitchFamily="34" charset="0"/>
            </a:rPr>
            <a:t> / P</a:t>
          </a:r>
          <a:r>
            <a:rPr lang="en-US" sz="1600" b="1" kern="1200" dirty="0" err="1">
              <a:latin typeface="Arial" panose="020B0604020202020204" pitchFamily="34" charset="0"/>
              <a:cs typeface="Arial" panose="020B0604020202020204" pitchFamily="34" charset="0"/>
            </a:rPr>
            <a:t>ractical</a:t>
          </a:r>
          <a:r>
            <a:rPr lang="en-US" sz="1600" b="1" kern="1200" dirty="0">
              <a:latin typeface="Arial" panose="020B0604020202020204" pitchFamily="34" charset="0"/>
              <a:cs typeface="Arial" panose="020B0604020202020204" pitchFamily="34" charset="0"/>
            </a:rPr>
            <a:t> period</a:t>
          </a:r>
        </a:p>
        <a:p>
          <a:pPr marL="0" lvl="0" indent="0" algn="ctr" defTabSz="711200">
            <a:lnSpc>
              <a:spcPct val="90000"/>
            </a:lnSpc>
            <a:spcBef>
              <a:spcPct val="0"/>
            </a:spcBef>
            <a:spcAft>
              <a:spcPct val="35000"/>
            </a:spcAft>
            <a:buNone/>
          </a:pPr>
          <a:r>
            <a:rPr lang="en-US" sz="1600" b="1" kern="1200" dirty="0">
              <a:latin typeface="Arial" panose="020B0604020202020204" pitchFamily="34" charset="0"/>
              <a:cs typeface="Arial" panose="020B0604020202020204" pitchFamily="34" charset="0"/>
            </a:rPr>
            <a:t>16 weeks</a:t>
          </a:r>
          <a:endParaRPr lang="hu-HU" sz="1600" b="1" kern="1200" dirty="0">
            <a:latin typeface="Arial" panose="020B0604020202020204" pitchFamily="34" charset="0"/>
            <a:cs typeface="Arial" panose="020B0604020202020204" pitchFamily="34" charset="0"/>
          </a:endParaRPr>
        </a:p>
      </dsp:txBody>
      <dsp:txXfrm rot="5400000">
        <a:off x="2487164" y="2700641"/>
        <a:ext cx="1621323" cy="1621323"/>
      </dsp:txXfrm>
    </dsp:sp>
    <dsp:sp modelId="{925536B4-9E97-4175-9783-0CB6864E97D6}">
      <dsp:nvSpPr>
        <dsp:cNvPr id="0" name=""/>
        <dsp:cNvSpPr/>
      </dsp:nvSpPr>
      <dsp:spPr>
        <a:xfrm>
          <a:off x="3765612" y="2171103"/>
          <a:ext cx="791658" cy="688398"/>
        </a:xfrm>
        <a:prstGeom prst="circularArrow">
          <a:avLst/>
        </a:prstGeom>
        <a:solidFill>
          <a:schemeClr val="accent2">
            <a:tint val="4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4C3D4C-0EDE-4376-9D6B-788679161A5E}">
      <dsp:nvSpPr>
        <dsp:cNvPr id="0" name=""/>
        <dsp:cNvSpPr/>
      </dsp:nvSpPr>
      <dsp:spPr>
        <a:xfrm rot="10800000">
          <a:off x="3765612" y="2332220"/>
          <a:ext cx="791658" cy="638131"/>
        </a:xfrm>
        <a:prstGeom prst="circularArrow">
          <a:avLst/>
        </a:prstGeom>
        <a:solidFill>
          <a:schemeClr val="accent2">
            <a:tint val="4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E6CA5-B6BB-45B5-B642-7CE73EF152A1}">
      <dsp:nvSpPr>
        <dsp:cNvPr id="0" name=""/>
        <dsp:cNvSpPr/>
      </dsp:nvSpPr>
      <dsp:spPr>
        <a:xfrm>
          <a:off x="0" y="4969"/>
          <a:ext cx="4657316" cy="1088319"/>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hu-HU" sz="1600" b="1" kern="1200" dirty="0"/>
            <a:t>specifikus gyakorlati képzés a vállalkozásnál</a:t>
          </a:r>
          <a:r>
            <a:rPr lang="en-GB" sz="1600" b="1" kern="1200" dirty="0"/>
            <a:t> / specific practical training at the enterprise</a:t>
          </a:r>
          <a:endParaRPr lang="hu-HU" sz="1600" b="1" kern="1200" dirty="0"/>
        </a:p>
      </dsp:txBody>
      <dsp:txXfrm>
        <a:off x="53127" y="58096"/>
        <a:ext cx="4551062" cy="982065"/>
      </dsp:txXfrm>
    </dsp:sp>
    <dsp:sp modelId="{E5C12D26-34C0-4EEF-A454-5443E27BEEBC}">
      <dsp:nvSpPr>
        <dsp:cNvPr id="0" name=""/>
        <dsp:cNvSpPr/>
      </dsp:nvSpPr>
      <dsp:spPr>
        <a:xfrm>
          <a:off x="0" y="1139369"/>
          <a:ext cx="4657316" cy="1088319"/>
        </a:xfrm>
        <a:prstGeom prst="roundRect">
          <a:avLst/>
        </a:prstGeom>
        <a:solidFill>
          <a:schemeClr val="accent3">
            <a:hueOff val="-477801"/>
            <a:satOff val="393"/>
            <a:lumOff val="-32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hu-HU" sz="1600" b="1" kern="1200" dirty="0"/>
            <a:t>hallgató bevonása konkrét „üzemi” gyakorlati feladatokba</a:t>
          </a:r>
          <a:r>
            <a:rPr lang="en-GB" sz="1600" b="1" kern="1200" dirty="0"/>
            <a:t> / involving student of specific "operational" practical exercises</a:t>
          </a:r>
          <a:endParaRPr lang="hu-HU" sz="1600" b="1" kern="1200" dirty="0"/>
        </a:p>
      </dsp:txBody>
      <dsp:txXfrm>
        <a:off x="53127" y="1192496"/>
        <a:ext cx="4551062" cy="982065"/>
      </dsp:txXfrm>
    </dsp:sp>
    <dsp:sp modelId="{B1070F0B-CDC2-4838-A366-771DB67481DC}">
      <dsp:nvSpPr>
        <dsp:cNvPr id="0" name=""/>
        <dsp:cNvSpPr/>
      </dsp:nvSpPr>
      <dsp:spPr>
        <a:xfrm>
          <a:off x="0" y="2273768"/>
          <a:ext cx="4657316" cy="1088319"/>
        </a:xfrm>
        <a:prstGeom prst="roundRect">
          <a:avLst/>
        </a:prstGeom>
        <a:solidFill>
          <a:schemeClr val="accent3">
            <a:hueOff val="-955602"/>
            <a:satOff val="787"/>
            <a:lumOff val="-65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hu-HU" sz="1600" b="1" kern="1200" dirty="0"/>
            <a:t>projekt jellegű munka az önálló munkavégzés képességének megteremtése érdekében</a:t>
          </a:r>
          <a:r>
            <a:rPr lang="en-GB" sz="1600" b="1" kern="1200" dirty="0"/>
            <a:t> / project-based assessment for the capacity to work independently</a:t>
          </a:r>
          <a:endParaRPr lang="hu-HU" sz="1600" b="1" kern="1200" dirty="0"/>
        </a:p>
      </dsp:txBody>
      <dsp:txXfrm>
        <a:off x="53127" y="2326895"/>
        <a:ext cx="4551062" cy="982065"/>
      </dsp:txXfrm>
    </dsp:sp>
    <dsp:sp modelId="{D1C3063E-2614-4190-9045-EDC443584EA7}">
      <dsp:nvSpPr>
        <dsp:cNvPr id="0" name=""/>
        <dsp:cNvSpPr/>
      </dsp:nvSpPr>
      <dsp:spPr>
        <a:xfrm>
          <a:off x="0" y="3408167"/>
          <a:ext cx="4657316" cy="1088319"/>
        </a:xfrm>
        <a:prstGeom prst="roundRect">
          <a:avLst/>
        </a:prstGeom>
        <a:solidFill>
          <a:schemeClr val="accent3">
            <a:hueOff val="-1433403"/>
            <a:satOff val="1180"/>
            <a:lumOff val="-98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hu-HU" sz="1600" b="1" kern="1200" dirty="0"/>
            <a:t>„puha” készségek és munkakultúra megtanítása</a:t>
          </a:r>
          <a:r>
            <a:rPr lang="en-GB" sz="1600" b="1" kern="1200" dirty="0"/>
            <a:t> / Teaching of "Soft" skills and work culture</a:t>
          </a:r>
          <a:endParaRPr lang="hu-HU" sz="1600" b="1" kern="1200" dirty="0"/>
        </a:p>
      </dsp:txBody>
      <dsp:txXfrm>
        <a:off x="53127" y="3461294"/>
        <a:ext cx="4551062" cy="9820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841064-364E-4C32-B657-0B28704DCFD6}">
      <dsp:nvSpPr>
        <dsp:cNvPr id="0" name=""/>
        <dsp:cNvSpPr/>
      </dsp:nvSpPr>
      <dsp:spPr>
        <a:xfrm>
          <a:off x="2476810" y="2293961"/>
          <a:ext cx="2803731" cy="2803731"/>
        </a:xfrm>
        <a:prstGeom prst="gear9">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hu-HU" sz="1200" b="1" kern="1200" dirty="0"/>
            <a:t>AZONNAL BEVETHETŐ MÉRNÖK</a:t>
          </a:r>
          <a:r>
            <a:rPr lang="en-GB" sz="1200" b="1" kern="1200" dirty="0"/>
            <a:t> / </a:t>
          </a:r>
          <a:r>
            <a:rPr lang="en-US" sz="1200" b="1" kern="1200" cap="all" baseline="0" dirty="0"/>
            <a:t>Immediate deployment of ENGINEER</a:t>
          </a:r>
          <a:endParaRPr lang="hu-HU" sz="1200" b="1" kern="1200" cap="all" baseline="0" dirty="0"/>
        </a:p>
      </dsp:txBody>
      <dsp:txXfrm>
        <a:off x="3040485" y="2950722"/>
        <a:ext cx="1676381" cy="1441175"/>
      </dsp:txXfrm>
    </dsp:sp>
    <dsp:sp modelId="{57D950A1-3176-49EF-B2C4-0C1C28408A6D}">
      <dsp:nvSpPr>
        <dsp:cNvPr id="0" name=""/>
        <dsp:cNvSpPr/>
      </dsp:nvSpPr>
      <dsp:spPr>
        <a:xfrm>
          <a:off x="845549" y="1631261"/>
          <a:ext cx="2039077" cy="2039077"/>
        </a:xfrm>
        <a:prstGeom prst="gear6">
          <a:avLst/>
        </a:prstGeom>
        <a:solidFill>
          <a:schemeClr val="accent2">
            <a:hueOff val="-1482143"/>
            <a:satOff val="7100"/>
            <a:lumOff val="656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hu-HU" sz="900" b="1" kern="1200" dirty="0"/>
            <a:t>KORSZERŰ IPARI, TECHNIKAI ÉS HELYI ISMERET</a:t>
          </a:r>
          <a:r>
            <a:rPr lang="en-GB" sz="900" b="1" kern="1200" dirty="0"/>
            <a:t> / MODERN INDUSTRIAL, TECHNICAL AND LOCAL KNOWLEDGE</a:t>
          </a:r>
          <a:endParaRPr lang="hu-HU" sz="900" b="1" kern="1200" dirty="0"/>
        </a:p>
      </dsp:txBody>
      <dsp:txXfrm>
        <a:off x="1358893" y="2147707"/>
        <a:ext cx="1012389" cy="1006185"/>
      </dsp:txXfrm>
    </dsp:sp>
    <dsp:sp modelId="{768CDD51-D2A6-4F75-B289-7228BFDD1C3A}">
      <dsp:nvSpPr>
        <dsp:cNvPr id="0" name=""/>
        <dsp:cNvSpPr/>
      </dsp:nvSpPr>
      <dsp:spPr>
        <a:xfrm rot="20700000">
          <a:off x="1987640" y="224506"/>
          <a:ext cx="1997879" cy="1997879"/>
        </a:xfrm>
        <a:prstGeom prst="gear6">
          <a:avLst/>
        </a:prstGeom>
        <a:solidFill>
          <a:schemeClr val="accent2">
            <a:hueOff val="-2964286"/>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r>
            <a:rPr lang="hu-HU" sz="900" b="1" kern="1200" dirty="0"/>
            <a:t>MAGAS SZINTŰ ELMÉLETI KÉPZÉS</a:t>
          </a:r>
          <a:r>
            <a:rPr lang="en-GB" sz="900" b="1" kern="1200" dirty="0"/>
            <a:t> / </a:t>
          </a:r>
          <a:r>
            <a:rPr lang="en-US" sz="900" b="1" kern="1200" dirty="0"/>
            <a:t>HIGH-LEVEL </a:t>
          </a:r>
          <a:r>
            <a:rPr lang="en-US" sz="900" b="1" kern="1200" cap="all" baseline="0" dirty="0"/>
            <a:t>theoretical training</a:t>
          </a:r>
          <a:endParaRPr lang="hu-HU" sz="900" b="1" kern="1200" cap="all" baseline="0" dirty="0"/>
        </a:p>
      </dsp:txBody>
      <dsp:txXfrm rot="-20700000">
        <a:off x="2425833" y="662700"/>
        <a:ext cx="1121492" cy="1121492"/>
      </dsp:txXfrm>
    </dsp:sp>
    <dsp:sp modelId="{8E93D898-0DB8-4CCB-9F79-223245262704}">
      <dsp:nvSpPr>
        <dsp:cNvPr id="0" name=""/>
        <dsp:cNvSpPr/>
      </dsp:nvSpPr>
      <dsp:spPr>
        <a:xfrm>
          <a:off x="2271267" y="1865147"/>
          <a:ext cx="3588775" cy="3588775"/>
        </a:xfrm>
        <a:prstGeom prst="circularArrow">
          <a:avLst>
            <a:gd name="adj1" fmla="val 4687"/>
            <a:gd name="adj2" fmla="val 299029"/>
            <a:gd name="adj3" fmla="val 2534207"/>
            <a:gd name="adj4" fmla="val 15822945"/>
            <a:gd name="adj5" fmla="val 5469"/>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287DD4C-FD8D-45DF-B04F-A9CB30B8CE59}">
      <dsp:nvSpPr>
        <dsp:cNvPr id="0" name=""/>
        <dsp:cNvSpPr/>
      </dsp:nvSpPr>
      <dsp:spPr>
        <a:xfrm>
          <a:off x="484432" y="1176214"/>
          <a:ext cx="2607469" cy="2607469"/>
        </a:xfrm>
        <a:prstGeom prst="leftCircularArrow">
          <a:avLst>
            <a:gd name="adj1" fmla="val 6452"/>
            <a:gd name="adj2" fmla="val 429999"/>
            <a:gd name="adj3" fmla="val 10489124"/>
            <a:gd name="adj4" fmla="val 14837806"/>
            <a:gd name="adj5" fmla="val 7527"/>
          </a:avLst>
        </a:prstGeom>
        <a:solidFill>
          <a:schemeClr val="accent2">
            <a:hueOff val="-1482143"/>
            <a:satOff val="7100"/>
            <a:lumOff val="656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FDEAF4E-710B-4099-B4DA-1ABB99104DAF}">
      <dsp:nvSpPr>
        <dsp:cNvPr id="0" name=""/>
        <dsp:cNvSpPr/>
      </dsp:nvSpPr>
      <dsp:spPr>
        <a:xfrm>
          <a:off x="1525510" y="-216981"/>
          <a:ext cx="2811377" cy="2811377"/>
        </a:xfrm>
        <a:prstGeom prst="circularArrow">
          <a:avLst>
            <a:gd name="adj1" fmla="val 5984"/>
            <a:gd name="adj2" fmla="val 394124"/>
            <a:gd name="adj3" fmla="val 13313824"/>
            <a:gd name="adj4" fmla="val 10508221"/>
            <a:gd name="adj5" fmla="val 6981"/>
          </a:avLst>
        </a:prstGeom>
        <a:solidFill>
          <a:schemeClr val="accent2">
            <a:hueOff val="-2964286"/>
            <a:satOff val="14200"/>
            <a:lumOff val="13137"/>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ED5D75-228E-4E78-89B6-D1FC7EACD9EA}" type="datetimeFigureOut">
              <a:rPr lang="en-GB" smtClean="0"/>
              <a:t>09/02/2017</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9D4939-1B9A-4E7C-B581-E5F26AEA75CB}" type="slidenum">
              <a:rPr lang="en-GB" smtClean="0"/>
              <a:t>‹#›</a:t>
            </a:fld>
            <a:endParaRPr lang="en-GB"/>
          </a:p>
        </p:txBody>
      </p:sp>
    </p:spTree>
    <p:extLst>
      <p:ext uri="{BB962C8B-B14F-4D97-AF65-F5344CB8AC3E}">
        <p14:creationId xmlns:p14="http://schemas.microsoft.com/office/powerpoint/2010/main" val="495901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69015CB-9DD4-4F3B-9091-51190C14EB6E}" type="datetimeFigureOut">
              <a:rPr lang="en-GB" smtClean="0"/>
              <a:t>09/02/2017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C51B3F-E1ED-47BD-A5DC-233D7365E5D3}" type="slidenum">
              <a:rPr lang="en-GB" smtClean="0"/>
              <a:t>‹#›</a:t>
            </a:fld>
            <a:endParaRPr lang="en-GB"/>
          </a:p>
        </p:txBody>
      </p:sp>
    </p:spTree>
    <p:extLst>
      <p:ext uri="{BB962C8B-B14F-4D97-AF65-F5344CB8AC3E}">
        <p14:creationId xmlns:p14="http://schemas.microsoft.com/office/powerpoint/2010/main" val="30935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9015CB-9DD4-4F3B-9091-51190C14EB6E}" type="datetimeFigureOut">
              <a:rPr lang="en-GB" smtClean="0"/>
              <a:t>09/02/2017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C51B3F-E1ED-47BD-A5DC-233D7365E5D3}" type="slidenum">
              <a:rPr lang="en-GB" smtClean="0"/>
              <a:t>‹#›</a:t>
            </a:fld>
            <a:endParaRPr lang="en-GB"/>
          </a:p>
        </p:txBody>
      </p:sp>
    </p:spTree>
    <p:extLst>
      <p:ext uri="{BB962C8B-B14F-4D97-AF65-F5344CB8AC3E}">
        <p14:creationId xmlns:p14="http://schemas.microsoft.com/office/powerpoint/2010/main" val="27216460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69015CB-9DD4-4F3B-9091-51190C14EB6E}" type="datetimeFigureOut">
              <a:rPr lang="en-GB" smtClean="0"/>
              <a:t>09/02/2017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C51B3F-E1ED-47BD-A5DC-233D7365E5D3}" type="slidenum">
              <a:rPr lang="en-GB" smtClean="0"/>
              <a:t>‹#›</a:t>
            </a:fld>
            <a:endParaRPr lang="en-GB"/>
          </a:p>
        </p:txBody>
      </p:sp>
    </p:spTree>
    <p:extLst>
      <p:ext uri="{BB962C8B-B14F-4D97-AF65-F5344CB8AC3E}">
        <p14:creationId xmlns:p14="http://schemas.microsoft.com/office/powerpoint/2010/main" val="2009067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9015CB-9DD4-4F3B-9091-51190C14EB6E}" type="datetimeFigureOut">
              <a:rPr lang="en-GB" smtClean="0"/>
              <a:t>09/02/2017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C51B3F-E1ED-47BD-A5DC-233D7365E5D3}" type="slidenum">
              <a:rPr lang="en-GB" smtClean="0"/>
              <a:t>‹#›</a:t>
            </a:fld>
            <a:endParaRPr lang="en-GB"/>
          </a:p>
        </p:txBody>
      </p:sp>
    </p:spTree>
    <p:extLst>
      <p:ext uri="{BB962C8B-B14F-4D97-AF65-F5344CB8AC3E}">
        <p14:creationId xmlns:p14="http://schemas.microsoft.com/office/powerpoint/2010/main" val="2874782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69015CB-9DD4-4F3B-9091-51190C14EB6E}" type="datetimeFigureOut">
              <a:rPr lang="en-GB" smtClean="0"/>
              <a:t>09/02/2017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3C51B3F-E1ED-47BD-A5DC-233D7365E5D3}" type="slidenum">
              <a:rPr lang="en-GB" smtClean="0"/>
              <a:t>‹#›</a:t>
            </a:fld>
            <a:endParaRPr lang="en-GB"/>
          </a:p>
        </p:txBody>
      </p:sp>
    </p:spTree>
    <p:extLst>
      <p:ext uri="{BB962C8B-B14F-4D97-AF65-F5344CB8AC3E}">
        <p14:creationId xmlns:p14="http://schemas.microsoft.com/office/powerpoint/2010/main" val="214476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69015CB-9DD4-4F3B-9091-51190C14EB6E}" type="datetimeFigureOut">
              <a:rPr lang="en-GB" smtClean="0"/>
              <a:t>09/02/2017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3C51B3F-E1ED-47BD-A5DC-233D7365E5D3}" type="slidenum">
              <a:rPr lang="en-GB" smtClean="0"/>
              <a:t>‹#›</a:t>
            </a:fld>
            <a:endParaRPr lang="en-GB"/>
          </a:p>
        </p:txBody>
      </p:sp>
    </p:spTree>
    <p:extLst>
      <p:ext uri="{BB962C8B-B14F-4D97-AF65-F5344CB8AC3E}">
        <p14:creationId xmlns:p14="http://schemas.microsoft.com/office/powerpoint/2010/main" val="400782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9015CB-9DD4-4F3B-9091-51190C14EB6E}" type="datetimeFigureOut">
              <a:rPr lang="en-GB" smtClean="0"/>
              <a:t>09/02/2017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3C51B3F-E1ED-47BD-A5DC-233D7365E5D3}" type="slidenum">
              <a:rPr lang="en-GB" smtClean="0"/>
              <a:t>‹#›</a:t>
            </a:fld>
            <a:endParaRPr lang="en-GB"/>
          </a:p>
        </p:txBody>
      </p:sp>
    </p:spTree>
    <p:extLst>
      <p:ext uri="{BB962C8B-B14F-4D97-AF65-F5344CB8AC3E}">
        <p14:creationId xmlns:p14="http://schemas.microsoft.com/office/powerpoint/2010/main" val="4049058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69015CB-9DD4-4F3B-9091-51190C14EB6E}" type="datetimeFigureOut">
              <a:rPr lang="en-GB" smtClean="0"/>
              <a:t>09/02/2017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C51B3F-E1ED-47BD-A5DC-233D7365E5D3}" type="slidenum">
              <a:rPr lang="en-GB" smtClean="0"/>
              <a:t>‹#›</a:t>
            </a:fld>
            <a:endParaRPr lang="en-GB"/>
          </a:p>
        </p:txBody>
      </p:sp>
    </p:spTree>
    <p:extLst>
      <p:ext uri="{BB962C8B-B14F-4D97-AF65-F5344CB8AC3E}">
        <p14:creationId xmlns:p14="http://schemas.microsoft.com/office/powerpoint/2010/main" val="30122243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69015CB-9DD4-4F3B-9091-51190C14EB6E}" type="datetimeFigureOut">
              <a:rPr lang="en-GB" smtClean="0"/>
              <a:t>09/02/2017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3C51B3F-E1ED-47BD-A5DC-233D7365E5D3}" type="slidenum">
              <a:rPr lang="en-GB" smtClean="0"/>
              <a:t>‹#›</a:t>
            </a:fld>
            <a:endParaRPr lang="en-GB"/>
          </a:p>
        </p:txBody>
      </p:sp>
    </p:spTree>
    <p:extLst>
      <p:ext uri="{BB962C8B-B14F-4D97-AF65-F5344CB8AC3E}">
        <p14:creationId xmlns:p14="http://schemas.microsoft.com/office/powerpoint/2010/main" val="509322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69015CB-9DD4-4F3B-9091-51190C14EB6E}" type="datetimeFigureOut">
              <a:rPr lang="en-GB" smtClean="0"/>
              <a:t>09/02/2017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C51B3F-E1ED-47BD-A5DC-233D7365E5D3}" type="slidenum">
              <a:rPr lang="en-GB" smtClean="0"/>
              <a:t>‹#›</a:t>
            </a:fld>
            <a:endParaRPr lang="en-GB"/>
          </a:p>
        </p:txBody>
      </p:sp>
    </p:spTree>
    <p:extLst>
      <p:ext uri="{BB962C8B-B14F-4D97-AF65-F5344CB8AC3E}">
        <p14:creationId xmlns:p14="http://schemas.microsoft.com/office/powerpoint/2010/main" val="158780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69015CB-9DD4-4F3B-9091-51190C14EB6E}" type="datetimeFigureOut">
              <a:rPr lang="en-GB" smtClean="0"/>
              <a:t>09/02/2017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C51B3F-E1ED-47BD-A5DC-233D7365E5D3}"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581589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69015CB-9DD4-4F3B-9091-51190C14EB6E}" type="datetimeFigureOut">
              <a:rPr lang="en-GB" smtClean="0"/>
              <a:t>09/02/2017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C51B3F-E1ED-47BD-A5DC-233D7365E5D3}" type="slidenum">
              <a:rPr lang="en-GB" smtClean="0"/>
              <a:t>‹#›</a:t>
            </a:fld>
            <a:endParaRPr lang="en-GB"/>
          </a:p>
        </p:txBody>
      </p:sp>
    </p:spTree>
    <p:extLst>
      <p:ext uri="{BB962C8B-B14F-4D97-AF65-F5344CB8AC3E}">
        <p14:creationId xmlns:p14="http://schemas.microsoft.com/office/powerpoint/2010/main" val="2620483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69015CB-9DD4-4F3B-9091-51190C14EB6E}" type="datetimeFigureOut">
              <a:rPr lang="en-GB" smtClean="0"/>
              <a:t>09/02/2017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C51B3F-E1ED-47BD-A5DC-233D7365E5D3}"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34288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69015CB-9DD4-4F3B-9091-51190C14EB6E}" type="datetimeFigureOut">
              <a:rPr lang="en-GB" smtClean="0"/>
              <a:t>09/02/2017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C51B3F-E1ED-47BD-A5DC-233D7365E5D3}" type="slidenum">
              <a:rPr lang="en-GB" smtClean="0"/>
              <a:t>‹#›</a:t>
            </a:fld>
            <a:endParaRPr lang="en-GB"/>
          </a:p>
        </p:txBody>
      </p:sp>
    </p:spTree>
    <p:extLst>
      <p:ext uri="{BB962C8B-B14F-4D97-AF65-F5344CB8AC3E}">
        <p14:creationId xmlns:p14="http://schemas.microsoft.com/office/powerpoint/2010/main" val="21186465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9015CB-9DD4-4F3B-9091-51190C14EB6E}" type="datetimeFigureOut">
              <a:rPr lang="en-GB" smtClean="0"/>
              <a:t>09/02/2017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C51B3F-E1ED-47BD-A5DC-233D7365E5D3}" type="slidenum">
              <a:rPr lang="en-GB" smtClean="0"/>
              <a:t>‹#›</a:t>
            </a:fld>
            <a:endParaRPr lang="en-GB"/>
          </a:p>
        </p:txBody>
      </p:sp>
    </p:spTree>
    <p:extLst>
      <p:ext uri="{BB962C8B-B14F-4D97-AF65-F5344CB8AC3E}">
        <p14:creationId xmlns:p14="http://schemas.microsoft.com/office/powerpoint/2010/main" val="13999341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9015CB-9DD4-4F3B-9091-51190C14EB6E}" type="datetimeFigureOut">
              <a:rPr lang="en-GB" smtClean="0"/>
              <a:t>09/02/2017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3C51B3F-E1ED-47BD-A5DC-233D7365E5D3}" type="slidenum">
              <a:rPr lang="en-GB" smtClean="0"/>
              <a:t>‹#›</a:t>
            </a:fld>
            <a:endParaRPr lang="en-GB"/>
          </a:p>
        </p:txBody>
      </p:sp>
    </p:spTree>
    <p:extLst>
      <p:ext uri="{BB962C8B-B14F-4D97-AF65-F5344CB8AC3E}">
        <p14:creationId xmlns:p14="http://schemas.microsoft.com/office/powerpoint/2010/main" val="1595206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69015CB-9DD4-4F3B-9091-51190C14EB6E}" type="datetimeFigureOut">
              <a:rPr lang="en-GB" smtClean="0"/>
              <a:t>09/02/2017</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3C51B3F-E1ED-47BD-A5DC-233D7365E5D3}" type="slidenum">
              <a:rPr lang="en-GB" smtClean="0"/>
              <a:t>‹#›</a:t>
            </a:fld>
            <a:endParaRPr lang="en-GB"/>
          </a:p>
        </p:txBody>
      </p:sp>
    </p:spTree>
    <p:extLst>
      <p:ext uri="{BB962C8B-B14F-4D97-AF65-F5344CB8AC3E}">
        <p14:creationId xmlns:p14="http://schemas.microsoft.com/office/powerpoint/2010/main" val="3300320163"/>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7.jpeg"/><Relationship Id="rId7" Type="http://schemas.openxmlformats.org/officeDocument/2006/relationships/diagramLayout" Target="../diagrams/layout1.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9.jpeg"/><Relationship Id="rId10" Type="http://schemas.microsoft.com/office/2007/relationships/diagramDrawing" Target="../diagrams/drawing1.xml"/><Relationship Id="rId4" Type="http://schemas.openxmlformats.org/officeDocument/2006/relationships/image" Target="../media/image8.jpeg"/><Relationship Id="rId9" Type="http://schemas.openxmlformats.org/officeDocument/2006/relationships/diagramColors" Target="../diagrams/colors1.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22.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26" Type="http://schemas.openxmlformats.org/officeDocument/2006/relationships/image" Target="../media/image33.png"/><Relationship Id="rId39" Type="http://schemas.openxmlformats.org/officeDocument/2006/relationships/image" Target="../media/image46.png"/><Relationship Id="rId3" Type="http://schemas.openxmlformats.org/officeDocument/2006/relationships/image" Target="../media/image10.jpg"/><Relationship Id="rId21" Type="http://schemas.openxmlformats.org/officeDocument/2006/relationships/image" Target="../media/image28.png"/><Relationship Id="rId34" Type="http://schemas.openxmlformats.org/officeDocument/2006/relationships/image" Target="../media/image41.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33" Type="http://schemas.openxmlformats.org/officeDocument/2006/relationships/image" Target="../media/image40.png"/><Relationship Id="rId38" Type="http://schemas.openxmlformats.org/officeDocument/2006/relationships/image" Target="../media/image45.png"/><Relationship Id="rId2" Type="http://schemas.openxmlformats.org/officeDocument/2006/relationships/chart" Target="../charts/chart1.xml"/><Relationship Id="rId16" Type="http://schemas.openxmlformats.org/officeDocument/2006/relationships/image" Target="../media/image23.png"/><Relationship Id="rId20" Type="http://schemas.openxmlformats.org/officeDocument/2006/relationships/image" Target="../media/image27.png"/><Relationship Id="rId29" Type="http://schemas.openxmlformats.org/officeDocument/2006/relationships/image" Target="../media/image36.png"/><Relationship Id="rId41"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31.png"/><Relationship Id="rId32" Type="http://schemas.openxmlformats.org/officeDocument/2006/relationships/image" Target="../media/image39.png"/><Relationship Id="rId37" Type="http://schemas.openxmlformats.org/officeDocument/2006/relationships/image" Target="../media/image44.png"/><Relationship Id="rId40" Type="http://schemas.openxmlformats.org/officeDocument/2006/relationships/image" Target="../media/image47.png"/><Relationship Id="rId5" Type="http://schemas.openxmlformats.org/officeDocument/2006/relationships/image" Target="../media/image12.png"/><Relationship Id="rId15" Type="http://schemas.openxmlformats.org/officeDocument/2006/relationships/image" Target="../media/image22.png"/><Relationship Id="rId23" Type="http://schemas.openxmlformats.org/officeDocument/2006/relationships/image" Target="../media/image30.png"/><Relationship Id="rId28" Type="http://schemas.openxmlformats.org/officeDocument/2006/relationships/image" Target="../media/image35.png"/><Relationship Id="rId36" Type="http://schemas.openxmlformats.org/officeDocument/2006/relationships/image" Target="../media/image43.png"/><Relationship Id="rId10" Type="http://schemas.openxmlformats.org/officeDocument/2006/relationships/image" Target="../media/image17.png"/><Relationship Id="rId19" Type="http://schemas.openxmlformats.org/officeDocument/2006/relationships/image" Target="../media/image26.png"/><Relationship Id="rId31" Type="http://schemas.openxmlformats.org/officeDocument/2006/relationships/image" Target="../media/image38.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 Id="rId22" Type="http://schemas.openxmlformats.org/officeDocument/2006/relationships/image" Target="../media/image29.png"/><Relationship Id="rId27" Type="http://schemas.openxmlformats.org/officeDocument/2006/relationships/image" Target="../media/image34.png"/><Relationship Id="rId30" Type="http://schemas.openxmlformats.org/officeDocument/2006/relationships/image" Target="../media/image37.png"/><Relationship Id="rId35" Type="http://schemas.openxmlformats.org/officeDocument/2006/relationships/image" Target="../media/image42.png"/></Relationships>
</file>

<file path=ppt/slides/_rels/slide2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692" y="715493"/>
            <a:ext cx="8624552" cy="3727718"/>
          </a:xfrm>
        </p:spPr>
        <p:txBody>
          <a:bodyPr anchor="ctr"/>
          <a:lstStyle/>
          <a:p>
            <a:pPr>
              <a:spcBef>
                <a:spcPts val="600"/>
              </a:spcBef>
              <a:spcAft>
                <a:spcPts val="600"/>
              </a:spcAft>
            </a:pPr>
            <a:r>
              <a:rPr lang="en-GB" b="1" dirty="0">
                <a:solidFill>
                  <a:schemeClr val="accent2">
                    <a:lumMod val="50000"/>
                  </a:schemeClr>
                </a:solidFill>
                <a:latin typeface="Arial" panose="020B0604020202020204" pitchFamily="34" charset="0"/>
                <a:cs typeface="Arial" panose="020B0604020202020204" pitchFamily="34" charset="0"/>
              </a:rPr>
              <a:t>Education &amp; Entrepreneurship</a:t>
            </a:r>
            <a:br>
              <a:rPr lang="en-GB" b="1" dirty="0">
                <a:solidFill>
                  <a:schemeClr val="accent2">
                    <a:lumMod val="50000"/>
                  </a:schemeClr>
                </a:solidFill>
                <a:latin typeface="Arial" panose="020B0604020202020204" pitchFamily="34" charset="0"/>
                <a:cs typeface="Arial" panose="020B0604020202020204" pitchFamily="34" charset="0"/>
              </a:rPr>
            </a:br>
            <a:r>
              <a:rPr lang="en-GB" sz="2800" b="1" i="1" dirty="0" err="1">
                <a:solidFill>
                  <a:schemeClr val="accent2">
                    <a:lumMod val="75000"/>
                  </a:schemeClr>
                </a:solidFill>
                <a:latin typeface="Arial" panose="020B0604020202020204" pitchFamily="34" charset="0"/>
                <a:cs typeface="Arial" panose="020B0604020202020204" pitchFamily="34" charset="0"/>
              </a:rPr>
              <a:t>Vidáné</a:t>
            </a:r>
            <a:r>
              <a:rPr lang="en-GB" sz="2800" b="1" i="1" dirty="0">
                <a:solidFill>
                  <a:schemeClr val="accent2">
                    <a:lumMod val="75000"/>
                  </a:schemeClr>
                </a:solidFill>
                <a:latin typeface="Arial" panose="020B0604020202020204" pitchFamily="34" charset="0"/>
                <a:cs typeface="Arial" panose="020B0604020202020204" pitchFamily="34" charset="0"/>
              </a:rPr>
              <a:t> Moroz </a:t>
            </a:r>
            <a:r>
              <a:rPr lang="en-GB" sz="2800" b="1" i="1" dirty="0" err="1">
                <a:solidFill>
                  <a:schemeClr val="accent2">
                    <a:lumMod val="75000"/>
                  </a:schemeClr>
                </a:solidFill>
                <a:latin typeface="Arial" panose="020B0604020202020204" pitchFamily="34" charset="0"/>
                <a:cs typeface="Arial" panose="020B0604020202020204" pitchFamily="34" charset="0"/>
              </a:rPr>
              <a:t>Szimóna</a:t>
            </a:r>
            <a:br>
              <a:rPr lang="en-GB" sz="2800" b="1" i="1" dirty="0">
                <a:solidFill>
                  <a:schemeClr val="accent2">
                    <a:lumMod val="75000"/>
                  </a:schemeClr>
                </a:solidFill>
                <a:latin typeface="Arial" panose="020B0604020202020204" pitchFamily="34" charset="0"/>
                <a:cs typeface="Arial" panose="020B0604020202020204" pitchFamily="34" charset="0"/>
              </a:rPr>
            </a:br>
            <a:r>
              <a:rPr lang="hu-HU" sz="1600" dirty="0"/>
              <a:t>Székesfehérvári SZC Széchenyi István Műszaki Szakközépiskolája</a:t>
            </a:r>
            <a:br>
              <a:rPr lang="en-GB" sz="1600" dirty="0"/>
            </a:br>
            <a:r>
              <a:rPr lang="en-GB" sz="1600" dirty="0" err="1"/>
              <a:t>Székesfehérvár</a:t>
            </a:r>
            <a:r>
              <a:rPr lang="en-GB" sz="1600" b="1" dirty="0">
                <a:solidFill>
                  <a:schemeClr val="accent2">
                    <a:lumMod val="50000"/>
                  </a:schemeClr>
                </a:solidFill>
                <a:latin typeface="Arial" panose="020B0604020202020204" pitchFamily="34" charset="0"/>
                <a:cs typeface="Arial" panose="020B0604020202020204" pitchFamily="34" charset="0"/>
              </a:rPr>
              <a:t> </a:t>
            </a:r>
            <a:endParaRPr lang="en-GB" sz="1600" dirty="0">
              <a:solidFill>
                <a:schemeClr val="accent2">
                  <a:lumMod val="50000"/>
                </a:schemeClr>
              </a:solidFill>
              <a:latin typeface="Arial" panose="020B0604020202020204" pitchFamily="34" charset="0"/>
              <a:cs typeface="Arial" panose="020B0604020202020204" pitchFamily="34" charset="0"/>
            </a:endParaRPr>
          </a:p>
        </p:txBody>
      </p:sp>
      <p:pic>
        <p:nvPicPr>
          <p:cNvPr id="5" name="Image 5"/>
          <p:cNvPicPr/>
          <p:nvPr/>
        </p:nvPicPr>
        <p:blipFill>
          <a:blip r:embed="rId2">
            <a:extLst>
              <a:ext uri="{28A0092B-C50C-407E-A947-70E740481C1C}">
                <a14:useLocalDpi xmlns:a14="http://schemas.microsoft.com/office/drawing/2010/main" val="0"/>
              </a:ext>
            </a:extLst>
          </a:blip>
          <a:stretch>
            <a:fillRect/>
          </a:stretch>
        </p:blipFill>
        <p:spPr>
          <a:xfrm>
            <a:off x="3720633" y="5238642"/>
            <a:ext cx="1766806" cy="1257321"/>
          </a:xfrm>
          <a:prstGeom prst="rect">
            <a:avLst/>
          </a:prstGeom>
        </p:spPr>
      </p:pic>
      <p:pic>
        <p:nvPicPr>
          <p:cNvPr id="6" name="Image 1"/>
          <p:cNvPicPr/>
          <p:nvPr/>
        </p:nvPicPr>
        <p:blipFill>
          <a:blip r:embed="rId3">
            <a:extLst>
              <a:ext uri="{28A0092B-C50C-407E-A947-70E740481C1C}">
                <a14:useLocalDpi xmlns:a14="http://schemas.microsoft.com/office/drawing/2010/main" val="0"/>
              </a:ext>
            </a:extLst>
          </a:blip>
          <a:stretch>
            <a:fillRect/>
          </a:stretch>
        </p:blipFill>
        <p:spPr>
          <a:xfrm>
            <a:off x="435212" y="5654332"/>
            <a:ext cx="2807335" cy="801370"/>
          </a:xfrm>
          <a:prstGeom prst="rect">
            <a:avLst/>
          </a:prstGeom>
        </p:spPr>
      </p:pic>
      <p:pic>
        <p:nvPicPr>
          <p:cNvPr id="7" name="Image 7"/>
          <p:cNvPicPr/>
          <p:nvPr/>
        </p:nvPicPr>
        <p:blipFill>
          <a:blip r:embed="rId4">
            <a:extLst>
              <a:ext uri="{28A0092B-C50C-407E-A947-70E740481C1C}">
                <a14:useLocalDpi xmlns:a14="http://schemas.microsoft.com/office/drawing/2010/main" val="0"/>
              </a:ext>
            </a:extLst>
          </a:blip>
          <a:stretch>
            <a:fillRect/>
          </a:stretch>
        </p:blipFill>
        <p:spPr>
          <a:xfrm>
            <a:off x="5967211" y="5399646"/>
            <a:ext cx="876300" cy="1087120"/>
          </a:xfrm>
          <a:prstGeom prst="rect">
            <a:avLst/>
          </a:prstGeom>
        </p:spPr>
      </p:pic>
      <p:sp>
        <p:nvSpPr>
          <p:cNvPr id="9" name="TextBox 8"/>
          <p:cNvSpPr txBox="1"/>
          <p:nvPr/>
        </p:nvSpPr>
        <p:spPr>
          <a:xfrm>
            <a:off x="7534141" y="5731099"/>
            <a:ext cx="1687132" cy="523220"/>
          </a:xfrm>
          <a:prstGeom prst="rect">
            <a:avLst/>
          </a:prstGeom>
          <a:noFill/>
        </p:spPr>
        <p:txBody>
          <a:bodyPr wrap="square" rtlCol="0">
            <a:spAutoFit/>
          </a:bodyPr>
          <a:lstStyle/>
          <a:p>
            <a:pPr algn="ctr"/>
            <a:r>
              <a:rPr lang="en-GB" sz="2800" i="1" dirty="0">
                <a:solidFill>
                  <a:schemeClr val="accent2">
                    <a:lumMod val="75000"/>
                  </a:schemeClr>
                </a:solidFill>
              </a:rPr>
              <a:t>AEDE-HU</a:t>
            </a:r>
          </a:p>
        </p:txBody>
      </p:sp>
    </p:spTree>
    <p:extLst>
      <p:ext uri="{BB962C8B-B14F-4D97-AF65-F5344CB8AC3E}">
        <p14:creationId xmlns:p14="http://schemas.microsoft.com/office/powerpoint/2010/main" val="2576936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latin typeface="Arial" panose="020B0604020202020204" pitchFamily="34" charset="0"/>
                <a:cs typeface="Arial" panose="020B0604020202020204" pitchFamily="34" charset="0"/>
              </a:rPr>
              <a:t>Secondary education</a:t>
            </a:r>
            <a:endParaRPr lang="en-GB" dirty="0">
              <a:latin typeface="Arial" panose="020B0604020202020204" pitchFamily="34" charset="0"/>
              <a:cs typeface="Arial" panose="020B0604020202020204" pitchFamily="34" charset="0"/>
            </a:endParaRPr>
          </a:p>
        </p:txBody>
      </p:sp>
      <p:sp>
        <p:nvSpPr>
          <p:cNvPr id="4" name="Rectangle 3"/>
          <p:cNvSpPr/>
          <p:nvPr/>
        </p:nvSpPr>
        <p:spPr>
          <a:xfrm>
            <a:off x="708338" y="1859339"/>
            <a:ext cx="9040969" cy="3139321"/>
          </a:xfrm>
          <a:prstGeom prst="rect">
            <a:avLst/>
          </a:prstGeom>
        </p:spPr>
        <p:txBody>
          <a:bodyPr wrap="square">
            <a:spAutoFit/>
          </a:bodyPr>
          <a:lstStyle/>
          <a:p>
            <a:r>
              <a:rPr lang="en-GB" sz="2800" b="1" dirty="0">
                <a:latin typeface="Arial" panose="020B0604020202020204" pitchFamily="34" charset="0"/>
                <a:cs typeface="Arial" panose="020B0604020202020204" pitchFamily="34" charset="0"/>
              </a:rPr>
              <a:t>Students can choose from the following secondary school programmes:</a:t>
            </a:r>
          </a:p>
          <a:p>
            <a:pPr marL="457200" indent="-457200">
              <a:spcBef>
                <a:spcPts val="1200"/>
              </a:spcBef>
              <a:buFont typeface="Arial" panose="020B0604020202020204" pitchFamily="34" charset="0"/>
              <a:buChar char="•"/>
            </a:pPr>
            <a:r>
              <a:rPr lang="en-GB" sz="2800" i="1" dirty="0">
                <a:latin typeface="Arial" panose="020B0604020202020204" pitchFamily="34" charset="0"/>
                <a:cs typeface="Arial" panose="020B0604020202020204" pitchFamily="34" charset="0"/>
              </a:rPr>
              <a:t>Vocational school programmes, special vocational school programmes</a:t>
            </a:r>
          </a:p>
          <a:p>
            <a:pPr marL="457200" indent="-457200">
              <a:spcBef>
                <a:spcPts val="1200"/>
              </a:spcBef>
              <a:buFont typeface="Arial" panose="020B0604020202020204" pitchFamily="34" charset="0"/>
              <a:buChar char="•"/>
            </a:pPr>
            <a:r>
              <a:rPr lang="en-GB" sz="2800" i="1" dirty="0">
                <a:latin typeface="Arial" panose="020B0604020202020204" pitchFamily="34" charset="0"/>
                <a:cs typeface="Arial" panose="020B0604020202020204" pitchFamily="34" charset="0"/>
              </a:rPr>
              <a:t>Secondary general school programmes</a:t>
            </a:r>
          </a:p>
          <a:p>
            <a:pPr marL="457200" indent="-457200">
              <a:spcBef>
                <a:spcPts val="1200"/>
              </a:spcBef>
              <a:buFont typeface="Arial" panose="020B0604020202020204" pitchFamily="34" charset="0"/>
              <a:buChar char="•"/>
            </a:pPr>
            <a:r>
              <a:rPr lang="en-GB" sz="2800" i="1" dirty="0">
                <a:latin typeface="Arial" panose="020B0604020202020204" pitchFamily="34" charset="0"/>
                <a:cs typeface="Arial" panose="020B0604020202020204" pitchFamily="34" charset="0"/>
              </a:rPr>
              <a:t>Secondary vocational school programmes</a:t>
            </a:r>
          </a:p>
        </p:txBody>
      </p:sp>
    </p:spTree>
    <p:extLst>
      <p:ext uri="{BB962C8B-B14F-4D97-AF65-F5344CB8AC3E}">
        <p14:creationId xmlns:p14="http://schemas.microsoft.com/office/powerpoint/2010/main" val="2084272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i="1" dirty="0">
                <a:latin typeface="Arial" panose="020B0604020202020204" pitchFamily="34" charset="0"/>
                <a:cs typeface="Arial" panose="020B0604020202020204" pitchFamily="34" charset="0"/>
              </a:rPr>
              <a:t>Vocational schools</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772733" y="1856189"/>
            <a:ext cx="8809149" cy="2406717"/>
          </a:xfrm>
        </p:spPr>
        <p:txBody>
          <a:bodyPr>
            <a:normAutofit/>
          </a:bodyPr>
          <a:lstStyle/>
          <a:p>
            <a:pPr marL="0" indent="0">
              <a:lnSpc>
                <a:spcPct val="100000"/>
              </a:lnSpc>
              <a:buNone/>
            </a:pPr>
            <a:r>
              <a:rPr lang="en-GB" sz="2800" dirty="0">
                <a:latin typeface="Arial" panose="020B0604020202020204" pitchFamily="34" charset="0"/>
                <a:cs typeface="Arial" panose="020B0604020202020204" pitchFamily="34" charset="0"/>
              </a:rPr>
              <a:t>Students who do not intend to obtain a secondary school leaving certificate and wish to begin working immediately after the compulsory period of education, have the opportunity to attend a </a:t>
            </a:r>
            <a:r>
              <a:rPr lang="en-GB" sz="2800" b="1" dirty="0">
                <a:latin typeface="Arial" panose="020B0604020202020204" pitchFamily="34" charset="0"/>
                <a:cs typeface="Arial" panose="020B0604020202020204" pitchFamily="34" charset="0"/>
              </a:rPr>
              <a:t>vocational school</a:t>
            </a:r>
            <a:r>
              <a:rPr lang="en-GB" sz="2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305587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latin typeface="Arial" panose="020B0604020202020204" pitchFamily="34" charset="0"/>
                <a:cs typeface="Arial" panose="020B0604020202020204" pitchFamily="34" charset="0"/>
              </a:rPr>
              <a:t>Secondary general schools</a:t>
            </a:r>
            <a:endParaRPr lang="en-GB"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719071" y="1928656"/>
            <a:ext cx="9300692" cy="3725169"/>
          </a:xfrm>
        </p:spPr>
        <p:txBody>
          <a:bodyPr>
            <a:noAutofit/>
          </a:bodyPr>
          <a:lstStyle/>
          <a:p>
            <a:pPr marL="0" indent="0">
              <a:lnSpc>
                <a:spcPct val="100000"/>
              </a:lnSpc>
              <a:buNone/>
            </a:pPr>
            <a:r>
              <a:rPr lang="en-GB" sz="2800" dirty="0">
                <a:latin typeface="Arial" panose="020B0604020202020204" pitchFamily="34" charset="0"/>
                <a:cs typeface="Arial" panose="020B0604020202020204" pitchFamily="34" charset="0"/>
              </a:rPr>
              <a:t>The </a:t>
            </a:r>
            <a:r>
              <a:rPr lang="en-GB" sz="2800" b="1" dirty="0">
                <a:latin typeface="Arial" panose="020B0604020202020204" pitchFamily="34" charset="0"/>
                <a:cs typeface="Arial" panose="020B0604020202020204" pitchFamily="34" charset="0"/>
              </a:rPr>
              <a:t>secondary general schools</a:t>
            </a:r>
            <a:r>
              <a:rPr lang="en-GB" sz="2800" dirty="0">
                <a:latin typeface="Arial" panose="020B0604020202020204" pitchFamily="34" charset="0"/>
                <a:cs typeface="Arial" panose="020B0604020202020204" pitchFamily="34" charset="0"/>
              </a:rPr>
              <a:t> prepare for universities and colleges, provide high level foreign language teaching and a thorough general education. After the last year, students take school-leaving examinations.</a:t>
            </a:r>
          </a:p>
          <a:p>
            <a:pPr marL="3670300" indent="-347663">
              <a:lnSpc>
                <a:spcPct val="100000"/>
              </a:lnSpc>
              <a:tabLst>
                <a:tab pos="3141663" algn="l"/>
              </a:tabLst>
            </a:pPr>
            <a:r>
              <a:rPr lang="en-GB" sz="2800" dirty="0">
                <a:latin typeface="Arial" panose="020B0604020202020204" pitchFamily="34" charset="0"/>
                <a:cs typeface="Arial" panose="020B0604020202020204" pitchFamily="34" charset="0"/>
              </a:rPr>
              <a:t>standard-level exam</a:t>
            </a:r>
          </a:p>
          <a:p>
            <a:pPr marL="3670300" indent="-347663">
              <a:lnSpc>
                <a:spcPct val="100000"/>
              </a:lnSpc>
              <a:tabLst>
                <a:tab pos="3141663" algn="l"/>
              </a:tabLst>
            </a:pPr>
            <a:r>
              <a:rPr lang="en-GB" sz="2800" dirty="0">
                <a:latin typeface="Arial" panose="020B0604020202020204" pitchFamily="34" charset="0"/>
                <a:cs typeface="Arial" panose="020B0604020202020204" pitchFamily="34" charset="0"/>
              </a:rPr>
              <a:t>high-level exam</a:t>
            </a:r>
          </a:p>
        </p:txBody>
      </p:sp>
    </p:spTree>
    <p:extLst>
      <p:ext uri="{BB962C8B-B14F-4D97-AF65-F5344CB8AC3E}">
        <p14:creationId xmlns:p14="http://schemas.microsoft.com/office/powerpoint/2010/main" val="2226691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latin typeface="Arial" panose="020B0604020202020204" pitchFamily="34" charset="0"/>
                <a:cs typeface="Arial" panose="020B0604020202020204" pitchFamily="34" charset="0"/>
              </a:rPr>
              <a:t>Secondary vocational schools</a:t>
            </a:r>
            <a:endParaRPr lang="en-GB"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61116" y="2086423"/>
            <a:ext cx="9294254" cy="1188031"/>
          </a:xfrm>
        </p:spPr>
        <p:txBody>
          <a:bodyPr>
            <a:normAutofit/>
          </a:bodyPr>
          <a:lstStyle/>
          <a:p>
            <a:pPr marL="0" indent="0">
              <a:lnSpc>
                <a:spcPct val="100000"/>
              </a:lnSpc>
              <a:buNone/>
            </a:pPr>
            <a:r>
              <a:rPr lang="en-GB" sz="2800" b="1" dirty="0">
                <a:latin typeface="Arial" panose="020B0604020202020204" pitchFamily="34" charset="0"/>
                <a:cs typeface="Arial" panose="020B0604020202020204" pitchFamily="34" charset="0"/>
              </a:rPr>
              <a:t>Secondary vocational</a:t>
            </a:r>
            <a:r>
              <a:rPr lang="en-GB" sz="2800" dirty="0">
                <a:latin typeface="Arial" panose="020B0604020202020204" pitchFamily="34" charset="0"/>
                <a:cs typeface="Arial" panose="020B0604020202020204" pitchFamily="34" charset="0"/>
              </a:rPr>
              <a:t> schools offer the opportunity to learn a profession and provide general education as well.</a:t>
            </a:r>
          </a:p>
        </p:txBody>
      </p:sp>
    </p:spTree>
    <p:extLst>
      <p:ext uri="{BB962C8B-B14F-4D97-AF65-F5344CB8AC3E}">
        <p14:creationId xmlns:p14="http://schemas.microsoft.com/office/powerpoint/2010/main" val="3322047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latin typeface="Arial" panose="020B0604020202020204" pitchFamily="34" charset="0"/>
                <a:cs typeface="Arial" panose="020B0604020202020204" pitchFamily="34" charset="0"/>
              </a:rPr>
              <a:t>Higher education</a:t>
            </a:r>
            <a:endParaRPr lang="en-GB" sz="40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707265" y="1964843"/>
            <a:ext cx="8732949" cy="2490429"/>
          </a:xfrm>
        </p:spPr>
        <p:txBody>
          <a:bodyPr>
            <a:noAutofit/>
          </a:bodyPr>
          <a:lstStyle/>
          <a:p>
            <a:pPr marL="0" indent="0">
              <a:lnSpc>
                <a:spcPct val="100000"/>
              </a:lnSpc>
              <a:buNone/>
            </a:pPr>
            <a:r>
              <a:rPr lang="en-GB" sz="2800" dirty="0">
                <a:latin typeface="Arial" panose="020B0604020202020204" pitchFamily="34" charset="0"/>
                <a:cs typeface="Arial" panose="020B0604020202020204" pitchFamily="34" charset="0"/>
              </a:rPr>
              <a:t>The secondary school leaving examination also functions as an entrance exam (at standard and advanced level).</a:t>
            </a:r>
          </a:p>
          <a:p>
            <a:pPr marL="0" indent="0">
              <a:lnSpc>
                <a:spcPct val="100000"/>
              </a:lnSpc>
              <a:buNone/>
            </a:pPr>
            <a:r>
              <a:rPr lang="en-GB" sz="2800" dirty="0">
                <a:latin typeface="Arial" panose="020B0604020202020204" pitchFamily="34" charset="0"/>
                <a:cs typeface="Arial" panose="020B0604020202020204" pitchFamily="34" charset="0"/>
              </a:rPr>
              <a:t>In the academic year 2006/2007, the structure of the Hungarian higher education system started to replace the dual education form accepted in the European Union.</a:t>
            </a:r>
          </a:p>
        </p:txBody>
      </p:sp>
    </p:spTree>
    <p:extLst>
      <p:ext uri="{BB962C8B-B14F-4D97-AF65-F5344CB8AC3E}">
        <p14:creationId xmlns:p14="http://schemas.microsoft.com/office/powerpoint/2010/main" val="3717712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latin typeface="Arial" panose="020B0604020202020204" pitchFamily="34" charset="0"/>
                <a:cs typeface="Arial" panose="020B0604020202020204" pitchFamily="34" charset="0"/>
              </a:rPr>
              <a:t>Dual Education System</a:t>
            </a:r>
          </a:p>
        </p:txBody>
      </p:sp>
      <p:sp>
        <p:nvSpPr>
          <p:cNvPr id="4" name="TextBox 3"/>
          <p:cNvSpPr txBox="1"/>
          <p:nvPr/>
        </p:nvSpPr>
        <p:spPr>
          <a:xfrm>
            <a:off x="764147" y="1659285"/>
            <a:ext cx="8933645" cy="3970318"/>
          </a:xfrm>
          <a:prstGeom prst="rect">
            <a:avLst/>
          </a:prstGeom>
          <a:noFill/>
        </p:spPr>
        <p:txBody>
          <a:bodyPr wrap="square" rtlCol="0">
            <a:spAutoFit/>
          </a:bodyPr>
          <a:lstStyle/>
          <a:p>
            <a:r>
              <a:rPr lang="en-GB" sz="2800" b="1" dirty="0">
                <a:latin typeface="Arial" panose="020B0604020202020204" pitchFamily="34" charset="0"/>
                <a:cs typeface="Arial" panose="020B0604020202020204" pitchFamily="34" charset="0"/>
              </a:rPr>
              <a:t>Dual Education System</a:t>
            </a:r>
            <a:r>
              <a:rPr lang="en-GB" sz="2800" dirty="0">
                <a:latin typeface="Arial" panose="020B0604020202020204" pitchFamily="34" charset="0"/>
                <a:cs typeface="Arial" panose="020B0604020202020204" pitchFamily="34" charset="0"/>
              </a:rPr>
              <a:t> is called “dual” because it combines apprentices in a company and vocational education at a vocational school in one course. In the company, the apprentice receives practical training which is supplemented by theoretical instruction in the vocational school.</a:t>
            </a:r>
          </a:p>
          <a:p>
            <a:endParaRPr lang="en-GB" sz="2800" dirty="0">
              <a:latin typeface="Arial" panose="020B0604020202020204" pitchFamily="34" charset="0"/>
              <a:cs typeface="Arial" panose="020B0604020202020204" pitchFamily="34" charset="0"/>
            </a:endParaRPr>
          </a:p>
          <a:p>
            <a:r>
              <a:rPr lang="en-GB" sz="2800" dirty="0">
                <a:latin typeface="Arial" panose="020B0604020202020204" pitchFamily="34" charset="0"/>
                <a:cs typeface="Arial" panose="020B0604020202020204" pitchFamily="34" charset="0"/>
              </a:rPr>
              <a:t>Education or training combining periods in an educational or training centre and in a workplace.</a:t>
            </a:r>
          </a:p>
        </p:txBody>
      </p:sp>
    </p:spTree>
    <p:extLst>
      <p:ext uri="{BB962C8B-B14F-4D97-AF65-F5344CB8AC3E}">
        <p14:creationId xmlns:p14="http://schemas.microsoft.com/office/powerpoint/2010/main" val="1401340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latin typeface="Arial" panose="020B0604020202020204" pitchFamily="34" charset="0"/>
                <a:cs typeface="Arial" panose="020B0604020202020204" pitchFamily="34" charset="0"/>
              </a:rPr>
              <a:t>Vocational Education and Training</a:t>
            </a:r>
          </a:p>
        </p:txBody>
      </p:sp>
      <p:sp>
        <p:nvSpPr>
          <p:cNvPr id="3" name="Content Placeholder 2"/>
          <p:cNvSpPr>
            <a:spLocks noGrp="1"/>
          </p:cNvSpPr>
          <p:nvPr>
            <p:ph idx="1"/>
          </p:nvPr>
        </p:nvSpPr>
        <p:spPr>
          <a:xfrm>
            <a:off x="912255" y="1731029"/>
            <a:ext cx="8489324" cy="3395942"/>
          </a:xfrm>
        </p:spPr>
        <p:txBody>
          <a:bodyPr>
            <a:normAutofit fontScale="92500" lnSpcReduction="10000"/>
          </a:bodyPr>
          <a:lstStyle/>
          <a:p>
            <a:pPr marL="0" indent="0">
              <a:lnSpc>
                <a:spcPct val="100000"/>
              </a:lnSpc>
              <a:buNone/>
            </a:pPr>
            <a:r>
              <a:rPr lang="en-GB" sz="2800" dirty="0">
                <a:latin typeface="Arial" panose="020B0604020202020204" pitchFamily="34" charset="0"/>
                <a:cs typeface="Arial" panose="020B0604020202020204" pitchFamily="34" charset="0"/>
              </a:rPr>
              <a:t>For the past 25 years, vocational education and training in Hungary has undergone significant changes. </a:t>
            </a:r>
          </a:p>
          <a:p>
            <a:pPr marL="0" indent="0">
              <a:lnSpc>
                <a:spcPct val="100000"/>
              </a:lnSpc>
              <a:buNone/>
            </a:pPr>
            <a:endParaRPr lang="en-GB" sz="2800" dirty="0">
              <a:latin typeface="Arial" panose="020B0604020202020204" pitchFamily="34" charset="0"/>
              <a:cs typeface="Arial" panose="020B0604020202020204" pitchFamily="34" charset="0"/>
            </a:endParaRPr>
          </a:p>
          <a:p>
            <a:pPr marL="0" indent="0">
              <a:lnSpc>
                <a:spcPct val="100000"/>
              </a:lnSpc>
              <a:buNone/>
            </a:pPr>
            <a:r>
              <a:rPr lang="en-GB" sz="2800" dirty="0">
                <a:latin typeface="Arial" panose="020B0604020202020204" pitchFamily="34" charset="0"/>
                <a:cs typeface="Arial" panose="020B0604020202020204" pitchFamily="34" charset="0"/>
              </a:rPr>
              <a:t>Vocational Education and Training events took up speed in the past five-six years and resulted in a modern, dual VET system. It is based on the German model and has been established in accordance with Hungarian demands.</a:t>
            </a:r>
          </a:p>
        </p:txBody>
      </p:sp>
    </p:spTree>
    <p:extLst>
      <p:ext uri="{BB962C8B-B14F-4D97-AF65-F5344CB8AC3E}">
        <p14:creationId xmlns:p14="http://schemas.microsoft.com/office/powerpoint/2010/main" val="453362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5322" y="445136"/>
            <a:ext cx="8679287" cy="4216199"/>
          </a:xfrm>
        </p:spPr>
        <p:txBody>
          <a:bodyPr>
            <a:noAutofit/>
          </a:bodyPr>
          <a:lstStyle/>
          <a:p>
            <a:pPr>
              <a:lnSpc>
                <a:spcPct val="100000"/>
              </a:lnSpc>
            </a:pPr>
            <a:r>
              <a:rPr lang="en-GB" sz="3000" dirty="0">
                <a:latin typeface="Arial" panose="020B0604020202020204" pitchFamily="34" charset="0"/>
                <a:cs typeface="Arial" panose="020B0604020202020204" pitchFamily="34" charset="0"/>
              </a:rPr>
              <a:t>Dual training is a central pillar of European VET systems</a:t>
            </a:r>
          </a:p>
          <a:p>
            <a:pPr>
              <a:lnSpc>
                <a:spcPct val="100000"/>
              </a:lnSpc>
            </a:pPr>
            <a:r>
              <a:rPr lang="en-GB" sz="3000" dirty="0">
                <a:latin typeface="Arial" panose="020B0604020202020204" pitchFamily="34" charset="0"/>
                <a:cs typeface="Arial" panose="020B0604020202020204" pitchFamily="34" charset="0"/>
              </a:rPr>
              <a:t>The goal is to strengthen work-based learning and cooperation between education and the world of business.</a:t>
            </a:r>
          </a:p>
          <a:p>
            <a:pPr>
              <a:lnSpc>
                <a:spcPct val="100000"/>
              </a:lnSpc>
            </a:pPr>
            <a:r>
              <a:rPr lang="en-GB" sz="3000" dirty="0">
                <a:latin typeface="Arial" panose="020B0604020202020204" pitchFamily="34" charset="0"/>
                <a:cs typeface="Arial" panose="020B0604020202020204" pitchFamily="34" charset="0"/>
              </a:rPr>
              <a:t>It is necessary to promote high quality practical training based on apprenticeship contracts.</a:t>
            </a:r>
          </a:p>
          <a:p>
            <a:pPr>
              <a:lnSpc>
                <a:spcPct val="100000"/>
              </a:lnSpc>
            </a:pPr>
            <a:r>
              <a:rPr lang="en-GB" sz="3000" dirty="0">
                <a:latin typeface="Arial" panose="020B0604020202020204" pitchFamily="34" charset="0"/>
                <a:cs typeface="Arial" panose="020B0604020202020204" pitchFamily="34" charset="0"/>
              </a:rPr>
              <a:t>The expected skills on the labour market can be ensured effectively by the improvement of learning outcomes and the standard of education.</a:t>
            </a:r>
          </a:p>
        </p:txBody>
      </p:sp>
    </p:spTree>
    <p:extLst>
      <p:ext uri="{BB962C8B-B14F-4D97-AF65-F5344CB8AC3E}">
        <p14:creationId xmlns:p14="http://schemas.microsoft.com/office/powerpoint/2010/main" val="23952983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173" y="133305"/>
            <a:ext cx="8508643" cy="1824283"/>
          </a:xfrm>
        </p:spPr>
        <p:txBody>
          <a:bodyPr>
            <a:normAutofit/>
          </a:bodyPr>
          <a:lstStyle/>
          <a:p>
            <a:pPr>
              <a:lnSpc>
                <a:spcPct val="100000"/>
              </a:lnSpc>
            </a:pPr>
            <a:r>
              <a:rPr lang="en-GB" sz="3300" i="1" dirty="0">
                <a:latin typeface="Arial" panose="020B0604020202020204" pitchFamily="34" charset="0"/>
                <a:cs typeface="Arial" panose="020B0604020202020204" pitchFamily="34" charset="0"/>
              </a:rPr>
              <a:t>What are the characteristics of the system in countries operating dual vocational education and training systems?</a:t>
            </a:r>
          </a:p>
        </p:txBody>
      </p:sp>
      <p:sp>
        <p:nvSpPr>
          <p:cNvPr id="3" name="Content Placeholder 2"/>
          <p:cNvSpPr>
            <a:spLocks noGrp="1"/>
          </p:cNvSpPr>
          <p:nvPr>
            <p:ph idx="1"/>
          </p:nvPr>
        </p:nvSpPr>
        <p:spPr>
          <a:xfrm>
            <a:off x="558619" y="2268314"/>
            <a:ext cx="9164930" cy="3488542"/>
          </a:xfrm>
        </p:spPr>
        <p:txBody>
          <a:bodyPr>
            <a:noAutofit/>
          </a:bodyPr>
          <a:lstStyle/>
          <a:p>
            <a:pPr>
              <a:spcAft>
                <a:spcPts val="600"/>
              </a:spcAft>
            </a:pPr>
            <a:r>
              <a:rPr lang="en-GB" sz="2800" dirty="0">
                <a:latin typeface="Arial" panose="020B0604020202020204" pitchFamily="34" charset="0"/>
                <a:cs typeface="Arial" panose="020B0604020202020204" pitchFamily="34" charset="0"/>
              </a:rPr>
              <a:t>Vocational education and training functions as a service, the aim of which is to fulfil the labour market needs of a successful economy, and to provide career opportunities for a young, skilled workforce.</a:t>
            </a:r>
          </a:p>
          <a:p>
            <a:pPr>
              <a:spcAft>
                <a:spcPts val="600"/>
              </a:spcAft>
            </a:pPr>
            <a:r>
              <a:rPr lang="en-GB" sz="2800" dirty="0">
                <a:latin typeface="Arial" panose="020B0604020202020204" pitchFamily="34" charset="0"/>
                <a:cs typeface="Arial" panose="020B0604020202020204" pitchFamily="34" charset="0"/>
              </a:rPr>
              <a:t>The aim of training skilled workers is not the acquisition of lexical knowledge, but to train successful and efficient employees.</a:t>
            </a:r>
          </a:p>
        </p:txBody>
      </p:sp>
    </p:spTree>
    <p:extLst>
      <p:ext uri="{BB962C8B-B14F-4D97-AF65-F5344CB8AC3E}">
        <p14:creationId xmlns:p14="http://schemas.microsoft.com/office/powerpoint/2010/main" val="3819930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514" y="145958"/>
            <a:ext cx="8596668" cy="1528293"/>
          </a:xfrm>
        </p:spPr>
        <p:txBody>
          <a:bodyPr>
            <a:noAutofit/>
          </a:bodyPr>
          <a:lstStyle/>
          <a:p>
            <a:r>
              <a:rPr lang="en-GB" sz="3300" i="1" dirty="0">
                <a:latin typeface="Arial" panose="020B0604020202020204" pitchFamily="34" charset="0"/>
                <a:cs typeface="Arial" panose="020B0604020202020204" pitchFamily="34" charset="0"/>
              </a:rPr>
              <a:t>What are the characteristics of the system in countries operating dual vocational education and training systems?</a:t>
            </a:r>
            <a:endParaRPr lang="en-GB" sz="3300" dirty="0"/>
          </a:p>
        </p:txBody>
      </p:sp>
      <p:sp>
        <p:nvSpPr>
          <p:cNvPr id="3" name="Content Placeholder 2"/>
          <p:cNvSpPr>
            <a:spLocks noGrp="1"/>
          </p:cNvSpPr>
          <p:nvPr>
            <p:ph idx="1"/>
          </p:nvPr>
        </p:nvSpPr>
        <p:spPr>
          <a:xfrm>
            <a:off x="677334" y="2160589"/>
            <a:ext cx="8596668" cy="4162938"/>
          </a:xfrm>
        </p:spPr>
        <p:txBody>
          <a:bodyPr>
            <a:noAutofit/>
          </a:bodyPr>
          <a:lstStyle/>
          <a:p>
            <a:pPr>
              <a:spcAft>
                <a:spcPts val="600"/>
              </a:spcAft>
            </a:pPr>
            <a:r>
              <a:rPr lang="en-GB" sz="2300" dirty="0">
                <a:latin typeface="Arial" panose="020B0604020202020204" pitchFamily="34" charset="0"/>
                <a:cs typeface="Arial" panose="020B0604020202020204" pitchFamily="34" charset="0"/>
              </a:rPr>
              <a:t>As for enterprises the main motivating force is not short-time profitmaking, but high level training of the future employee, which is considered an investment with a long-term return.</a:t>
            </a:r>
          </a:p>
          <a:p>
            <a:pPr>
              <a:spcAft>
                <a:spcPts val="600"/>
              </a:spcAft>
            </a:pPr>
            <a:r>
              <a:rPr lang="en-GB" sz="2300" dirty="0">
                <a:latin typeface="Arial" panose="020B0604020202020204" pitchFamily="34" charset="0"/>
                <a:cs typeface="Arial" panose="020B0604020202020204" pitchFamily="34" charset="0"/>
              </a:rPr>
              <a:t>As the vocation is being learnt in the course of work, the chances of an employee to find a job increase significantly, while the employer can minimize the costs of training and wrong employment.</a:t>
            </a:r>
          </a:p>
          <a:p>
            <a:pPr>
              <a:spcAft>
                <a:spcPts val="600"/>
              </a:spcAft>
            </a:pPr>
            <a:r>
              <a:rPr lang="en-GB" sz="2300" dirty="0">
                <a:latin typeface="Arial" panose="020B0604020202020204" pitchFamily="34" charset="0"/>
                <a:cs typeface="Arial" panose="020B0604020202020204" pitchFamily="34" charset="0"/>
              </a:rPr>
              <a:t>Training in the school workshop prepares for practice at the firm, however everybody has to take part in external practice in a life-like situation.</a:t>
            </a:r>
          </a:p>
        </p:txBody>
      </p:sp>
    </p:spTree>
    <p:extLst>
      <p:ext uri="{BB962C8B-B14F-4D97-AF65-F5344CB8AC3E}">
        <p14:creationId xmlns:p14="http://schemas.microsoft.com/office/powerpoint/2010/main" val="2076479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762617"/>
            <a:ext cx="12192000" cy="5152461"/>
          </a:xfrm>
          <a:prstGeom prst="rect">
            <a:avLst/>
          </a:prstGeom>
        </p:spPr>
      </p:pic>
    </p:spTree>
    <p:extLst>
      <p:ext uri="{BB962C8B-B14F-4D97-AF65-F5344CB8AC3E}">
        <p14:creationId xmlns:p14="http://schemas.microsoft.com/office/powerpoint/2010/main" val="21457713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339" y="365125"/>
            <a:ext cx="8448540" cy="1325563"/>
          </a:xfrm>
        </p:spPr>
        <p:txBody>
          <a:bodyPr>
            <a:normAutofit/>
          </a:bodyPr>
          <a:lstStyle/>
          <a:p>
            <a:r>
              <a:rPr lang="en-GB" sz="4000" i="1" dirty="0">
                <a:latin typeface="Arial" panose="020B0604020202020204" pitchFamily="34" charset="0"/>
                <a:cs typeface="Arial" panose="020B0604020202020204" pitchFamily="34" charset="0"/>
              </a:rPr>
              <a:t>Forms of practical training in dual vocational training in Hungary</a:t>
            </a:r>
          </a:p>
        </p:txBody>
      </p:sp>
      <p:sp>
        <p:nvSpPr>
          <p:cNvPr id="5" name="Rectangle 4"/>
          <p:cNvSpPr/>
          <p:nvPr/>
        </p:nvSpPr>
        <p:spPr>
          <a:xfrm>
            <a:off x="1047482" y="2017467"/>
            <a:ext cx="8560976" cy="1384995"/>
          </a:xfrm>
          <a:prstGeom prst="rect">
            <a:avLst/>
          </a:prstGeom>
        </p:spPr>
        <p:txBody>
          <a:bodyPr wrap="square">
            <a:spAutoFit/>
          </a:bodyPr>
          <a:lstStyle/>
          <a:p>
            <a:r>
              <a:rPr lang="en-GB" sz="2800" dirty="0">
                <a:latin typeface="Arial" panose="020B0604020202020204" pitchFamily="34" charset="0"/>
                <a:cs typeface="Arial" panose="020B0604020202020204" pitchFamily="34" charset="0"/>
              </a:rPr>
              <a:t>In Hungary, practical training can be pursued in the </a:t>
            </a:r>
            <a:r>
              <a:rPr lang="en-GB" sz="2800" b="1" dirty="0">
                <a:latin typeface="Arial" panose="020B0604020202020204" pitchFamily="34" charset="0"/>
                <a:cs typeface="Arial" panose="020B0604020202020204" pitchFamily="34" charset="0"/>
              </a:rPr>
              <a:t>school workshop</a:t>
            </a:r>
            <a:r>
              <a:rPr lang="en-GB" sz="2800" dirty="0">
                <a:latin typeface="Arial" panose="020B0604020202020204" pitchFamily="34" charset="0"/>
                <a:cs typeface="Arial" panose="020B0604020202020204" pitchFamily="34" charset="0"/>
              </a:rPr>
              <a:t>, or at the </a:t>
            </a:r>
            <a:r>
              <a:rPr lang="en-GB" sz="2800" b="1" dirty="0">
                <a:latin typeface="Arial" panose="020B0604020202020204" pitchFamily="34" charset="0"/>
                <a:cs typeface="Arial" panose="020B0604020202020204" pitchFamily="34" charset="0"/>
              </a:rPr>
              <a:t>enterprise or other organization </a:t>
            </a:r>
            <a:r>
              <a:rPr lang="en-GB" sz="2800" dirty="0">
                <a:latin typeface="Arial" panose="020B0604020202020204" pitchFamily="34" charset="0"/>
                <a:cs typeface="Arial" panose="020B0604020202020204" pitchFamily="34" charset="0"/>
              </a:rPr>
              <a:t>entitled to pursue practical training.</a:t>
            </a:r>
          </a:p>
        </p:txBody>
      </p:sp>
      <p:sp>
        <p:nvSpPr>
          <p:cNvPr id="6" name="Rectangle 5"/>
          <p:cNvSpPr/>
          <p:nvPr/>
        </p:nvSpPr>
        <p:spPr>
          <a:xfrm>
            <a:off x="1004552" y="3429000"/>
            <a:ext cx="8081391" cy="2631490"/>
          </a:xfrm>
          <a:prstGeom prst="rect">
            <a:avLst/>
          </a:prstGeom>
        </p:spPr>
        <p:txBody>
          <a:bodyPr wrap="square">
            <a:spAutoFit/>
          </a:bodyPr>
          <a:lstStyle/>
          <a:p>
            <a:r>
              <a:rPr lang="en-GB" sz="2800" dirty="0">
                <a:latin typeface="Arial" panose="020B0604020202020204" pitchFamily="34" charset="0"/>
                <a:cs typeface="Arial" panose="020B0604020202020204" pitchFamily="34" charset="0"/>
              </a:rPr>
              <a:t>Therefore the student can participate in practical training in the following forms:</a:t>
            </a:r>
          </a:p>
          <a:p>
            <a:pPr>
              <a:spcBef>
                <a:spcPts val="600"/>
              </a:spcBef>
              <a:spcAft>
                <a:spcPts val="600"/>
              </a:spcAft>
            </a:pPr>
            <a:r>
              <a:rPr lang="en-GB" sz="2800" b="1" dirty="0">
                <a:latin typeface="Arial" panose="020B0604020202020204" pitchFamily="34" charset="0"/>
                <a:cs typeface="Arial" panose="020B0604020202020204" pitchFamily="34" charset="0"/>
              </a:rPr>
              <a:t>• based on an apprenticeship contract, or</a:t>
            </a:r>
          </a:p>
          <a:p>
            <a:pPr>
              <a:spcBef>
                <a:spcPts val="600"/>
              </a:spcBef>
              <a:spcAft>
                <a:spcPts val="600"/>
              </a:spcAft>
            </a:pPr>
            <a:r>
              <a:rPr lang="en-GB" sz="2800" b="1" dirty="0">
                <a:latin typeface="Arial" panose="020B0604020202020204" pitchFamily="34" charset="0"/>
                <a:cs typeface="Arial" panose="020B0604020202020204" pitchFamily="34" charset="0"/>
              </a:rPr>
              <a:t>• based on an agreement for cooperation, or</a:t>
            </a:r>
          </a:p>
          <a:p>
            <a:pPr>
              <a:spcBef>
                <a:spcPts val="600"/>
              </a:spcBef>
              <a:spcAft>
                <a:spcPts val="600"/>
              </a:spcAft>
            </a:pPr>
            <a:r>
              <a:rPr lang="en-GB" sz="2800" b="1" dirty="0">
                <a:latin typeface="Arial" panose="020B0604020202020204" pitchFamily="34" charset="0"/>
                <a:cs typeface="Arial" panose="020B0604020202020204" pitchFamily="34" charset="0"/>
              </a:rPr>
              <a:t>• in the training workshop of </a:t>
            </a:r>
            <a:r>
              <a:rPr lang="en-GB" b="1" dirty="0">
                <a:solidFill>
                  <a:srgbClr val="FFFFFF"/>
                </a:solidFill>
                <a:latin typeface="Arial" panose="020B0604020202020204" pitchFamily="34" charset="0"/>
                <a:cs typeface="Arial" panose="020B0604020202020204" pitchFamily="34" charset="0"/>
              </a:rPr>
              <a:t>the school.</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0817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0213" y="467932"/>
            <a:ext cx="8596668" cy="1320800"/>
          </a:xfrm>
        </p:spPr>
        <p:txBody>
          <a:bodyPr>
            <a:normAutofit/>
          </a:bodyPr>
          <a:lstStyle/>
          <a:p>
            <a:r>
              <a:rPr lang="en-GB" sz="4000" i="1" dirty="0">
                <a:latin typeface="Arial" panose="020B0604020202020204" pitchFamily="34" charset="0"/>
                <a:cs typeface="Arial" panose="020B0604020202020204" pitchFamily="34" charset="0"/>
              </a:rPr>
              <a:t>Students in dual vocational education and training</a:t>
            </a:r>
          </a:p>
        </p:txBody>
      </p:sp>
      <p:sp>
        <p:nvSpPr>
          <p:cNvPr id="4" name="Rectangle 3"/>
          <p:cNvSpPr/>
          <p:nvPr/>
        </p:nvSpPr>
        <p:spPr>
          <a:xfrm>
            <a:off x="748406" y="1991499"/>
            <a:ext cx="9164851" cy="3924151"/>
          </a:xfrm>
          <a:prstGeom prst="rect">
            <a:avLst/>
          </a:prstGeom>
        </p:spPr>
        <p:txBody>
          <a:bodyPr wrap="square">
            <a:spAutoFit/>
          </a:bodyPr>
          <a:lstStyle/>
          <a:p>
            <a:r>
              <a:rPr lang="en-GB" sz="2600" dirty="0">
                <a:latin typeface="Arial" panose="020B0604020202020204" pitchFamily="34" charset="0"/>
                <a:cs typeface="Arial" panose="020B0604020202020204" pitchFamily="34" charset="0"/>
              </a:rPr>
              <a:t>The apprenticeship contract provides the following </a:t>
            </a:r>
            <a:r>
              <a:rPr lang="en-GB" sz="2600" b="1" dirty="0">
                <a:latin typeface="Arial" panose="020B0604020202020204" pitchFamily="34" charset="0"/>
                <a:cs typeface="Arial" panose="020B0604020202020204" pitchFamily="34" charset="0"/>
              </a:rPr>
              <a:t>advantages for the</a:t>
            </a:r>
          </a:p>
          <a:p>
            <a:r>
              <a:rPr lang="en-GB" sz="2600" b="1" dirty="0">
                <a:latin typeface="Arial" panose="020B0604020202020204" pitchFamily="34" charset="0"/>
                <a:cs typeface="Arial" panose="020B0604020202020204" pitchFamily="34" charset="0"/>
              </a:rPr>
              <a:t>student:</a:t>
            </a:r>
          </a:p>
          <a:p>
            <a:pPr marL="285750" indent="-285750">
              <a:spcBef>
                <a:spcPts val="600"/>
              </a:spcBef>
              <a:spcAft>
                <a:spcPts val="600"/>
              </a:spcAft>
              <a:buFont typeface="Arial" panose="020B0604020202020204" pitchFamily="34" charset="0"/>
              <a:buChar char="•"/>
            </a:pPr>
            <a:r>
              <a:rPr lang="en-GB" sz="2600" dirty="0">
                <a:latin typeface="Arial" panose="020B0604020202020204" pitchFamily="34" charset="0"/>
                <a:cs typeface="Arial" panose="020B0604020202020204" pitchFamily="34" charset="0"/>
              </a:rPr>
              <a:t>they can gain practical experience in life-like working circumstances,</a:t>
            </a:r>
          </a:p>
          <a:p>
            <a:pPr marL="285750" indent="-285750">
              <a:spcBef>
                <a:spcPts val="600"/>
              </a:spcBef>
              <a:spcAft>
                <a:spcPts val="600"/>
              </a:spcAft>
              <a:buFont typeface="Arial" panose="020B0604020202020204" pitchFamily="34" charset="0"/>
              <a:buChar char="•"/>
            </a:pPr>
            <a:r>
              <a:rPr lang="en-GB" sz="2600" dirty="0">
                <a:latin typeface="Arial" panose="020B0604020202020204" pitchFamily="34" charset="0"/>
                <a:cs typeface="Arial" panose="020B0604020202020204" pitchFamily="34" charset="0"/>
              </a:rPr>
              <a:t>they can learn the use of tools, devices, technologies applied at the organization, learn to socialize in a workplace environment, get familiar with the requirements they have to meet</a:t>
            </a:r>
          </a:p>
        </p:txBody>
      </p:sp>
    </p:spTree>
    <p:extLst>
      <p:ext uri="{BB962C8B-B14F-4D97-AF65-F5344CB8AC3E}">
        <p14:creationId xmlns:p14="http://schemas.microsoft.com/office/powerpoint/2010/main" val="3552940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42176"/>
            <a:ext cx="8596668" cy="1320800"/>
          </a:xfrm>
        </p:spPr>
        <p:txBody>
          <a:bodyPr>
            <a:normAutofit/>
          </a:bodyPr>
          <a:lstStyle/>
          <a:p>
            <a:r>
              <a:rPr lang="en-GB" sz="4000" i="1" dirty="0">
                <a:latin typeface="Arial" panose="020B0604020202020204" pitchFamily="34" charset="0"/>
                <a:cs typeface="Arial" panose="020B0604020202020204" pitchFamily="34" charset="0"/>
              </a:rPr>
              <a:t>Students in dual vocational education and training</a:t>
            </a:r>
          </a:p>
        </p:txBody>
      </p:sp>
      <p:sp>
        <p:nvSpPr>
          <p:cNvPr id="4" name="Rectangle 3"/>
          <p:cNvSpPr/>
          <p:nvPr/>
        </p:nvSpPr>
        <p:spPr>
          <a:xfrm>
            <a:off x="944451" y="2296299"/>
            <a:ext cx="10303097" cy="2800767"/>
          </a:xfrm>
          <a:prstGeom prst="rect">
            <a:avLst/>
          </a:prstGeom>
        </p:spPr>
        <p:txBody>
          <a:bodyPr wrap="square">
            <a:spAutoFit/>
          </a:bodyPr>
          <a:lstStyle/>
          <a:p>
            <a:pPr marL="285750" indent="-285750">
              <a:spcBef>
                <a:spcPts val="600"/>
              </a:spcBef>
              <a:spcAft>
                <a:spcPts val="600"/>
              </a:spcAft>
              <a:buFont typeface="Arial" panose="020B0604020202020204" pitchFamily="34" charset="0"/>
              <a:buChar char="•"/>
            </a:pPr>
            <a:r>
              <a:rPr lang="en-GB" sz="2600" dirty="0">
                <a:latin typeface="Arial" panose="020B0604020202020204" pitchFamily="34" charset="0"/>
                <a:cs typeface="Arial" panose="020B0604020202020204" pitchFamily="34" charset="0"/>
              </a:rPr>
              <a:t>after finishing their studies, their job prospects are better,</a:t>
            </a:r>
          </a:p>
          <a:p>
            <a:pPr marL="285750" indent="-285750">
              <a:spcBef>
                <a:spcPts val="600"/>
              </a:spcBef>
              <a:spcAft>
                <a:spcPts val="600"/>
              </a:spcAft>
              <a:buFont typeface="Arial" panose="020B0604020202020204" pitchFamily="34" charset="0"/>
              <a:buChar char="•"/>
            </a:pPr>
            <a:r>
              <a:rPr lang="en-GB" sz="2600" dirty="0">
                <a:latin typeface="Arial" panose="020B0604020202020204" pitchFamily="34" charset="0"/>
                <a:cs typeface="Arial" panose="020B0604020202020204" pitchFamily="34" charset="0"/>
              </a:rPr>
              <a:t>they receive regular monthly remuneration,</a:t>
            </a:r>
          </a:p>
          <a:p>
            <a:pPr marL="285750" indent="-285750">
              <a:spcBef>
                <a:spcPts val="600"/>
              </a:spcBef>
              <a:spcAft>
                <a:spcPts val="600"/>
              </a:spcAft>
              <a:buFont typeface="Arial" panose="020B0604020202020204" pitchFamily="34" charset="0"/>
              <a:buChar char="•"/>
            </a:pPr>
            <a:r>
              <a:rPr lang="en-GB" sz="2600" dirty="0">
                <a:latin typeface="Arial" panose="020B0604020202020204" pitchFamily="34" charset="0"/>
                <a:cs typeface="Arial" panose="020B0604020202020204" pitchFamily="34" charset="0"/>
              </a:rPr>
              <a:t>they get into the social security system, have insurance, are entitled to receive sick leave benefit and the period of apprenticeship is counted into the service time when pension is calculated.</a:t>
            </a:r>
          </a:p>
        </p:txBody>
      </p:sp>
    </p:spTree>
    <p:extLst>
      <p:ext uri="{BB962C8B-B14F-4D97-AF65-F5344CB8AC3E}">
        <p14:creationId xmlns:p14="http://schemas.microsoft.com/office/powerpoint/2010/main" val="2304695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55431" y="120427"/>
            <a:ext cx="11681138" cy="1325563"/>
          </a:xfrm>
        </p:spPr>
        <p:txBody>
          <a:bodyPr>
            <a:noAutofit/>
          </a:bodyPr>
          <a:lstStyle/>
          <a:p>
            <a:r>
              <a:rPr lang="en-GB" sz="3600" i="1" dirty="0">
                <a:latin typeface="Arial" panose="020B0604020202020204" pitchFamily="34" charset="0"/>
                <a:cs typeface="Arial" panose="020B0604020202020204" pitchFamily="34" charset="0"/>
              </a:rPr>
              <a:t>What are the responsibilities of the Chamber? – Operating the Hungarian dual vocational training system</a:t>
            </a:r>
          </a:p>
        </p:txBody>
      </p:sp>
      <p:pic>
        <p:nvPicPr>
          <p:cNvPr id="4" name="Picture 3"/>
          <p:cNvPicPr>
            <a:picLocks noChangeAspect="1"/>
          </p:cNvPicPr>
          <p:nvPr/>
        </p:nvPicPr>
        <p:blipFill>
          <a:blip r:embed="rId2"/>
          <a:stretch>
            <a:fillRect/>
          </a:stretch>
        </p:blipFill>
        <p:spPr>
          <a:xfrm>
            <a:off x="0" y="1484132"/>
            <a:ext cx="12192000" cy="5048834"/>
          </a:xfrm>
          <a:prstGeom prst="rect">
            <a:avLst/>
          </a:prstGeom>
        </p:spPr>
      </p:pic>
    </p:spTree>
    <p:extLst>
      <p:ext uri="{BB962C8B-B14F-4D97-AF65-F5344CB8AC3E}">
        <p14:creationId xmlns:p14="http://schemas.microsoft.com/office/powerpoint/2010/main" val="15404847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latin typeface="Arial" panose="020B0604020202020204" pitchFamily="34" charset="0"/>
                <a:cs typeface="Arial" panose="020B0604020202020204" pitchFamily="34" charset="0"/>
              </a:rPr>
              <a:t>Modernising Higher Education</a:t>
            </a:r>
          </a:p>
        </p:txBody>
      </p:sp>
      <p:sp>
        <p:nvSpPr>
          <p:cNvPr id="4" name="Rectangle 3"/>
          <p:cNvSpPr/>
          <p:nvPr/>
        </p:nvSpPr>
        <p:spPr>
          <a:xfrm>
            <a:off x="901521" y="1708167"/>
            <a:ext cx="8764993" cy="1862048"/>
          </a:xfrm>
          <a:prstGeom prst="rect">
            <a:avLst/>
          </a:prstGeom>
        </p:spPr>
        <p:txBody>
          <a:bodyPr wrap="square">
            <a:spAutoFit/>
          </a:bodyPr>
          <a:lstStyle/>
          <a:p>
            <a:r>
              <a:rPr lang="en-GB" sz="2300" dirty="0">
                <a:latin typeface="Arial" panose="020B0604020202020204" pitchFamily="34" charset="0"/>
                <a:cs typeface="Arial" panose="020B0604020202020204" pitchFamily="34" charset="0"/>
              </a:rPr>
              <a:t>In December 2014, the Hungarian government adopted a higher education strategy. As a way to improve the labour market relevance of tertiary education, dual programmes were introduced in five study fields — </a:t>
            </a:r>
            <a:r>
              <a:rPr lang="en-GB" sz="2300" b="1" dirty="0">
                <a:latin typeface="Arial" panose="020B0604020202020204" pitchFamily="34" charset="0"/>
                <a:cs typeface="Arial" panose="020B0604020202020204" pitchFamily="34" charset="0"/>
              </a:rPr>
              <a:t>technical, informatics, economic sciences and natural sciences, agriculture.</a:t>
            </a:r>
          </a:p>
        </p:txBody>
      </p:sp>
      <p:sp>
        <p:nvSpPr>
          <p:cNvPr id="5" name="Rectangle 4"/>
          <p:cNvSpPr/>
          <p:nvPr/>
        </p:nvSpPr>
        <p:spPr>
          <a:xfrm>
            <a:off x="884349" y="3661228"/>
            <a:ext cx="8854737" cy="1862048"/>
          </a:xfrm>
          <a:prstGeom prst="rect">
            <a:avLst/>
          </a:prstGeom>
        </p:spPr>
        <p:txBody>
          <a:bodyPr wrap="square">
            <a:spAutoFit/>
          </a:bodyPr>
          <a:lstStyle/>
          <a:p>
            <a:r>
              <a:rPr lang="en-GB" sz="2300" dirty="0">
                <a:latin typeface="Arial" panose="020B0604020202020204" pitchFamily="34" charset="0"/>
                <a:cs typeface="Arial" panose="020B0604020202020204" pitchFamily="34" charset="0"/>
              </a:rPr>
              <a:t>The Dual Training Council, which is composed of government, university, chamber and company representatives, was set up in 2015 to coordinate dual programmes, engage and prepare companies and ensure quality assurance of the work-based learning component.</a:t>
            </a:r>
          </a:p>
        </p:txBody>
      </p:sp>
    </p:spTree>
    <p:extLst>
      <p:ext uri="{BB962C8B-B14F-4D97-AF65-F5344CB8AC3E}">
        <p14:creationId xmlns:p14="http://schemas.microsoft.com/office/powerpoint/2010/main" val="1344033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4000" i="1" dirty="0">
                <a:latin typeface="Arial" panose="020B0604020202020204" pitchFamily="34" charset="0"/>
                <a:cs typeface="Arial" panose="020B0604020202020204" pitchFamily="34" charset="0"/>
              </a:rPr>
              <a:t>Higher education strategy 2015-2030</a:t>
            </a:r>
          </a:p>
        </p:txBody>
      </p:sp>
      <p:sp>
        <p:nvSpPr>
          <p:cNvPr id="4" name="Rectangle 3"/>
          <p:cNvSpPr/>
          <p:nvPr/>
        </p:nvSpPr>
        <p:spPr>
          <a:xfrm>
            <a:off x="948744" y="1634268"/>
            <a:ext cx="8645200" cy="1200329"/>
          </a:xfrm>
          <a:prstGeom prst="rect">
            <a:avLst/>
          </a:prstGeom>
        </p:spPr>
        <p:txBody>
          <a:bodyPr wrap="square">
            <a:spAutoFit/>
          </a:bodyPr>
          <a:lstStyle/>
          <a:p>
            <a:r>
              <a:rPr lang="en-GB" sz="2400" dirty="0">
                <a:latin typeface="Arial" panose="020B0604020202020204" pitchFamily="34" charset="0"/>
                <a:cs typeface="Arial" panose="020B0604020202020204" pitchFamily="34" charset="0"/>
              </a:rPr>
              <a:t>The strategy sets the agenda for development of the Hungarian higher education system over the next 15 years, aiming to achieve a 35% tertiary attainment rate</a:t>
            </a:r>
          </a:p>
        </p:txBody>
      </p:sp>
      <p:sp>
        <p:nvSpPr>
          <p:cNvPr id="5" name="Rectangle 4"/>
          <p:cNvSpPr/>
          <p:nvPr/>
        </p:nvSpPr>
        <p:spPr>
          <a:xfrm>
            <a:off x="941231" y="3081270"/>
            <a:ext cx="8739798" cy="3062377"/>
          </a:xfrm>
          <a:prstGeom prst="rect">
            <a:avLst/>
          </a:prstGeom>
        </p:spPr>
        <p:txBody>
          <a:bodyPr wrap="square">
            <a:spAutoFit/>
          </a:bodyPr>
          <a:lstStyle/>
          <a:p>
            <a:r>
              <a:rPr lang="en-GB" sz="2400" dirty="0">
                <a:latin typeface="Arial" panose="020B0604020202020204" pitchFamily="34" charset="0"/>
                <a:cs typeface="Arial" panose="020B0604020202020204" pitchFamily="34" charset="0"/>
              </a:rPr>
              <a:t>The objectives of the strategy are: </a:t>
            </a:r>
          </a:p>
          <a:p>
            <a:pPr marL="514350" indent="-514350">
              <a:spcBef>
                <a:spcPts val="600"/>
              </a:spcBef>
              <a:spcAft>
                <a:spcPts val="600"/>
              </a:spcAft>
              <a:buFont typeface="+mj-lt"/>
              <a:buAutoNum type="arabicPeriod"/>
            </a:pPr>
            <a:r>
              <a:rPr lang="en-GB" sz="2400" dirty="0">
                <a:latin typeface="Arial" panose="020B0604020202020204" pitchFamily="34" charset="0"/>
                <a:cs typeface="Arial" panose="020B0604020202020204" pitchFamily="34" charset="0"/>
              </a:rPr>
              <a:t>establish a performance-based higher education system and improve its quality; </a:t>
            </a:r>
          </a:p>
          <a:p>
            <a:pPr marL="514350" indent="-514350">
              <a:spcBef>
                <a:spcPts val="600"/>
              </a:spcBef>
              <a:spcAft>
                <a:spcPts val="600"/>
              </a:spcAft>
              <a:buFont typeface="+mj-lt"/>
              <a:buAutoNum type="arabicPeriod"/>
            </a:pPr>
            <a:r>
              <a:rPr lang="en-GB" sz="2400" dirty="0">
                <a:latin typeface="Arial" panose="020B0604020202020204" pitchFamily="34" charset="0"/>
                <a:cs typeface="Arial" panose="020B0604020202020204" pitchFamily="34" charset="0"/>
              </a:rPr>
              <a:t>boost the research element of higher education and research careers; </a:t>
            </a:r>
          </a:p>
          <a:p>
            <a:pPr marL="514350" indent="-514350">
              <a:spcBef>
                <a:spcPts val="600"/>
              </a:spcBef>
              <a:spcAft>
                <a:spcPts val="600"/>
              </a:spcAft>
              <a:buFont typeface="+mj-lt"/>
              <a:buAutoNum type="arabicPeriod"/>
            </a:pPr>
            <a:r>
              <a:rPr lang="en-GB" sz="2400" dirty="0">
                <a:latin typeface="Arial" panose="020B0604020202020204" pitchFamily="34" charset="0"/>
                <a:cs typeface="Arial" panose="020B0604020202020204" pitchFamily="34" charset="0"/>
              </a:rPr>
              <a:t>strengthen links between local/regional businesses and higher education.</a:t>
            </a:r>
          </a:p>
        </p:txBody>
      </p:sp>
    </p:spTree>
    <p:extLst>
      <p:ext uri="{BB962C8B-B14F-4D97-AF65-F5344CB8AC3E}">
        <p14:creationId xmlns:p14="http://schemas.microsoft.com/office/powerpoint/2010/main" val="41680113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007579" cy="1320800"/>
          </a:xfrm>
        </p:spPr>
        <p:txBody>
          <a:bodyPr>
            <a:noAutofit/>
          </a:bodyPr>
          <a:lstStyle/>
          <a:p>
            <a:r>
              <a:rPr lang="en-GB" sz="4000" i="1" dirty="0">
                <a:latin typeface="Arial" panose="020B0604020202020204" pitchFamily="34" charset="0"/>
                <a:cs typeface="Arial" panose="020B0604020202020204" pitchFamily="34" charset="0"/>
              </a:rPr>
              <a:t>Modernising vocational education and training and promoting adult learning</a:t>
            </a:r>
          </a:p>
        </p:txBody>
      </p:sp>
      <p:sp>
        <p:nvSpPr>
          <p:cNvPr id="4" name="Rectangle 3"/>
          <p:cNvSpPr/>
          <p:nvPr/>
        </p:nvSpPr>
        <p:spPr>
          <a:xfrm>
            <a:off x="1077532" y="2027177"/>
            <a:ext cx="8443839" cy="1015663"/>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Vocational schools and vocational upper secondary schools will be managed by the Ministry of</a:t>
            </a:r>
          </a:p>
          <a:p>
            <a:r>
              <a:rPr lang="en-GB" sz="2000" dirty="0">
                <a:latin typeface="Arial" panose="020B0604020202020204" pitchFamily="34" charset="0"/>
                <a:cs typeface="Arial" panose="020B0604020202020204" pitchFamily="34" charset="0"/>
              </a:rPr>
              <a:t>National Economy instead.</a:t>
            </a:r>
          </a:p>
        </p:txBody>
      </p:sp>
      <p:sp>
        <p:nvSpPr>
          <p:cNvPr id="5" name="Rectangle 4"/>
          <p:cNvSpPr/>
          <p:nvPr/>
        </p:nvSpPr>
        <p:spPr>
          <a:xfrm>
            <a:off x="1053921" y="3179404"/>
            <a:ext cx="8527143" cy="1631216"/>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The current vocational school types are being renamed without changes in the curricula. In the new system, </a:t>
            </a:r>
            <a:r>
              <a:rPr lang="en-GB" sz="2000" i="1" dirty="0">
                <a:latin typeface="Arial" panose="020B0604020202020204" pitchFamily="34" charset="0"/>
                <a:cs typeface="Arial" panose="020B0604020202020204" pitchFamily="34" charset="0"/>
              </a:rPr>
              <a:t>szakgimnázium </a:t>
            </a:r>
            <a:r>
              <a:rPr lang="en-GB" sz="2000" dirty="0">
                <a:latin typeface="Arial" panose="020B0604020202020204" pitchFamily="34" charset="0"/>
                <a:cs typeface="Arial" panose="020B0604020202020204" pitchFamily="34" charset="0"/>
              </a:rPr>
              <a:t>leads to a professional upper secondary school-leaving qualification (4+1 year), while the three-year </a:t>
            </a:r>
            <a:r>
              <a:rPr lang="en-GB" sz="2000" i="1" dirty="0" err="1">
                <a:latin typeface="Arial" panose="020B0604020202020204" pitchFamily="34" charset="0"/>
                <a:cs typeface="Arial" panose="020B0604020202020204" pitchFamily="34" charset="0"/>
              </a:rPr>
              <a:t>szakközépiskola</a:t>
            </a:r>
            <a:r>
              <a:rPr lang="en-GB" sz="2000" dirty="0">
                <a:latin typeface="Arial" panose="020B0604020202020204" pitchFamily="34" charset="0"/>
                <a:cs typeface="Arial" panose="020B0604020202020204" pitchFamily="34" charset="0"/>
              </a:rPr>
              <a:t>, in which pupils could enrol as of September 2012, offers a vocational qualification.</a:t>
            </a:r>
          </a:p>
        </p:txBody>
      </p:sp>
      <p:sp>
        <p:nvSpPr>
          <p:cNvPr id="6" name="Rectangle 5"/>
          <p:cNvSpPr/>
          <p:nvPr/>
        </p:nvSpPr>
        <p:spPr>
          <a:xfrm>
            <a:off x="1056067" y="4976932"/>
            <a:ext cx="7315405" cy="1323439"/>
          </a:xfrm>
          <a:prstGeom prst="rect">
            <a:avLst/>
          </a:prstGeom>
        </p:spPr>
        <p:txBody>
          <a:bodyPr wrap="square">
            <a:spAutoFit/>
          </a:bodyPr>
          <a:lstStyle/>
          <a:p>
            <a:r>
              <a:rPr lang="en-GB" sz="2000" dirty="0">
                <a:latin typeface="Arial" panose="020B0604020202020204" pitchFamily="34" charset="0"/>
                <a:cs typeface="Arial" panose="020B0604020202020204" pitchFamily="34" charset="0"/>
              </a:rPr>
              <a:t>While structural barriers have been removed, the increasingly strict admission criteria for higher education give little chance for students from this school type to enter into higher education.</a:t>
            </a:r>
          </a:p>
        </p:txBody>
      </p:sp>
    </p:spTree>
    <p:extLst>
      <p:ext uri="{BB962C8B-B14F-4D97-AF65-F5344CB8AC3E}">
        <p14:creationId xmlns:p14="http://schemas.microsoft.com/office/powerpoint/2010/main" val="2151625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Kép 7"/>
          <p:cNvPicPr>
            <a:picLocks noChangeAspect="1"/>
          </p:cNvPicPr>
          <p:nvPr/>
        </p:nvPicPr>
        <p:blipFill rotWithShape="1">
          <a:blip r:embed="rId2" cstate="print">
            <a:extLst>
              <a:ext uri="{28A0092B-C50C-407E-A947-70E740481C1C}">
                <a14:useLocalDpi xmlns:a14="http://schemas.microsoft.com/office/drawing/2010/main" val="0"/>
              </a:ext>
            </a:extLst>
          </a:blip>
          <a:srcRect l="20285" r="12639"/>
          <a:stretch/>
        </p:blipFill>
        <p:spPr>
          <a:xfrm>
            <a:off x="978794" y="4802766"/>
            <a:ext cx="1810681" cy="2024602"/>
          </a:xfrm>
          <a:prstGeom prst="rect">
            <a:avLst/>
          </a:prstGeom>
          <a:ln>
            <a:noFill/>
          </a:ln>
          <a:effectLst>
            <a:softEdge rad="112500"/>
          </a:effectLst>
        </p:spPr>
      </p:pic>
      <p:pic>
        <p:nvPicPr>
          <p:cNvPr id="7" name="Kép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7186" y="1382711"/>
            <a:ext cx="1812678" cy="2126009"/>
          </a:xfrm>
          <a:prstGeom prst="rect">
            <a:avLst/>
          </a:prstGeom>
          <a:ln>
            <a:noFill/>
          </a:ln>
          <a:effectLst>
            <a:softEdge rad="112500"/>
          </a:effectLst>
        </p:spPr>
      </p:pic>
      <p:pic>
        <p:nvPicPr>
          <p:cNvPr id="8" name="Kép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9155" y="4751281"/>
            <a:ext cx="1818801" cy="2106719"/>
          </a:xfrm>
          <a:prstGeom prst="rect">
            <a:avLst/>
          </a:prstGeom>
          <a:ln>
            <a:noFill/>
          </a:ln>
          <a:effectLst>
            <a:softEdge rad="112500"/>
          </a:effectLst>
        </p:spPr>
      </p:pic>
      <p:pic>
        <p:nvPicPr>
          <p:cNvPr id="9" name="Kép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94114" y="1199684"/>
            <a:ext cx="1929447" cy="2272128"/>
          </a:xfrm>
          <a:prstGeom prst="rect">
            <a:avLst/>
          </a:prstGeom>
          <a:ln>
            <a:noFill/>
          </a:ln>
          <a:effectLst>
            <a:softEdge rad="112500"/>
          </a:effectLst>
        </p:spPr>
      </p:pic>
      <p:sp>
        <p:nvSpPr>
          <p:cNvPr id="10" name="Rectangle 9"/>
          <p:cNvSpPr/>
          <p:nvPr/>
        </p:nvSpPr>
        <p:spPr>
          <a:xfrm>
            <a:off x="653195" y="193183"/>
            <a:ext cx="10885609" cy="769441"/>
          </a:xfrm>
          <a:prstGeom prst="rect">
            <a:avLst/>
          </a:prstGeom>
        </p:spPr>
        <p:txBody>
          <a:bodyPr wrap="none">
            <a:spAutoFit/>
          </a:bodyPr>
          <a:lstStyle/>
          <a:p>
            <a:r>
              <a:rPr lang="en-GB" sz="4400" i="1" dirty="0">
                <a:solidFill>
                  <a:schemeClr val="accent1"/>
                </a:solidFill>
                <a:latin typeface="Arial" panose="020B0604020202020204" pitchFamily="34" charset="0"/>
                <a:cs typeface="Arial" panose="020B0604020202020204" pitchFamily="34" charset="0"/>
              </a:rPr>
              <a:t>The interns’ academic year in dual practice</a:t>
            </a:r>
          </a:p>
        </p:txBody>
      </p:sp>
      <p:graphicFrame>
        <p:nvGraphicFramePr>
          <p:cNvPr id="4" name="Tartalom helye 3"/>
          <p:cNvGraphicFramePr>
            <a:graphicFrameLocks noGrp="1"/>
          </p:cNvGraphicFramePr>
          <p:nvPr>
            <p:ph idx="1"/>
            <p:extLst>
              <p:ext uri="{D42A27DB-BD31-4B8C-83A1-F6EECF244321}">
                <p14:modId xmlns:p14="http://schemas.microsoft.com/office/powerpoint/2010/main" val="4062819619"/>
              </p:ext>
            </p:extLst>
          </p:nvPr>
        </p:nvGraphicFramePr>
        <p:xfrm>
          <a:off x="1934558" y="1189529"/>
          <a:ext cx="8322884" cy="529537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131870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ím 1"/>
          <p:cNvSpPr>
            <a:spLocks noGrp="1"/>
          </p:cNvSpPr>
          <p:nvPr>
            <p:ph type="title"/>
          </p:nvPr>
        </p:nvSpPr>
        <p:spPr>
          <a:xfrm>
            <a:off x="686873" y="184486"/>
            <a:ext cx="10818254" cy="923097"/>
          </a:xfrm>
        </p:spPr>
        <p:txBody>
          <a:bodyPr>
            <a:noAutofit/>
          </a:bodyPr>
          <a:lstStyle/>
          <a:p>
            <a:r>
              <a:rPr lang="hu-HU" sz="4200" i="1" dirty="0" err="1">
                <a:latin typeface="Arial" panose="020B0604020202020204" pitchFamily="34" charset="0"/>
                <a:cs typeface="Arial" panose="020B0604020202020204" pitchFamily="34" charset="0"/>
              </a:rPr>
              <a:t>Outcome</a:t>
            </a:r>
            <a:r>
              <a:rPr lang="hu-HU" sz="4200" i="1" dirty="0">
                <a:latin typeface="Arial" panose="020B0604020202020204" pitchFamily="34" charset="0"/>
                <a:cs typeface="Arial" panose="020B0604020202020204" pitchFamily="34" charset="0"/>
              </a:rPr>
              <a:t>: </a:t>
            </a:r>
            <a:r>
              <a:rPr lang="hu-HU" sz="4200" i="1" dirty="0" err="1">
                <a:latin typeface="Arial" panose="020B0604020202020204" pitchFamily="34" charset="0"/>
                <a:cs typeface="Arial" panose="020B0604020202020204" pitchFamily="34" charset="0"/>
              </a:rPr>
              <a:t>graduate</a:t>
            </a:r>
            <a:r>
              <a:rPr lang="en-GB" sz="4200" i="1" dirty="0">
                <a:latin typeface="Arial" panose="020B0604020202020204" pitchFamily="34" charset="0"/>
                <a:cs typeface="Arial" panose="020B0604020202020204" pitchFamily="34" charset="0"/>
              </a:rPr>
              <a:t> with</a:t>
            </a:r>
            <a:r>
              <a:rPr lang="hu-HU" sz="4200" i="1" dirty="0">
                <a:latin typeface="Arial" panose="020B0604020202020204" pitchFamily="34" charset="0"/>
                <a:cs typeface="Arial" panose="020B0604020202020204" pitchFamily="34" charset="0"/>
              </a:rPr>
              <a:t> </a:t>
            </a:r>
            <a:r>
              <a:rPr lang="hu-HU" sz="4200" i="1" dirty="0" err="1">
                <a:latin typeface="Arial" panose="020B0604020202020204" pitchFamily="34" charset="0"/>
                <a:cs typeface="Arial" panose="020B0604020202020204" pitchFamily="34" charset="0"/>
              </a:rPr>
              <a:t>practical</a:t>
            </a:r>
            <a:r>
              <a:rPr lang="en-GB" sz="4200" i="1" dirty="0">
                <a:latin typeface="Arial" panose="020B0604020202020204" pitchFamily="34" charset="0"/>
                <a:cs typeface="Arial" panose="020B0604020202020204" pitchFamily="34" charset="0"/>
              </a:rPr>
              <a:t> </a:t>
            </a:r>
            <a:r>
              <a:rPr lang="hu-HU" sz="4200" i="1" dirty="0" err="1">
                <a:latin typeface="Arial" panose="020B0604020202020204" pitchFamily="34" charset="0"/>
                <a:cs typeface="Arial" panose="020B0604020202020204" pitchFamily="34" charset="0"/>
              </a:rPr>
              <a:t>experience</a:t>
            </a:r>
            <a:endParaRPr lang="hu-HU" sz="4200" i="1" dirty="0">
              <a:latin typeface="Arial" panose="020B0604020202020204" pitchFamily="34" charset="0"/>
              <a:cs typeface="Arial" panose="020B0604020202020204" pitchFamily="34" charset="0"/>
            </a:endParaRPr>
          </a:p>
        </p:txBody>
      </p:sp>
      <p:graphicFrame>
        <p:nvGraphicFramePr>
          <p:cNvPr id="5" name="Tartalom helye 3"/>
          <p:cNvGraphicFramePr>
            <a:graphicFrameLocks noGrp="1"/>
          </p:cNvGraphicFramePr>
          <p:nvPr>
            <p:ph idx="1"/>
            <p:extLst>
              <p:ext uri="{D42A27DB-BD31-4B8C-83A1-F6EECF244321}">
                <p14:modId xmlns:p14="http://schemas.microsoft.com/office/powerpoint/2010/main" val="4023668570"/>
              </p:ext>
            </p:extLst>
          </p:nvPr>
        </p:nvGraphicFramePr>
        <p:xfrm>
          <a:off x="1255474" y="1577516"/>
          <a:ext cx="4657317" cy="4501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p:cNvGraphicFramePr/>
          <p:nvPr>
            <p:extLst>
              <p:ext uri="{D42A27DB-BD31-4B8C-83A1-F6EECF244321}">
                <p14:modId xmlns:p14="http://schemas.microsoft.com/office/powerpoint/2010/main" val="1206336108"/>
              </p:ext>
            </p:extLst>
          </p:nvPr>
        </p:nvGraphicFramePr>
        <p:xfrm>
          <a:off x="5847008" y="1300766"/>
          <a:ext cx="5463391" cy="509769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074380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Cím 1"/>
          <p:cNvSpPr>
            <a:spLocks noGrp="1"/>
          </p:cNvSpPr>
          <p:nvPr>
            <p:ph type="title"/>
          </p:nvPr>
        </p:nvSpPr>
        <p:spPr>
          <a:xfrm>
            <a:off x="1107584" y="210244"/>
            <a:ext cx="10689464" cy="821946"/>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p>
            <a:r>
              <a:rPr lang="en-GB" sz="4400" i="1" dirty="0">
                <a:latin typeface="Arial" panose="020B0604020202020204" pitchFamily="34" charset="0"/>
                <a:cs typeface="Arial" panose="020B0604020202020204" pitchFamily="34" charset="0"/>
              </a:rPr>
              <a:t>Places of internships</a:t>
            </a:r>
            <a:endParaRPr lang="hu-HU" sz="4400" i="1" dirty="0">
              <a:latin typeface="Arial" panose="020B0604020202020204" pitchFamily="34" charset="0"/>
              <a:cs typeface="Arial" panose="020B0604020202020204" pitchFamily="34" charset="0"/>
            </a:endParaRPr>
          </a:p>
        </p:txBody>
      </p:sp>
      <p:graphicFrame>
        <p:nvGraphicFramePr>
          <p:cNvPr id="5" name="Tartalom helye 9"/>
          <p:cNvGraphicFramePr>
            <a:graphicFrameLocks noGrp="1"/>
          </p:cNvGraphicFramePr>
          <p:nvPr>
            <p:ph idx="1"/>
            <p:extLst>
              <p:ext uri="{D42A27DB-BD31-4B8C-83A1-F6EECF244321}">
                <p14:modId xmlns:p14="http://schemas.microsoft.com/office/powerpoint/2010/main" val="4272314407"/>
              </p:ext>
            </p:extLst>
          </p:nvPr>
        </p:nvGraphicFramePr>
        <p:xfrm>
          <a:off x="1661376" y="1030310"/>
          <a:ext cx="8202098" cy="3451538"/>
        </p:xfrm>
        <a:graphic>
          <a:graphicData uri="http://schemas.openxmlformats.org/drawingml/2006/chart">
            <c:chart xmlns:c="http://schemas.openxmlformats.org/drawingml/2006/chart" xmlns:r="http://schemas.openxmlformats.org/officeDocument/2006/relationships" r:id="rId2"/>
          </a:graphicData>
        </a:graphic>
      </p:graphicFrame>
      <p:pic>
        <p:nvPicPr>
          <p:cNvPr id="6" name="Kép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45725" y="4192066"/>
            <a:ext cx="1053413" cy="877845"/>
          </a:xfrm>
          <a:prstGeom prst="rect">
            <a:avLst/>
          </a:prstGeom>
        </p:spPr>
      </p:pic>
      <p:pic>
        <p:nvPicPr>
          <p:cNvPr id="7" name="Kép 12"/>
          <p:cNvPicPr>
            <a:picLocks noChangeAspect="1"/>
          </p:cNvPicPr>
          <p:nvPr/>
        </p:nvPicPr>
        <p:blipFill>
          <a:blip r:embed="rId4"/>
          <a:stretch>
            <a:fillRect/>
          </a:stretch>
        </p:blipFill>
        <p:spPr>
          <a:xfrm>
            <a:off x="0" y="4165282"/>
            <a:ext cx="1080607" cy="900507"/>
          </a:xfrm>
          <a:prstGeom prst="rect">
            <a:avLst/>
          </a:prstGeom>
        </p:spPr>
      </p:pic>
      <p:pic>
        <p:nvPicPr>
          <p:cNvPr id="8" name="Kép 13"/>
          <p:cNvPicPr>
            <a:picLocks noChangeAspect="1"/>
          </p:cNvPicPr>
          <p:nvPr/>
        </p:nvPicPr>
        <p:blipFill rotWithShape="1">
          <a:blip r:embed="rId5"/>
          <a:srcRect t="7569" b="8875"/>
          <a:stretch/>
        </p:blipFill>
        <p:spPr>
          <a:xfrm>
            <a:off x="7876166" y="4296875"/>
            <a:ext cx="851882" cy="593164"/>
          </a:xfrm>
          <a:prstGeom prst="rect">
            <a:avLst/>
          </a:prstGeom>
        </p:spPr>
      </p:pic>
      <p:pic>
        <p:nvPicPr>
          <p:cNvPr id="9" name="Kép 14"/>
          <p:cNvPicPr>
            <a:picLocks noChangeAspect="1"/>
          </p:cNvPicPr>
          <p:nvPr/>
        </p:nvPicPr>
        <p:blipFill rotWithShape="1">
          <a:blip r:embed="rId6"/>
          <a:srcRect t="10296" b="18358"/>
          <a:stretch/>
        </p:blipFill>
        <p:spPr>
          <a:xfrm>
            <a:off x="5738978" y="5797282"/>
            <a:ext cx="1455821" cy="908506"/>
          </a:xfrm>
          <a:prstGeom prst="rect">
            <a:avLst/>
          </a:prstGeom>
        </p:spPr>
      </p:pic>
      <p:pic>
        <p:nvPicPr>
          <p:cNvPr id="10" name="Kép 15"/>
          <p:cNvPicPr>
            <a:picLocks noChangeAspect="1"/>
          </p:cNvPicPr>
          <p:nvPr/>
        </p:nvPicPr>
        <p:blipFill rotWithShape="1">
          <a:blip r:embed="rId7"/>
          <a:srcRect t="5182" b="10569"/>
          <a:stretch/>
        </p:blipFill>
        <p:spPr>
          <a:xfrm>
            <a:off x="5793054" y="4181323"/>
            <a:ext cx="826158" cy="562488"/>
          </a:xfrm>
          <a:prstGeom prst="rect">
            <a:avLst/>
          </a:prstGeom>
        </p:spPr>
      </p:pic>
      <p:pic>
        <p:nvPicPr>
          <p:cNvPr id="11" name="Kép 16"/>
          <p:cNvPicPr>
            <a:picLocks noChangeAspect="1"/>
          </p:cNvPicPr>
          <p:nvPr/>
        </p:nvPicPr>
        <p:blipFill rotWithShape="1">
          <a:blip r:embed="rId8"/>
          <a:srcRect t="4525" b="17943"/>
          <a:stretch/>
        </p:blipFill>
        <p:spPr>
          <a:xfrm>
            <a:off x="7199590" y="5015864"/>
            <a:ext cx="873803" cy="564567"/>
          </a:xfrm>
          <a:prstGeom prst="rect">
            <a:avLst/>
          </a:prstGeom>
        </p:spPr>
      </p:pic>
      <p:pic>
        <p:nvPicPr>
          <p:cNvPr id="12" name="Kép 17"/>
          <p:cNvPicPr>
            <a:picLocks noChangeAspect="1"/>
          </p:cNvPicPr>
          <p:nvPr/>
        </p:nvPicPr>
        <p:blipFill rotWithShape="1">
          <a:blip r:embed="rId9"/>
          <a:srcRect t="17892" b="9474"/>
          <a:stretch/>
        </p:blipFill>
        <p:spPr>
          <a:xfrm>
            <a:off x="4002606" y="5191542"/>
            <a:ext cx="879404" cy="532282"/>
          </a:xfrm>
          <a:prstGeom prst="rect">
            <a:avLst/>
          </a:prstGeom>
        </p:spPr>
      </p:pic>
      <p:pic>
        <p:nvPicPr>
          <p:cNvPr id="13" name="Kép 18"/>
          <p:cNvPicPr>
            <a:picLocks noChangeAspect="1"/>
          </p:cNvPicPr>
          <p:nvPr/>
        </p:nvPicPr>
        <p:blipFill rotWithShape="1">
          <a:blip r:embed="rId10"/>
          <a:srcRect t="9591" b="15861"/>
          <a:stretch/>
        </p:blipFill>
        <p:spPr>
          <a:xfrm>
            <a:off x="3238572" y="4489635"/>
            <a:ext cx="734259" cy="456147"/>
          </a:xfrm>
          <a:prstGeom prst="rect">
            <a:avLst/>
          </a:prstGeom>
        </p:spPr>
      </p:pic>
      <p:pic>
        <p:nvPicPr>
          <p:cNvPr id="14" name="Kép 19"/>
          <p:cNvPicPr>
            <a:picLocks noChangeAspect="1"/>
          </p:cNvPicPr>
          <p:nvPr/>
        </p:nvPicPr>
        <p:blipFill rotWithShape="1">
          <a:blip r:embed="rId11"/>
          <a:srcRect t="3378" b="13067"/>
          <a:stretch/>
        </p:blipFill>
        <p:spPr>
          <a:xfrm>
            <a:off x="11210098" y="4343400"/>
            <a:ext cx="842402" cy="586559"/>
          </a:xfrm>
          <a:prstGeom prst="rect">
            <a:avLst/>
          </a:prstGeom>
        </p:spPr>
      </p:pic>
      <p:pic>
        <p:nvPicPr>
          <p:cNvPr id="15" name="Kép 20"/>
          <p:cNvPicPr>
            <a:picLocks noChangeAspect="1"/>
          </p:cNvPicPr>
          <p:nvPr/>
        </p:nvPicPr>
        <p:blipFill rotWithShape="1">
          <a:blip r:embed="rId12"/>
          <a:srcRect t="11525" b="12869"/>
          <a:stretch/>
        </p:blipFill>
        <p:spPr>
          <a:xfrm>
            <a:off x="1195114" y="4502917"/>
            <a:ext cx="679977" cy="428414"/>
          </a:xfrm>
          <a:prstGeom prst="rect">
            <a:avLst/>
          </a:prstGeom>
        </p:spPr>
      </p:pic>
      <p:pic>
        <p:nvPicPr>
          <p:cNvPr id="16" name="Kép 21"/>
          <p:cNvPicPr>
            <a:picLocks noChangeAspect="1"/>
          </p:cNvPicPr>
          <p:nvPr/>
        </p:nvPicPr>
        <p:blipFill rotWithShape="1">
          <a:blip r:embed="rId13"/>
          <a:srcRect t="26302" b="31461"/>
          <a:stretch/>
        </p:blipFill>
        <p:spPr>
          <a:xfrm>
            <a:off x="1790838" y="4979150"/>
            <a:ext cx="1228577" cy="432434"/>
          </a:xfrm>
          <a:prstGeom prst="rect">
            <a:avLst/>
          </a:prstGeom>
        </p:spPr>
      </p:pic>
      <p:pic>
        <p:nvPicPr>
          <p:cNvPr id="17" name="Kép 22"/>
          <p:cNvPicPr>
            <a:picLocks noChangeAspect="1"/>
          </p:cNvPicPr>
          <p:nvPr/>
        </p:nvPicPr>
        <p:blipFill rotWithShape="1">
          <a:blip r:embed="rId14"/>
          <a:srcRect t="27287" b="19949"/>
          <a:stretch/>
        </p:blipFill>
        <p:spPr>
          <a:xfrm>
            <a:off x="6660565" y="4573489"/>
            <a:ext cx="830879" cy="365330"/>
          </a:xfrm>
          <a:prstGeom prst="rect">
            <a:avLst/>
          </a:prstGeom>
        </p:spPr>
      </p:pic>
      <p:pic>
        <p:nvPicPr>
          <p:cNvPr id="18" name="Kép 23"/>
          <p:cNvPicPr>
            <a:picLocks noChangeAspect="1"/>
          </p:cNvPicPr>
          <p:nvPr/>
        </p:nvPicPr>
        <p:blipFill>
          <a:blip r:embed="rId15"/>
          <a:stretch>
            <a:fillRect/>
          </a:stretch>
        </p:blipFill>
        <p:spPr>
          <a:xfrm>
            <a:off x="2259441" y="4089930"/>
            <a:ext cx="874553" cy="728794"/>
          </a:xfrm>
          <a:prstGeom prst="rect">
            <a:avLst/>
          </a:prstGeom>
        </p:spPr>
      </p:pic>
      <p:pic>
        <p:nvPicPr>
          <p:cNvPr id="19" name="Kép 24"/>
          <p:cNvPicPr>
            <a:picLocks noChangeAspect="1"/>
          </p:cNvPicPr>
          <p:nvPr/>
        </p:nvPicPr>
        <p:blipFill rotWithShape="1">
          <a:blip r:embed="rId16"/>
          <a:srcRect t="12902" b="12904"/>
          <a:stretch/>
        </p:blipFill>
        <p:spPr>
          <a:xfrm>
            <a:off x="1609442" y="5985986"/>
            <a:ext cx="854860" cy="528544"/>
          </a:xfrm>
          <a:prstGeom prst="rect">
            <a:avLst/>
          </a:prstGeom>
        </p:spPr>
      </p:pic>
      <p:pic>
        <p:nvPicPr>
          <p:cNvPr id="20" name="Kép 25"/>
          <p:cNvPicPr>
            <a:picLocks noChangeAspect="1"/>
          </p:cNvPicPr>
          <p:nvPr/>
        </p:nvPicPr>
        <p:blipFill rotWithShape="1">
          <a:blip r:embed="rId17"/>
          <a:srcRect t="11576" b="15791"/>
          <a:stretch/>
        </p:blipFill>
        <p:spPr>
          <a:xfrm>
            <a:off x="4951425" y="4777974"/>
            <a:ext cx="833891" cy="514208"/>
          </a:xfrm>
          <a:prstGeom prst="rect">
            <a:avLst/>
          </a:prstGeom>
        </p:spPr>
      </p:pic>
      <p:pic>
        <p:nvPicPr>
          <p:cNvPr id="21" name="Kép 27"/>
          <p:cNvPicPr>
            <a:picLocks noChangeAspect="1"/>
          </p:cNvPicPr>
          <p:nvPr/>
        </p:nvPicPr>
        <p:blipFill rotWithShape="1">
          <a:blip r:embed="rId18"/>
          <a:srcRect t="13964" b="14340"/>
          <a:stretch/>
        </p:blipFill>
        <p:spPr>
          <a:xfrm>
            <a:off x="3246876" y="5671696"/>
            <a:ext cx="987627" cy="579777"/>
          </a:xfrm>
          <a:prstGeom prst="rect">
            <a:avLst/>
          </a:prstGeom>
        </p:spPr>
      </p:pic>
      <p:pic>
        <p:nvPicPr>
          <p:cNvPr id="22" name="Kép 28"/>
          <p:cNvPicPr>
            <a:picLocks noChangeAspect="1"/>
          </p:cNvPicPr>
          <p:nvPr/>
        </p:nvPicPr>
        <p:blipFill rotWithShape="1">
          <a:blip r:embed="rId19"/>
          <a:srcRect t="13650" b="17818"/>
          <a:stretch/>
        </p:blipFill>
        <p:spPr>
          <a:xfrm>
            <a:off x="4350936" y="5651072"/>
            <a:ext cx="1012200" cy="578052"/>
          </a:xfrm>
          <a:prstGeom prst="rect">
            <a:avLst/>
          </a:prstGeom>
        </p:spPr>
      </p:pic>
      <p:pic>
        <p:nvPicPr>
          <p:cNvPr id="23" name="Kép 29"/>
          <p:cNvPicPr>
            <a:picLocks noChangeAspect="1"/>
          </p:cNvPicPr>
          <p:nvPr/>
        </p:nvPicPr>
        <p:blipFill rotWithShape="1">
          <a:blip r:embed="rId20"/>
          <a:srcRect t="13964" r="12983" b="15933"/>
          <a:stretch/>
        </p:blipFill>
        <p:spPr>
          <a:xfrm>
            <a:off x="6005083" y="4815987"/>
            <a:ext cx="823710" cy="552997"/>
          </a:xfrm>
          <a:prstGeom prst="rect">
            <a:avLst/>
          </a:prstGeom>
        </p:spPr>
      </p:pic>
      <p:pic>
        <p:nvPicPr>
          <p:cNvPr id="24" name="Kép 31"/>
          <p:cNvPicPr>
            <a:picLocks noChangeAspect="1"/>
          </p:cNvPicPr>
          <p:nvPr/>
        </p:nvPicPr>
        <p:blipFill rotWithShape="1">
          <a:blip r:embed="rId21"/>
          <a:srcRect b="17139"/>
          <a:stretch/>
        </p:blipFill>
        <p:spPr>
          <a:xfrm>
            <a:off x="5895041" y="5221360"/>
            <a:ext cx="838654" cy="579096"/>
          </a:xfrm>
          <a:prstGeom prst="rect">
            <a:avLst/>
          </a:prstGeom>
        </p:spPr>
      </p:pic>
      <p:pic>
        <p:nvPicPr>
          <p:cNvPr id="25" name="Kép 32"/>
          <p:cNvPicPr>
            <a:picLocks noChangeAspect="1"/>
          </p:cNvPicPr>
          <p:nvPr/>
        </p:nvPicPr>
        <p:blipFill rotWithShape="1">
          <a:blip r:embed="rId22"/>
          <a:srcRect t="25272" b="27989"/>
          <a:stretch/>
        </p:blipFill>
        <p:spPr>
          <a:xfrm>
            <a:off x="1622682" y="5442361"/>
            <a:ext cx="1305378" cy="526076"/>
          </a:xfrm>
          <a:prstGeom prst="rect">
            <a:avLst/>
          </a:prstGeom>
        </p:spPr>
      </p:pic>
      <p:pic>
        <p:nvPicPr>
          <p:cNvPr id="26" name="Kép 33"/>
          <p:cNvPicPr>
            <a:picLocks noChangeAspect="1"/>
          </p:cNvPicPr>
          <p:nvPr/>
        </p:nvPicPr>
        <p:blipFill rotWithShape="1">
          <a:blip r:embed="rId23"/>
          <a:srcRect t="10595" b="16520"/>
          <a:stretch/>
        </p:blipFill>
        <p:spPr>
          <a:xfrm>
            <a:off x="3219697" y="5008783"/>
            <a:ext cx="740812" cy="469254"/>
          </a:xfrm>
          <a:prstGeom prst="rect">
            <a:avLst/>
          </a:prstGeom>
        </p:spPr>
      </p:pic>
      <p:pic>
        <p:nvPicPr>
          <p:cNvPr id="27" name="Kép 34"/>
          <p:cNvPicPr>
            <a:picLocks noChangeAspect="1"/>
          </p:cNvPicPr>
          <p:nvPr/>
        </p:nvPicPr>
        <p:blipFill>
          <a:blip r:embed="rId24"/>
          <a:stretch>
            <a:fillRect/>
          </a:stretch>
        </p:blipFill>
        <p:spPr>
          <a:xfrm>
            <a:off x="4384313" y="6183403"/>
            <a:ext cx="1300245" cy="358688"/>
          </a:xfrm>
          <a:prstGeom prst="rect">
            <a:avLst/>
          </a:prstGeom>
        </p:spPr>
      </p:pic>
      <p:pic>
        <p:nvPicPr>
          <p:cNvPr id="28" name="Kép 35"/>
          <p:cNvPicPr>
            <a:picLocks noChangeAspect="1"/>
          </p:cNvPicPr>
          <p:nvPr/>
        </p:nvPicPr>
        <p:blipFill>
          <a:blip r:embed="rId25"/>
          <a:stretch>
            <a:fillRect/>
          </a:stretch>
        </p:blipFill>
        <p:spPr>
          <a:xfrm>
            <a:off x="158537" y="6226097"/>
            <a:ext cx="1345946" cy="361301"/>
          </a:xfrm>
          <a:prstGeom prst="rect">
            <a:avLst/>
          </a:prstGeom>
        </p:spPr>
      </p:pic>
      <p:pic>
        <p:nvPicPr>
          <p:cNvPr id="29" name="Kép 36"/>
          <p:cNvPicPr>
            <a:picLocks noChangeAspect="1"/>
          </p:cNvPicPr>
          <p:nvPr/>
        </p:nvPicPr>
        <p:blipFill>
          <a:blip r:embed="rId26"/>
          <a:stretch>
            <a:fillRect/>
          </a:stretch>
        </p:blipFill>
        <p:spPr>
          <a:xfrm>
            <a:off x="11020426" y="6196301"/>
            <a:ext cx="806771" cy="400352"/>
          </a:xfrm>
          <a:prstGeom prst="rect">
            <a:avLst/>
          </a:prstGeom>
        </p:spPr>
      </p:pic>
      <p:sp>
        <p:nvSpPr>
          <p:cNvPr id="30" name="Ellipszis 37"/>
          <p:cNvSpPr/>
          <p:nvPr/>
        </p:nvSpPr>
        <p:spPr>
          <a:xfrm>
            <a:off x="8678425" y="1106382"/>
            <a:ext cx="1185048" cy="509717"/>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hu-HU"/>
          </a:p>
        </p:txBody>
      </p:sp>
      <p:sp>
        <p:nvSpPr>
          <p:cNvPr id="31" name="Szövegdoboz 38"/>
          <p:cNvSpPr txBox="1"/>
          <p:nvPr/>
        </p:nvSpPr>
        <p:spPr>
          <a:xfrm>
            <a:off x="8745350" y="1136128"/>
            <a:ext cx="1048252" cy="461665"/>
          </a:xfrm>
          <a:prstGeom prst="rect">
            <a:avLst/>
          </a:prstGeom>
          <a:noFill/>
        </p:spPr>
        <p:txBody>
          <a:bodyPr wrap="square" rtlCol="0">
            <a:spAutoFit/>
          </a:bodyPr>
          <a:lstStyle/>
          <a:p>
            <a:pPr algn="ctr"/>
            <a:r>
              <a:rPr lang="hu-HU" sz="1200" b="1" dirty="0">
                <a:solidFill>
                  <a:schemeClr val="bg1"/>
                </a:solidFill>
              </a:rPr>
              <a:t>50 </a:t>
            </a:r>
            <a:r>
              <a:rPr lang="en-GB" sz="1200" b="1" dirty="0">
                <a:solidFill>
                  <a:schemeClr val="bg1"/>
                </a:solidFill>
              </a:rPr>
              <a:t>enterprises</a:t>
            </a:r>
            <a:r>
              <a:rPr lang="hu-HU" sz="1200" b="1" dirty="0">
                <a:solidFill>
                  <a:schemeClr val="bg1"/>
                </a:solidFill>
              </a:rPr>
              <a:t>!!!</a:t>
            </a:r>
          </a:p>
        </p:txBody>
      </p:sp>
      <p:pic>
        <p:nvPicPr>
          <p:cNvPr id="32" name="Kép 39"/>
          <p:cNvPicPr>
            <a:picLocks noChangeAspect="1"/>
          </p:cNvPicPr>
          <p:nvPr/>
        </p:nvPicPr>
        <p:blipFill>
          <a:blip r:embed="rId27"/>
          <a:stretch>
            <a:fillRect/>
          </a:stretch>
        </p:blipFill>
        <p:spPr>
          <a:xfrm>
            <a:off x="9733514" y="6187593"/>
            <a:ext cx="987380" cy="353437"/>
          </a:xfrm>
          <a:prstGeom prst="rect">
            <a:avLst/>
          </a:prstGeom>
        </p:spPr>
      </p:pic>
      <p:pic>
        <p:nvPicPr>
          <p:cNvPr id="33" name="Kép 40"/>
          <p:cNvPicPr>
            <a:picLocks noChangeAspect="1"/>
          </p:cNvPicPr>
          <p:nvPr/>
        </p:nvPicPr>
        <p:blipFill>
          <a:blip r:embed="rId28"/>
          <a:stretch>
            <a:fillRect/>
          </a:stretch>
        </p:blipFill>
        <p:spPr>
          <a:xfrm>
            <a:off x="578596" y="5106075"/>
            <a:ext cx="775536" cy="775536"/>
          </a:xfrm>
          <a:prstGeom prst="rect">
            <a:avLst/>
          </a:prstGeom>
        </p:spPr>
      </p:pic>
      <p:pic>
        <p:nvPicPr>
          <p:cNvPr id="34" name="Kép 41"/>
          <p:cNvPicPr>
            <a:picLocks noChangeAspect="1"/>
          </p:cNvPicPr>
          <p:nvPr/>
        </p:nvPicPr>
        <p:blipFill>
          <a:blip r:embed="rId29"/>
          <a:stretch>
            <a:fillRect/>
          </a:stretch>
        </p:blipFill>
        <p:spPr>
          <a:xfrm>
            <a:off x="8565224" y="3830146"/>
            <a:ext cx="1590277" cy="772044"/>
          </a:xfrm>
          <a:prstGeom prst="rect">
            <a:avLst/>
          </a:prstGeom>
        </p:spPr>
      </p:pic>
      <p:pic>
        <p:nvPicPr>
          <p:cNvPr id="35" name="Kép 42"/>
          <p:cNvPicPr>
            <a:picLocks noChangeAspect="1"/>
          </p:cNvPicPr>
          <p:nvPr/>
        </p:nvPicPr>
        <p:blipFill>
          <a:blip r:embed="rId30"/>
          <a:stretch>
            <a:fillRect/>
          </a:stretch>
        </p:blipFill>
        <p:spPr>
          <a:xfrm>
            <a:off x="6754788" y="5563109"/>
            <a:ext cx="1071986" cy="228082"/>
          </a:xfrm>
          <a:prstGeom prst="rect">
            <a:avLst/>
          </a:prstGeom>
        </p:spPr>
      </p:pic>
      <p:pic>
        <p:nvPicPr>
          <p:cNvPr id="36" name="Kép 43"/>
          <p:cNvPicPr>
            <a:picLocks noChangeAspect="1"/>
          </p:cNvPicPr>
          <p:nvPr/>
        </p:nvPicPr>
        <p:blipFill>
          <a:blip r:embed="rId31"/>
          <a:stretch>
            <a:fillRect/>
          </a:stretch>
        </p:blipFill>
        <p:spPr>
          <a:xfrm>
            <a:off x="9951445" y="4826024"/>
            <a:ext cx="1463399" cy="487800"/>
          </a:xfrm>
          <a:prstGeom prst="rect">
            <a:avLst/>
          </a:prstGeom>
        </p:spPr>
      </p:pic>
      <p:pic>
        <p:nvPicPr>
          <p:cNvPr id="37" name="Kép 44"/>
          <p:cNvPicPr>
            <a:picLocks noChangeAspect="1"/>
          </p:cNvPicPr>
          <p:nvPr/>
        </p:nvPicPr>
        <p:blipFill rotWithShape="1">
          <a:blip r:embed="rId32"/>
          <a:srcRect l="7740" t="5153"/>
          <a:stretch/>
        </p:blipFill>
        <p:spPr>
          <a:xfrm>
            <a:off x="7476561" y="6066231"/>
            <a:ext cx="654441" cy="493100"/>
          </a:xfrm>
          <a:prstGeom prst="rect">
            <a:avLst/>
          </a:prstGeom>
        </p:spPr>
      </p:pic>
      <p:pic>
        <p:nvPicPr>
          <p:cNvPr id="38" name="Kép 45"/>
          <p:cNvPicPr>
            <a:picLocks noChangeAspect="1"/>
          </p:cNvPicPr>
          <p:nvPr/>
        </p:nvPicPr>
        <p:blipFill>
          <a:blip r:embed="rId33"/>
          <a:stretch>
            <a:fillRect/>
          </a:stretch>
        </p:blipFill>
        <p:spPr>
          <a:xfrm>
            <a:off x="2727575" y="6182293"/>
            <a:ext cx="1694710" cy="435446"/>
          </a:xfrm>
          <a:prstGeom prst="rect">
            <a:avLst/>
          </a:prstGeom>
        </p:spPr>
      </p:pic>
      <p:pic>
        <p:nvPicPr>
          <p:cNvPr id="39" name="Kép 46"/>
          <p:cNvPicPr>
            <a:picLocks noChangeAspect="1"/>
          </p:cNvPicPr>
          <p:nvPr/>
        </p:nvPicPr>
        <p:blipFill>
          <a:blip r:embed="rId34"/>
          <a:stretch>
            <a:fillRect/>
          </a:stretch>
        </p:blipFill>
        <p:spPr>
          <a:xfrm>
            <a:off x="8333107" y="5041846"/>
            <a:ext cx="1150268" cy="402960"/>
          </a:xfrm>
          <a:prstGeom prst="rect">
            <a:avLst/>
          </a:prstGeom>
        </p:spPr>
      </p:pic>
      <p:pic>
        <p:nvPicPr>
          <p:cNvPr id="40" name="Kép 47"/>
          <p:cNvPicPr>
            <a:picLocks noChangeAspect="1"/>
          </p:cNvPicPr>
          <p:nvPr/>
        </p:nvPicPr>
        <p:blipFill>
          <a:blip r:embed="rId35"/>
          <a:stretch>
            <a:fillRect/>
          </a:stretch>
        </p:blipFill>
        <p:spPr>
          <a:xfrm>
            <a:off x="7980375" y="5635550"/>
            <a:ext cx="1816526" cy="265700"/>
          </a:xfrm>
          <a:prstGeom prst="rect">
            <a:avLst/>
          </a:prstGeom>
        </p:spPr>
      </p:pic>
      <p:pic>
        <p:nvPicPr>
          <p:cNvPr id="41" name="Kép 48"/>
          <p:cNvPicPr>
            <a:picLocks noChangeAspect="1"/>
          </p:cNvPicPr>
          <p:nvPr/>
        </p:nvPicPr>
        <p:blipFill>
          <a:blip r:embed="rId36"/>
          <a:stretch>
            <a:fillRect/>
          </a:stretch>
        </p:blipFill>
        <p:spPr>
          <a:xfrm>
            <a:off x="9948157" y="5486637"/>
            <a:ext cx="1467903" cy="492994"/>
          </a:xfrm>
          <a:prstGeom prst="rect">
            <a:avLst/>
          </a:prstGeom>
        </p:spPr>
      </p:pic>
      <p:pic>
        <p:nvPicPr>
          <p:cNvPr id="42" name="Kép 49"/>
          <p:cNvPicPr>
            <a:picLocks noChangeAspect="1"/>
          </p:cNvPicPr>
          <p:nvPr/>
        </p:nvPicPr>
        <p:blipFill>
          <a:blip r:embed="rId37"/>
          <a:stretch>
            <a:fillRect/>
          </a:stretch>
        </p:blipFill>
        <p:spPr>
          <a:xfrm>
            <a:off x="8577405" y="6079278"/>
            <a:ext cx="882869" cy="488175"/>
          </a:xfrm>
          <a:prstGeom prst="rect">
            <a:avLst/>
          </a:prstGeom>
        </p:spPr>
      </p:pic>
      <p:pic>
        <p:nvPicPr>
          <p:cNvPr id="43" name="Kép 50"/>
          <p:cNvPicPr>
            <a:picLocks noChangeAspect="1"/>
          </p:cNvPicPr>
          <p:nvPr/>
        </p:nvPicPr>
        <p:blipFill rotWithShape="1">
          <a:blip r:embed="rId38"/>
          <a:srcRect t="31271" b="12312"/>
          <a:stretch/>
        </p:blipFill>
        <p:spPr>
          <a:xfrm>
            <a:off x="1050223" y="4040550"/>
            <a:ext cx="1143353" cy="296014"/>
          </a:xfrm>
          <a:prstGeom prst="rect">
            <a:avLst/>
          </a:prstGeom>
        </p:spPr>
      </p:pic>
      <p:pic>
        <p:nvPicPr>
          <p:cNvPr id="44" name="Kép 26"/>
          <p:cNvPicPr>
            <a:picLocks noChangeAspect="1"/>
          </p:cNvPicPr>
          <p:nvPr/>
        </p:nvPicPr>
        <p:blipFill rotWithShape="1">
          <a:blip r:embed="rId39"/>
          <a:srcRect t="6961" b="15506"/>
          <a:stretch/>
        </p:blipFill>
        <p:spPr>
          <a:xfrm>
            <a:off x="10340277" y="4097856"/>
            <a:ext cx="809629" cy="520994"/>
          </a:xfrm>
          <a:prstGeom prst="rect">
            <a:avLst/>
          </a:prstGeom>
        </p:spPr>
      </p:pic>
      <p:pic>
        <p:nvPicPr>
          <p:cNvPr id="45" name="Kép 10"/>
          <p:cNvPicPr>
            <a:picLocks noChangeAspect="1"/>
          </p:cNvPicPr>
          <p:nvPr/>
        </p:nvPicPr>
        <p:blipFill>
          <a:blip r:embed="rId40"/>
          <a:stretch>
            <a:fillRect/>
          </a:stretch>
        </p:blipFill>
        <p:spPr>
          <a:xfrm>
            <a:off x="4867197" y="4070165"/>
            <a:ext cx="818990" cy="682491"/>
          </a:xfrm>
          <a:prstGeom prst="rect">
            <a:avLst/>
          </a:prstGeom>
        </p:spPr>
      </p:pic>
      <p:pic>
        <p:nvPicPr>
          <p:cNvPr id="46" name="Kép 30"/>
          <p:cNvPicPr>
            <a:picLocks noChangeAspect="1"/>
          </p:cNvPicPr>
          <p:nvPr/>
        </p:nvPicPr>
        <p:blipFill rotWithShape="1">
          <a:blip r:embed="rId41"/>
          <a:srcRect b="14966"/>
          <a:stretch/>
        </p:blipFill>
        <p:spPr>
          <a:xfrm>
            <a:off x="5000397" y="5221361"/>
            <a:ext cx="817218" cy="579095"/>
          </a:xfrm>
          <a:prstGeom prst="rect">
            <a:avLst/>
          </a:prstGeom>
        </p:spPr>
      </p:pic>
    </p:spTree>
    <p:extLst>
      <p:ext uri="{BB962C8B-B14F-4D97-AF65-F5344CB8AC3E}">
        <p14:creationId xmlns:p14="http://schemas.microsoft.com/office/powerpoint/2010/main" val="28556592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44095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338" y="365125"/>
            <a:ext cx="10645462" cy="868589"/>
          </a:xfrm>
        </p:spPr>
        <p:txBody>
          <a:bodyPr>
            <a:normAutofit/>
          </a:bodyPr>
          <a:lstStyle/>
          <a:p>
            <a:r>
              <a:rPr lang="en-GB" sz="4400" i="1" dirty="0">
                <a:latin typeface="Arial" panose="020B0604020202020204" pitchFamily="34" charset="0"/>
                <a:cs typeface="Arial" panose="020B0604020202020204" pitchFamily="34" charset="0"/>
              </a:rPr>
              <a:t>Missions</a:t>
            </a:r>
          </a:p>
        </p:txBody>
      </p:sp>
      <p:sp>
        <p:nvSpPr>
          <p:cNvPr id="4" name="Rectangle 3"/>
          <p:cNvSpPr/>
          <p:nvPr/>
        </p:nvSpPr>
        <p:spPr>
          <a:xfrm>
            <a:off x="996989" y="1144381"/>
            <a:ext cx="7654344" cy="3093154"/>
          </a:xfrm>
          <a:prstGeom prst="rect">
            <a:avLst/>
          </a:prstGeom>
        </p:spPr>
        <p:txBody>
          <a:bodyPr wrap="square">
            <a:spAutoFit/>
          </a:bodyPr>
          <a:lstStyle/>
          <a:p>
            <a:endParaRPr lang="en-GB" sz="1000" b="0" i="0" u="none" strike="noStrike" baseline="0" dirty="0">
              <a:solidFill>
                <a:srgbClr val="000000"/>
              </a:solidFill>
              <a:latin typeface="Calibri" panose="020F0502020204030204" pitchFamily="34" charset="0"/>
            </a:endParaRPr>
          </a:p>
          <a:p>
            <a:pPr>
              <a:spcBef>
                <a:spcPts val="600"/>
              </a:spcBef>
              <a:spcAft>
                <a:spcPts val="600"/>
              </a:spcAft>
            </a:pPr>
            <a:r>
              <a:rPr lang="en-GB" sz="2800" dirty="0">
                <a:solidFill>
                  <a:srgbClr val="000000"/>
                </a:solidFill>
                <a:latin typeface="Arial" panose="020B0604020202020204" pitchFamily="34" charset="0"/>
                <a:cs typeface="Arial" panose="020B0604020202020204" pitchFamily="34" charset="0"/>
              </a:rPr>
              <a:t>Mass vs quality education</a:t>
            </a:r>
          </a:p>
          <a:p>
            <a:pPr>
              <a:spcBef>
                <a:spcPts val="600"/>
              </a:spcBef>
              <a:spcAft>
                <a:spcPts val="600"/>
              </a:spcAft>
            </a:pPr>
            <a:r>
              <a:rPr lang="en-GB" sz="2800" dirty="0">
                <a:solidFill>
                  <a:srgbClr val="000000"/>
                </a:solidFill>
                <a:latin typeface="Arial" panose="020B0604020202020204" pitchFamily="34" charset="0"/>
                <a:cs typeface="Arial" panose="020B0604020202020204" pitchFamily="34" charset="0"/>
              </a:rPr>
              <a:t>• Practical training</a:t>
            </a:r>
          </a:p>
          <a:p>
            <a:pPr>
              <a:spcBef>
                <a:spcPts val="600"/>
              </a:spcBef>
              <a:spcAft>
                <a:spcPts val="600"/>
              </a:spcAft>
            </a:pPr>
            <a:r>
              <a:rPr lang="en-GB" sz="2800" dirty="0">
                <a:solidFill>
                  <a:srgbClr val="000000"/>
                </a:solidFill>
                <a:latin typeface="Arial" panose="020B0604020202020204" pitchFamily="34" charset="0"/>
                <a:cs typeface="Arial" panose="020B0604020202020204" pitchFamily="34" charset="0"/>
              </a:rPr>
              <a:t>• Real problem-solving</a:t>
            </a:r>
          </a:p>
          <a:p>
            <a:pPr>
              <a:spcBef>
                <a:spcPts val="600"/>
              </a:spcBef>
              <a:spcAft>
                <a:spcPts val="600"/>
              </a:spcAft>
            </a:pPr>
            <a:r>
              <a:rPr lang="en-GB" sz="2800" dirty="0">
                <a:solidFill>
                  <a:srgbClr val="000000"/>
                </a:solidFill>
                <a:latin typeface="Arial" panose="020B0604020202020204" pitchFamily="34" charset="0"/>
                <a:cs typeface="Arial" panose="020B0604020202020204" pitchFamily="34" charset="0"/>
              </a:rPr>
              <a:t>• Work practice at graduation</a:t>
            </a:r>
          </a:p>
          <a:p>
            <a:pPr>
              <a:spcBef>
                <a:spcPts val="600"/>
              </a:spcBef>
              <a:spcAft>
                <a:spcPts val="600"/>
              </a:spcAft>
            </a:pPr>
            <a:r>
              <a:rPr lang="en-GB" sz="2800" dirty="0">
                <a:solidFill>
                  <a:srgbClr val="000000"/>
                </a:solidFill>
                <a:latin typeface="Arial" panose="020B0604020202020204" pitchFamily="34" charset="0"/>
                <a:cs typeface="Arial" panose="020B0604020202020204" pitchFamily="34" charset="0"/>
              </a:rPr>
              <a:t>• Building connections with the company</a:t>
            </a:r>
          </a:p>
        </p:txBody>
      </p:sp>
    </p:spTree>
    <p:extLst>
      <p:ext uri="{BB962C8B-B14F-4D97-AF65-F5344CB8AC3E}">
        <p14:creationId xmlns:p14="http://schemas.microsoft.com/office/powerpoint/2010/main" val="4137706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352" y="429519"/>
            <a:ext cx="10515600" cy="1325563"/>
          </a:xfrm>
        </p:spPr>
        <p:txBody>
          <a:bodyPr>
            <a:normAutofit/>
          </a:bodyPr>
          <a:lstStyle/>
          <a:p>
            <a:r>
              <a:rPr lang="en-GB" sz="4400" i="1" dirty="0">
                <a:latin typeface="Arial" panose="020B0604020202020204" pitchFamily="34" charset="0"/>
                <a:cs typeface="Arial" panose="020B0604020202020204" pitchFamily="34" charset="0"/>
              </a:rPr>
              <a:t>Advantages</a:t>
            </a:r>
          </a:p>
        </p:txBody>
      </p:sp>
      <p:sp>
        <p:nvSpPr>
          <p:cNvPr id="3" name="Content Placeholder 2"/>
          <p:cNvSpPr>
            <a:spLocks noGrp="1"/>
          </p:cNvSpPr>
          <p:nvPr>
            <p:ph idx="1"/>
          </p:nvPr>
        </p:nvSpPr>
        <p:spPr>
          <a:xfrm>
            <a:off x="1228877" y="1449389"/>
            <a:ext cx="8596668" cy="4697411"/>
          </a:xfrm>
        </p:spPr>
        <p:txBody>
          <a:bodyPr>
            <a:normAutofit/>
          </a:bodyPr>
          <a:lstStyle/>
          <a:p>
            <a:r>
              <a:rPr lang="en-GB" sz="3000" dirty="0">
                <a:latin typeface="Arial" panose="020B0604020202020204" pitchFamily="34" charset="0"/>
                <a:cs typeface="Arial" panose="020B0604020202020204" pitchFamily="34" charset="0"/>
              </a:rPr>
              <a:t>Students</a:t>
            </a:r>
          </a:p>
          <a:p>
            <a:r>
              <a:rPr lang="en-GB" sz="3000" dirty="0">
                <a:latin typeface="Arial" panose="020B0604020202020204" pitchFamily="34" charset="0"/>
                <a:cs typeface="Arial" panose="020B0604020202020204" pitchFamily="34" charset="0"/>
              </a:rPr>
              <a:t>More knowledge</a:t>
            </a:r>
          </a:p>
          <a:p>
            <a:r>
              <a:rPr lang="en-GB" sz="3000" dirty="0">
                <a:latin typeface="Arial" panose="020B0604020202020204" pitchFamily="34" charset="0"/>
                <a:cs typeface="Arial" panose="020B0604020202020204" pitchFamily="34" charset="0"/>
              </a:rPr>
              <a:t>Employee</a:t>
            </a:r>
          </a:p>
          <a:p>
            <a:r>
              <a:rPr lang="en-GB" sz="3000" dirty="0">
                <a:latin typeface="Arial" panose="020B0604020202020204" pitchFamily="34" charset="0"/>
                <a:cs typeface="Arial" panose="020B0604020202020204" pitchFamily="34" charset="0"/>
              </a:rPr>
              <a:t>Company</a:t>
            </a:r>
          </a:p>
          <a:p>
            <a:r>
              <a:rPr lang="en-GB" sz="3000" dirty="0">
                <a:latin typeface="Arial" panose="020B0604020202020204" pitchFamily="34" charset="0"/>
                <a:cs typeface="Arial" panose="020B0604020202020204" pitchFamily="34" charset="0"/>
              </a:rPr>
              <a:t>Professional recruitment</a:t>
            </a:r>
          </a:p>
          <a:p>
            <a:r>
              <a:rPr lang="en-GB" sz="3000" dirty="0">
                <a:latin typeface="Arial" panose="020B0604020202020204" pitchFamily="34" charset="0"/>
                <a:cs typeface="Arial" panose="020B0604020202020204" pitchFamily="34" charset="0"/>
              </a:rPr>
              <a:t>Training-time reduction</a:t>
            </a:r>
          </a:p>
          <a:p>
            <a:r>
              <a:rPr lang="en-GB" sz="3000" dirty="0">
                <a:latin typeface="Arial" panose="020B0604020202020204" pitchFamily="34" charset="0"/>
                <a:cs typeface="Arial" panose="020B0604020202020204" pitchFamily="34" charset="0"/>
              </a:rPr>
              <a:t>University</a:t>
            </a:r>
          </a:p>
          <a:p>
            <a:r>
              <a:rPr lang="en-GB" sz="3000" dirty="0">
                <a:latin typeface="Arial" panose="020B0604020202020204" pitchFamily="34" charset="0"/>
                <a:cs typeface="Arial" panose="020B0604020202020204" pitchFamily="34" charset="0"/>
              </a:rPr>
              <a:t>Connections</a:t>
            </a: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10912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8703" y="2108199"/>
            <a:ext cx="8596668" cy="2090313"/>
          </a:xfrm>
        </p:spPr>
        <p:txBody>
          <a:bodyPr>
            <a:normAutofit/>
          </a:bodyPr>
          <a:lstStyle/>
          <a:p>
            <a:pPr algn="r"/>
            <a:r>
              <a:rPr lang="en-GB" sz="4800" i="1" dirty="0"/>
              <a:t>Thank you for your attention!</a:t>
            </a:r>
            <a:br>
              <a:rPr lang="en-GB" sz="4800" i="1" dirty="0"/>
            </a:br>
            <a:br>
              <a:rPr lang="en-GB" sz="4800" i="1" dirty="0"/>
            </a:br>
            <a:r>
              <a:rPr lang="en-GB" sz="2600" b="1" i="1" dirty="0" err="1">
                <a:solidFill>
                  <a:schemeClr val="accent2">
                    <a:lumMod val="75000"/>
                  </a:schemeClr>
                </a:solidFill>
                <a:latin typeface="Arial" panose="020B0604020202020204" pitchFamily="34" charset="0"/>
                <a:cs typeface="Arial" panose="020B0604020202020204" pitchFamily="34" charset="0"/>
              </a:rPr>
              <a:t>Vidáné</a:t>
            </a:r>
            <a:r>
              <a:rPr lang="en-GB" sz="2600" b="1" i="1" dirty="0">
                <a:solidFill>
                  <a:schemeClr val="accent2">
                    <a:lumMod val="75000"/>
                  </a:schemeClr>
                </a:solidFill>
                <a:latin typeface="Arial" panose="020B0604020202020204" pitchFamily="34" charset="0"/>
                <a:cs typeface="Arial" panose="020B0604020202020204" pitchFamily="34" charset="0"/>
              </a:rPr>
              <a:t> Moroz </a:t>
            </a:r>
            <a:r>
              <a:rPr lang="en-GB" sz="2600" b="1" i="1" dirty="0" err="1">
                <a:solidFill>
                  <a:schemeClr val="accent2">
                    <a:lumMod val="75000"/>
                  </a:schemeClr>
                </a:solidFill>
                <a:latin typeface="Arial" panose="020B0604020202020204" pitchFamily="34" charset="0"/>
                <a:cs typeface="Arial" panose="020B0604020202020204" pitchFamily="34" charset="0"/>
              </a:rPr>
              <a:t>Szimóna</a:t>
            </a:r>
            <a:endParaRPr lang="en-GB" sz="2600" i="1" dirty="0"/>
          </a:p>
        </p:txBody>
      </p:sp>
      <p:pic>
        <p:nvPicPr>
          <p:cNvPr id="6" name="Image 5"/>
          <p:cNvPicPr/>
          <p:nvPr/>
        </p:nvPicPr>
        <p:blipFill>
          <a:blip r:embed="rId2">
            <a:extLst>
              <a:ext uri="{28A0092B-C50C-407E-A947-70E740481C1C}">
                <a14:useLocalDpi xmlns:a14="http://schemas.microsoft.com/office/drawing/2010/main" val="0"/>
              </a:ext>
            </a:extLst>
          </a:blip>
          <a:stretch>
            <a:fillRect/>
          </a:stretch>
        </p:blipFill>
        <p:spPr>
          <a:xfrm>
            <a:off x="3939573" y="4646214"/>
            <a:ext cx="1766806" cy="1257321"/>
          </a:xfrm>
          <a:prstGeom prst="rect">
            <a:avLst/>
          </a:prstGeom>
        </p:spPr>
      </p:pic>
      <p:pic>
        <p:nvPicPr>
          <p:cNvPr id="7" name="Image 1"/>
          <p:cNvPicPr/>
          <p:nvPr/>
        </p:nvPicPr>
        <p:blipFill>
          <a:blip r:embed="rId3">
            <a:extLst>
              <a:ext uri="{28A0092B-C50C-407E-A947-70E740481C1C}">
                <a14:useLocalDpi xmlns:a14="http://schemas.microsoft.com/office/drawing/2010/main" val="0"/>
              </a:ext>
            </a:extLst>
          </a:blip>
          <a:stretch>
            <a:fillRect/>
          </a:stretch>
        </p:blipFill>
        <p:spPr>
          <a:xfrm>
            <a:off x="654152" y="5061904"/>
            <a:ext cx="2807335" cy="801370"/>
          </a:xfrm>
          <a:prstGeom prst="rect">
            <a:avLst/>
          </a:prstGeom>
        </p:spPr>
      </p:pic>
      <p:pic>
        <p:nvPicPr>
          <p:cNvPr id="8" name="Image 7"/>
          <p:cNvPicPr/>
          <p:nvPr/>
        </p:nvPicPr>
        <p:blipFill>
          <a:blip r:embed="rId4">
            <a:extLst>
              <a:ext uri="{28A0092B-C50C-407E-A947-70E740481C1C}">
                <a14:useLocalDpi xmlns:a14="http://schemas.microsoft.com/office/drawing/2010/main" val="0"/>
              </a:ext>
            </a:extLst>
          </a:blip>
          <a:stretch>
            <a:fillRect/>
          </a:stretch>
        </p:blipFill>
        <p:spPr>
          <a:xfrm>
            <a:off x="6186151" y="4807218"/>
            <a:ext cx="876300" cy="1087120"/>
          </a:xfrm>
          <a:prstGeom prst="rect">
            <a:avLst/>
          </a:prstGeom>
        </p:spPr>
      </p:pic>
      <p:sp>
        <p:nvSpPr>
          <p:cNvPr id="9" name="TextBox 8"/>
          <p:cNvSpPr txBox="1"/>
          <p:nvPr/>
        </p:nvSpPr>
        <p:spPr>
          <a:xfrm>
            <a:off x="7753081" y="5138671"/>
            <a:ext cx="1687132" cy="523220"/>
          </a:xfrm>
          <a:prstGeom prst="rect">
            <a:avLst/>
          </a:prstGeom>
          <a:noFill/>
        </p:spPr>
        <p:txBody>
          <a:bodyPr wrap="square" rtlCol="0">
            <a:spAutoFit/>
          </a:bodyPr>
          <a:lstStyle/>
          <a:p>
            <a:pPr algn="ctr"/>
            <a:r>
              <a:rPr lang="en-GB" sz="2800" i="1" dirty="0">
                <a:solidFill>
                  <a:schemeClr val="accent2">
                    <a:lumMod val="75000"/>
                  </a:schemeClr>
                </a:solidFill>
              </a:rPr>
              <a:t>AEDE-HU</a:t>
            </a:r>
          </a:p>
        </p:txBody>
      </p:sp>
    </p:spTree>
    <p:extLst>
      <p:ext uri="{BB962C8B-B14F-4D97-AF65-F5344CB8AC3E}">
        <p14:creationId xmlns:p14="http://schemas.microsoft.com/office/powerpoint/2010/main" val="242044628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192</TotalTime>
  <Words>1283</Words>
  <Application>Microsoft Office PowerPoint</Application>
  <PresentationFormat>Widescreen</PresentationFormat>
  <Paragraphs>109</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Trebuchet MS</vt:lpstr>
      <vt:lpstr>Wingdings 3</vt:lpstr>
      <vt:lpstr>Facet</vt:lpstr>
      <vt:lpstr>Education &amp; Entrepreneurship Vidáné Moroz Szimóna Székesfehérvári SZC Széchenyi István Műszaki Szakközépiskolája Székesfehérvár </vt:lpstr>
      <vt:lpstr>Secondary education</vt:lpstr>
      <vt:lpstr>Vocational schools</vt:lpstr>
      <vt:lpstr>Secondary general schools</vt:lpstr>
      <vt:lpstr>Secondary vocational schools</vt:lpstr>
      <vt:lpstr>Higher education</vt:lpstr>
      <vt:lpstr>Dual Education System</vt:lpstr>
      <vt:lpstr>Vocational Education and Training</vt:lpstr>
      <vt:lpstr>PowerPoint Presentation</vt:lpstr>
      <vt:lpstr>What are the characteristics of the system in countries operating dual vocational education and training systems?</vt:lpstr>
      <vt:lpstr>What are the characteristics of the system in countries operating dual vocational education and training systems?</vt:lpstr>
      <vt:lpstr>PowerPoint Presentation</vt:lpstr>
      <vt:lpstr>Forms of practical training in dual vocational training in Hungary</vt:lpstr>
      <vt:lpstr>Students in dual vocational education and training</vt:lpstr>
      <vt:lpstr>Students in dual vocational education and training</vt:lpstr>
      <vt:lpstr>What are the responsibilities of the Chamber? – Operating the Hungarian dual vocational training system</vt:lpstr>
      <vt:lpstr>Modernising Higher Education</vt:lpstr>
      <vt:lpstr>Higher education strategy 2015-2030</vt:lpstr>
      <vt:lpstr>Modernising vocational education and training and promoting adult learning</vt:lpstr>
      <vt:lpstr>PowerPoint Presentation</vt:lpstr>
      <vt:lpstr>Outcome: graduate with practical experience</vt:lpstr>
      <vt:lpstr>Places of internships</vt:lpstr>
      <vt:lpstr>PowerPoint Presentation</vt:lpstr>
      <vt:lpstr>Missions</vt:lpstr>
      <vt:lpstr>Advantages</vt:lpstr>
      <vt:lpstr>Thank you for your attention!  Vidáné Moroz Szimóna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Hungarian Education System</dc:title>
  <dc:creator>EDU_GWCO_2805@sulid.hu</dc:creator>
  <cp:lastModifiedBy>EDU_GWCO_2805@sulid.hu</cp:lastModifiedBy>
  <cp:revision>68</cp:revision>
  <dcterms:created xsi:type="dcterms:W3CDTF">2017-02-09T18:56:12Z</dcterms:created>
  <dcterms:modified xsi:type="dcterms:W3CDTF">2017-02-09T22:18:00Z</dcterms:modified>
</cp:coreProperties>
</file>